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28B07"/>
    <a:srgbClr val="EC943D"/>
    <a:srgbClr val="E8862F"/>
    <a:srgbClr val="211810"/>
    <a:srgbClr val="4F3610"/>
    <a:srgbClr val="1C0B02"/>
    <a:srgbClr val="371605"/>
    <a:srgbClr val="4C2404"/>
    <a:srgbClr val="5D2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4" autoAdjust="0"/>
    <p:restoredTop sz="99421" autoAdjust="0"/>
  </p:normalViewPr>
  <p:slideViewPr>
    <p:cSldViewPr snapToGrid="0" snapToObjects="1">
      <p:cViewPr varScale="1">
        <p:scale>
          <a:sx n="91" d="100"/>
          <a:sy n="91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4/24/13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4/24/13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211810"/>
            </a:gs>
            <a:gs pos="98000">
              <a:srgbClr val="D28B07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2" y="854822"/>
            <a:ext cx="7583488" cy="1470025"/>
          </a:xfrm>
          <a:effectLst>
            <a:glow rad="762000">
              <a:schemeClr val="accent6">
                <a:lumMod val="60000"/>
                <a:lumOff val="40000"/>
                <a:alpha val="40000"/>
              </a:schemeClr>
            </a:glow>
            <a:reflection blurRad="6350" stA="50000" endA="300" endPos="90000" dir="5400000" sy="-100000" algn="bl" rotWithShape="0"/>
            <a:softEdge rad="228600"/>
          </a:effectLst>
        </p:spPr>
        <p:txBody>
          <a:bodyPr/>
          <a:lstStyle/>
          <a:p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</a:rPr>
              <a:t>Illustrator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12700" dir="2700000" sx="100500" sy="100500" algn="tl" rotWithShape="0">
                  <a:prstClr val="black">
                    <a:alpha val="60000"/>
                  </a:prstClr>
                </a:outerShdw>
              </a:effectLst>
            </a:endParaRPr>
          </a:p>
        </p:txBody>
      </p:sp>
      <p:pic>
        <p:nvPicPr>
          <p:cNvPr id="6" name="Picture 5" descr="Adobe_Illustrator_Icon_CS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2" y="3611440"/>
            <a:ext cx="3192681" cy="3192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7212" y="5895391"/>
            <a:ext cx="216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1810"/>
                </a:solidFill>
                <a:latin typeface="+mj-lt"/>
              </a:rPr>
              <a:t>Jorge Cornejal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7064" y="544933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1810"/>
                </a:solidFill>
                <a:latin typeface="Perpetua Titling MT"/>
                <a:cs typeface="Perpetua Titling MT"/>
              </a:rPr>
              <a:t>Carlin Baez</a:t>
            </a:r>
            <a:endParaRPr lang="en-US" dirty="0">
              <a:solidFill>
                <a:srgbClr val="211810"/>
              </a:solidFill>
              <a:latin typeface="Perpetua Titling MT"/>
              <a:cs typeface="Perpetua Titling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7212" y="6311518"/>
            <a:ext cx="210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11810"/>
                </a:solidFill>
                <a:latin typeface="Perpetua Titling MT"/>
                <a:cs typeface="Perpetua Titling MT"/>
              </a:rPr>
              <a:t>Edisson Garcia</a:t>
            </a:r>
            <a:endParaRPr lang="en-US" dirty="0">
              <a:solidFill>
                <a:srgbClr val="211810"/>
              </a:solidFill>
              <a:latin typeface="Perpetua Titling MT"/>
              <a:cs typeface="Perpetua Titling MT"/>
            </a:endParaRPr>
          </a:p>
        </p:txBody>
      </p:sp>
    </p:spTree>
    <p:extLst>
      <p:ext uri="{BB962C8B-B14F-4D97-AF65-F5344CB8AC3E}">
        <p14:creationId xmlns:p14="http://schemas.microsoft.com/office/powerpoint/2010/main" val="186928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53941" y="3132276"/>
            <a:ext cx="4073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en-US" sz="1200" dirty="0" smtClean="0">
                <a:latin typeface="Bookman Old Style" pitchFamily="18" charset="0"/>
              </a:rPr>
              <a:t>.</a:t>
            </a:r>
            <a:r>
              <a:rPr lang="en-US" sz="1200" dirty="0" smtClean="0">
                <a:solidFill>
                  <a:schemeClr val="bg2"/>
                </a:solidFill>
                <a:latin typeface="Bookman Old Style" pitchFamily="18" charset="0"/>
              </a:rPr>
              <a:t>FILE</a:t>
            </a:r>
            <a:r>
              <a:rPr lang="en-US" sz="1200" dirty="0" smtClean="0">
                <a:latin typeface="Bookman Old Style" pitchFamily="18" charset="0"/>
              </a:rPr>
              <a:t>   </a:t>
            </a:r>
            <a:r>
              <a:rPr lang="en-US" sz="1200" dirty="0" smtClean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en-US" sz="1200" dirty="0" smtClean="0">
                <a:latin typeface="Bookman Old Style" pitchFamily="18" charset="0"/>
              </a:rPr>
              <a:t>.</a:t>
            </a:r>
            <a:r>
              <a:rPr lang="en-US" sz="1200" dirty="0" smtClean="0">
                <a:solidFill>
                  <a:schemeClr val="bg2"/>
                </a:solidFill>
                <a:latin typeface="Bookman Old Style" pitchFamily="18" charset="0"/>
              </a:rPr>
              <a:t>EXPORT</a:t>
            </a:r>
            <a:r>
              <a:rPr lang="en-US" sz="1200" dirty="0" smtClean="0">
                <a:latin typeface="Bookman Old Style" pitchFamily="18" charset="0"/>
              </a:rPr>
              <a:t>  </a:t>
            </a:r>
            <a:r>
              <a:rPr lang="en-US" sz="1200" dirty="0" smtClean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r>
              <a:rPr lang="en-US" sz="1200" dirty="0" smtClean="0">
                <a:latin typeface="Bookman Old Style" pitchFamily="18" charset="0"/>
              </a:rPr>
              <a:t>.</a:t>
            </a:r>
            <a:r>
              <a:rPr lang="en-US" sz="1200" dirty="0" smtClean="0">
                <a:solidFill>
                  <a:schemeClr val="bg2"/>
                </a:solidFill>
                <a:latin typeface="Bookman Old Style" pitchFamily="18" charset="0"/>
              </a:rPr>
              <a:t>FILE TYPE   </a:t>
            </a:r>
            <a:r>
              <a:rPr lang="en-US" sz="1200" dirty="0" smtClean="0">
                <a:solidFill>
                  <a:srgbClr val="FF0000"/>
                </a:solidFill>
                <a:latin typeface="Bookman Old Style" pitchFamily="18" charset="0"/>
              </a:rPr>
              <a:t>4</a:t>
            </a:r>
            <a:r>
              <a:rPr lang="en-US" sz="1200" dirty="0" smtClean="0">
                <a:latin typeface="Bookman Old Style" pitchFamily="18" charset="0"/>
              </a:rPr>
              <a:t>.</a:t>
            </a:r>
            <a:r>
              <a:rPr lang="en-US" sz="1200" dirty="0" smtClean="0">
                <a:solidFill>
                  <a:schemeClr val="bg2"/>
                </a:solidFill>
                <a:latin typeface="Bookman Old Style" pitchFamily="18" charset="0"/>
              </a:rPr>
              <a:t>CLICK SAVE</a:t>
            </a:r>
            <a:endParaRPr lang="en-US" sz="12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3941" y="6494919"/>
            <a:ext cx="4061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en-US" sz="1200" dirty="0" smtClean="0">
                <a:latin typeface="Bookman Old Style" pitchFamily="18" charset="0"/>
              </a:rPr>
              <a:t>.</a:t>
            </a:r>
            <a:r>
              <a:rPr lang="en-US" sz="1200" dirty="0" smtClean="0">
                <a:solidFill>
                  <a:schemeClr val="bg2"/>
                </a:solidFill>
                <a:latin typeface="Bookman Old Style" pitchFamily="18" charset="0"/>
              </a:rPr>
              <a:t>FILE</a:t>
            </a:r>
            <a:r>
              <a:rPr lang="en-US" sz="1200" dirty="0" smtClean="0">
                <a:latin typeface="Bookman Old Style" pitchFamily="18" charset="0"/>
              </a:rPr>
              <a:t>   </a:t>
            </a:r>
            <a:r>
              <a:rPr lang="en-US" sz="1200" dirty="0" smtClean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en-US" sz="1200" dirty="0" smtClean="0">
                <a:latin typeface="Bookman Old Style" pitchFamily="18" charset="0"/>
              </a:rPr>
              <a:t>.</a:t>
            </a:r>
            <a:r>
              <a:rPr lang="en-US" sz="1200" dirty="0" smtClean="0">
                <a:solidFill>
                  <a:schemeClr val="bg2"/>
                </a:solidFill>
                <a:latin typeface="Bookman Old Style" pitchFamily="18" charset="0"/>
              </a:rPr>
              <a:t>PLACE</a:t>
            </a:r>
            <a:r>
              <a:rPr lang="en-US" sz="1200" dirty="0" smtClean="0">
                <a:latin typeface="Bookman Old Style" pitchFamily="18" charset="0"/>
              </a:rPr>
              <a:t>   </a:t>
            </a:r>
            <a:r>
              <a:rPr lang="en-US" sz="1200" dirty="0" smtClean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r>
              <a:rPr lang="en-US" sz="1200" dirty="0" smtClean="0">
                <a:latin typeface="Bookman Old Style" pitchFamily="18" charset="0"/>
              </a:rPr>
              <a:t>.</a:t>
            </a:r>
            <a:r>
              <a:rPr lang="en-US" sz="1200" dirty="0" smtClean="0">
                <a:solidFill>
                  <a:schemeClr val="bg2"/>
                </a:solidFill>
                <a:latin typeface="Bookman Old Style" pitchFamily="18" charset="0"/>
              </a:rPr>
              <a:t>FILE TYPE  </a:t>
            </a:r>
            <a:r>
              <a:rPr lang="en-US" sz="1200" dirty="0" smtClean="0">
                <a:solidFill>
                  <a:srgbClr val="FF0000"/>
                </a:solidFill>
                <a:latin typeface="Bookman Old Style" pitchFamily="18" charset="0"/>
              </a:rPr>
              <a:t>4</a:t>
            </a:r>
            <a:r>
              <a:rPr lang="en-US" sz="1200" dirty="0" smtClean="0">
                <a:latin typeface="Bookman Old Style" pitchFamily="18" charset="0"/>
              </a:rPr>
              <a:t>.</a:t>
            </a:r>
            <a:r>
              <a:rPr lang="en-US" sz="1200" dirty="0" smtClean="0">
                <a:solidFill>
                  <a:schemeClr val="bg2"/>
                </a:solidFill>
                <a:latin typeface="Bookman Old Style" pitchFamily="18" charset="0"/>
              </a:rPr>
              <a:t>CLICK PLACE</a:t>
            </a:r>
            <a:endParaRPr lang="en-US" sz="12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4" y="402077"/>
            <a:ext cx="3518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Export &amp; Import </a:t>
            </a:r>
            <a:endParaRPr lang="en-US" sz="36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1" y="1638774"/>
            <a:ext cx="40157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export and import command helps you in several ways. Export is used to convert files from adobe illustrator into an </a:t>
            </a:r>
            <a:r>
              <a:rPr lang="en-US" dirty="0" err="1"/>
              <a:t>Autocad</a:t>
            </a:r>
            <a:r>
              <a:rPr lang="en-US" dirty="0"/>
              <a:t> drawing or even a JPEG. The command import (place) is used to place different type of files into adobe illustrator.</a:t>
            </a:r>
          </a:p>
        </p:txBody>
      </p:sp>
      <p:pic>
        <p:nvPicPr>
          <p:cNvPr id="3074" name="Picture 2" descr="C:\Users\Owner\Desktop\step expo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06" y="145272"/>
            <a:ext cx="4112895" cy="29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wner\Desktop\powerpoint\step impor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507915"/>
            <a:ext cx="4125086" cy="29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0354" y="4154268"/>
            <a:ext cx="3767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Click file &gt; Export &gt; Click on the type of file &gt; Save 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0354" y="5257799"/>
            <a:ext cx="3767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Click file &gt; Place &gt; Click on the type of file &gt; Save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032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94063"/>
            <a:ext cx="3959352" cy="1114598"/>
          </a:xfrm>
        </p:spPr>
        <p:txBody>
          <a:bodyPr/>
          <a:lstStyle/>
          <a:p>
            <a:r>
              <a:rPr lang="en-US" dirty="0" smtClean="0"/>
              <a:t>Hot Cues</a:t>
            </a:r>
            <a:br>
              <a:rPr lang="en-US" dirty="0" smtClean="0"/>
            </a:br>
            <a:r>
              <a:rPr lang="en-US" dirty="0" smtClean="0"/>
              <a:t>(Short Cuts)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2180152"/>
            <a:ext cx="3959352" cy="32004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These are the shortcuts that would help you to manage your work while one is doing a certain project and one can navigate to tools in a faster manner.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 smtClean="0"/>
              <a:t>                                 These are the shortcuts ….</a:t>
            </a:r>
            <a:r>
              <a:rPr lang="en-US" sz="1400" dirty="0" smtClean="0">
                <a:sym typeface="Wingdings"/>
              </a:rPr>
              <a:t></a:t>
            </a:r>
            <a:r>
              <a:rPr lang="en-US" sz="1400" dirty="0" smtClean="0"/>
              <a:t> </a:t>
            </a:r>
            <a:endParaRPr lang="en-US" sz="1400" dirty="0" smtClean="0"/>
          </a:p>
          <a:p>
            <a:pPr algn="l"/>
            <a:endParaRPr lang="en-US" sz="1400" dirty="0"/>
          </a:p>
          <a:p>
            <a:pPr algn="l"/>
            <a:r>
              <a:rPr lang="en-US" sz="1400" dirty="0" smtClean="0"/>
              <a:t>* Make sure you are off the command before processing to your next shortcut</a:t>
            </a:r>
            <a:endParaRPr lang="en-US" sz="1400" dirty="0" smtClean="0"/>
          </a:p>
        </p:txBody>
      </p:sp>
      <p:pic>
        <p:nvPicPr>
          <p:cNvPr id="5" name="Picture 4" descr="Screen Shot 2013-04-18 at 4.53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3" y="1408661"/>
            <a:ext cx="4566767" cy="375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7" y="-144304"/>
            <a:ext cx="3959352" cy="1561767"/>
          </a:xfrm>
        </p:spPr>
        <p:txBody>
          <a:bodyPr/>
          <a:lstStyle/>
          <a:p>
            <a:r>
              <a:rPr lang="en-US" dirty="0" smtClean="0"/>
              <a:t>How to Use LAYERs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996" y="1635774"/>
            <a:ext cx="3959352" cy="12378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dirty="0"/>
              <a:t>Illustrator's layers allow you to simplify your work. With layers, you can modify, edit, hide or delete one layer of content while the other layers remain intact.</a:t>
            </a:r>
          </a:p>
          <a:p>
            <a:pPr>
              <a:lnSpc>
                <a:spcPct val="100000"/>
              </a:lnSpc>
            </a:pPr>
            <a:r>
              <a:rPr lang="en-US" sz="1200" dirty="0" smtClean="0"/>
              <a:t>With Layers you can move </a:t>
            </a:r>
            <a:r>
              <a:rPr lang="en-US" sz="1200" dirty="0"/>
              <a:t>items into them, or move elements from one layer to another at any time.</a:t>
            </a:r>
          </a:p>
        </p:txBody>
      </p:sp>
      <p:pic>
        <p:nvPicPr>
          <p:cNvPr id="7" name="Picture Placeholder 6" descr="layer.pdf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2" t="39152" r="39983" b="39071"/>
          <a:stretch/>
        </p:blipFill>
        <p:spPr>
          <a:xfrm>
            <a:off x="4764395" y="163425"/>
            <a:ext cx="2973236" cy="2091258"/>
          </a:xfrm>
        </p:spPr>
      </p:pic>
      <p:sp>
        <p:nvSpPr>
          <p:cNvPr id="8" name="TextBox 7"/>
          <p:cNvSpPr txBox="1"/>
          <p:nvPr/>
        </p:nvSpPr>
        <p:spPr>
          <a:xfrm>
            <a:off x="4734540" y="2273426"/>
            <a:ext cx="3853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The layer icon is shown above within the red circle.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Afterwards, one would see the layer come up, which one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can modify it name by clicking its name twice. As one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adds more layer the color will chance automatically,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which purpose is to prevent confusion with the items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t</a:t>
            </a:r>
            <a:r>
              <a:rPr lang="en-US" sz="1200" dirty="0" smtClean="0">
                <a:solidFill>
                  <a:srgbClr val="000000"/>
                </a:solidFill>
              </a:rPr>
              <a:t>hat are in a separate layer.</a:t>
            </a:r>
            <a:endParaRPr lang="en-US" sz="1200" dirty="0"/>
          </a:p>
        </p:txBody>
      </p:sp>
      <p:pic>
        <p:nvPicPr>
          <p:cNvPr id="9" name="Picture 8" descr="Screen Shot 2013-04-17 at 9.24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r="2236" b="4473"/>
          <a:stretch/>
        </p:blipFill>
        <p:spPr>
          <a:xfrm>
            <a:off x="4764395" y="3639679"/>
            <a:ext cx="3157230" cy="21705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34540" y="5937250"/>
            <a:ext cx="398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A. </a:t>
            </a:r>
            <a:r>
              <a:rPr lang="en-US" i="1" dirty="0" smtClean="0">
                <a:solidFill>
                  <a:srgbClr val="000000"/>
                </a:solidFill>
              </a:rPr>
              <a:t>Visibility column     </a:t>
            </a:r>
            <a:r>
              <a:rPr lang="en-US" b="1" i="1" dirty="0" smtClean="0">
                <a:solidFill>
                  <a:srgbClr val="000000"/>
                </a:solidFill>
              </a:rPr>
              <a:t>B</a:t>
            </a:r>
            <a:r>
              <a:rPr lang="en-US" b="1" i="1" dirty="0">
                <a:solidFill>
                  <a:srgbClr val="000000"/>
                </a:solidFill>
              </a:rPr>
              <a:t>.</a:t>
            </a:r>
            <a:r>
              <a:rPr lang="en-US" i="1" dirty="0">
                <a:solidFill>
                  <a:srgbClr val="000000"/>
                </a:solidFill>
              </a:rPr>
              <a:t> Edit </a:t>
            </a:r>
            <a:r>
              <a:rPr lang="en-US" i="1" dirty="0" smtClean="0">
                <a:solidFill>
                  <a:srgbClr val="000000"/>
                </a:solidFill>
              </a:rPr>
              <a:t>column 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C</a:t>
            </a:r>
            <a:r>
              <a:rPr lang="en-US" b="1" i="1" dirty="0">
                <a:solidFill>
                  <a:srgbClr val="000000"/>
                </a:solidFill>
              </a:rPr>
              <a:t>.</a:t>
            </a:r>
            <a:r>
              <a:rPr lang="en-US" i="1" dirty="0">
                <a:solidFill>
                  <a:srgbClr val="000000"/>
                </a:solidFill>
              </a:rPr>
              <a:t> Target </a:t>
            </a:r>
            <a:r>
              <a:rPr lang="en-US" i="1" dirty="0" smtClean="0">
                <a:solidFill>
                  <a:srgbClr val="000000"/>
                </a:solidFill>
              </a:rPr>
              <a:t>column         </a:t>
            </a:r>
            <a:r>
              <a:rPr lang="en-US" b="1" i="1" dirty="0" smtClean="0">
                <a:solidFill>
                  <a:srgbClr val="000000"/>
                </a:solidFill>
              </a:rPr>
              <a:t>D</a:t>
            </a:r>
            <a:r>
              <a:rPr lang="en-US" b="1" i="1" dirty="0">
                <a:solidFill>
                  <a:srgbClr val="000000"/>
                </a:solidFill>
              </a:rPr>
              <a:t>.</a:t>
            </a:r>
            <a:r>
              <a:rPr lang="en-US" i="1" dirty="0">
                <a:solidFill>
                  <a:srgbClr val="000000"/>
                </a:solidFill>
              </a:rPr>
              <a:t> Selection column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 descr="Screen Shot 2013-04-17 at 9.32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02" y="3050839"/>
            <a:ext cx="228600" cy="203200"/>
          </a:xfrm>
          <a:prstGeom prst="rect">
            <a:avLst/>
          </a:prstGeom>
        </p:spPr>
      </p:pic>
      <p:pic>
        <p:nvPicPr>
          <p:cNvPr id="15" name="Picture 14" descr="Screen Shot 2013-04-17 at 9.35.1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9" y="3639679"/>
            <a:ext cx="228600" cy="215900"/>
          </a:xfrm>
          <a:prstGeom prst="rect">
            <a:avLst/>
          </a:prstGeom>
        </p:spPr>
      </p:pic>
      <p:pic>
        <p:nvPicPr>
          <p:cNvPr id="17" name="Picture 16" descr="Screen Shot 2013-04-17 at 9.39.0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1" y="4683637"/>
            <a:ext cx="228600" cy="215900"/>
          </a:xfrm>
          <a:prstGeom prst="rect">
            <a:avLst/>
          </a:prstGeom>
        </p:spPr>
      </p:pic>
      <p:pic>
        <p:nvPicPr>
          <p:cNvPr id="18" name="Picture 17" descr="Screen Shot 2013-04-17 at 9.39.1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72" y="4683637"/>
            <a:ext cx="203200" cy="228600"/>
          </a:xfrm>
          <a:prstGeom prst="rect">
            <a:avLst/>
          </a:prstGeom>
        </p:spPr>
      </p:pic>
      <p:sp>
        <p:nvSpPr>
          <p:cNvPr id="21" name="Text Placeholder 3"/>
          <p:cNvSpPr txBox="1">
            <a:spLocks/>
          </p:cNvSpPr>
          <p:nvPr/>
        </p:nvSpPr>
        <p:spPr>
          <a:xfrm>
            <a:off x="104780" y="4093073"/>
            <a:ext cx="4738345" cy="1840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1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200" b="1" u="sng" dirty="0"/>
              <a:t>Target column</a:t>
            </a:r>
            <a:r>
              <a:rPr lang="en-US" sz="1200" u="sng" dirty="0"/>
              <a:t> </a:t>
            </a:r>
            <a:r>
              <a:rPr lang="en-US" sz="1200" dirty="0"/>
              <a:t>Indicates whether items are targeted </a:t>
            </a:r>
            <a:r>
              <a:rPr lang="en-US" sz="1200" dirty="0" smtClean="0"/>
              <a:t>for</a:t>
            </a:r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application </a:t>
            </a:r>
            <a:r>
              <a:rPr lang="en-US" sz="1200" dirty="0"/>
              <a:t>of effects and edit attributes in the </a:t>
            </a:r>
            <a:r>
              <a:rPr lang="en-US" sz="1200" dirty="0" smtClean="0"/>
              <a:t>Appearance panel</a:t>
            </a:r>
            <a:r>
              <a:rPr lang="en-US" sz="1200" dirty="0"/>
              <a:t>. When the target button appears as a double ring </a:t>
            </a:r>
            <a:r>
              <a:rPr lang="en-US" sz="1200" dirty="0" smtClean="0"/>
              <a:t>icon </a:t>
            </a:r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(</a:t>
            </a:r>
            <a:r>
              <a:rPr lang="en-US" sz="1200" dirty="0"/>
              <a:t>either        or       ), the item is targeted; a single ring </a:t>
            </a:r>
            <a:r>
              <a:rPr lang="en-US" sz="1200" dirty="0" smtClean="0"/>
              <a:t>icon indicates that </a:t>
            </a:r>
            <a:r>
              <a:rPr lang="en-US" sz="1200" dirty="0"/>
              <a:t>the item is not targeted.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157074" y="2763273"/>
            <a:ext cx="3959352" cy="1237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1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u="sng" dirty="0">
                <a:solidFill>
                  <a:srgbClr val="FFFFFF"/>
                </a:solidFill>
              </a:rPr>
              <a:t>Visibility column </a:t>
            </a:r>
            <a:r>
              <a:rPr lang="en-US" sz="1200" dirty="0">
                <a:solidFill>
                  <a:srgbClr val="FFFFFF"/>
                </a:solidFill>
              </a:rPr>
              <a:t>Indicates whether items in the layers are </a:t>
            </a:r>
            <a:r>
              <a:rPr lang="en-US" sz="1200" dirty="0" smtClean="0">
                <a:solidFill>
                  <a:srgbClr val="FFFFFF"/>
                </a:solidFill>
              </a:rPr>
              <a:t>visible or </a:t>
            </a:r>
            <a:r>
              <a:rPr lang="en-US" sz="1200" dirty="0">
                <a:solidFill>
                  <a:srgbClr val="FFFFFF"/>
                </a:solidFill>
              </a:rPr>
              <a:t>hidden (blank space), or whether they are template  layers or </a:t>
            </a:r>
            <a:r>
              <a:rPr lang="en-US" sz="1200" dirty="0" smtClean="0">
                <a:solidFill>
                  <a:srgbClr val="FFFFFF"/>
                </a:solidFill>
              </a:rPr>
              <a:t>outline </a:t>
            </a:r>
            <a:r>
              <a:rPr lang="en-US" sz="1200" dirty="0">
                <a:solidFill>
                  <a:srgbClr val="FFFFFF"/>
                </a:solidFill>
              </a:rPr>
              <a:t>layers.</a:t>
            </a: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104780" y="3352134"/>
            <a:ext cx="4503938" cy="1840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1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u="sng" dirty="0" smtClean="0"/>
              <a:t>Edit column</a:t>
            </a:r>
            <a:r>
              <a:rPr lang="en-US" sz="1200" u="sng" dirty="0" smtClean="0"/>
              <a:t> </a:t>
            </a:r>
            <a:r>
              <a:rPr lang="en-US" sz="1200" dirty="0" smtClean="0"/>
              <a:t>Indicates whether items are locked or unlocked. The lock icon       indicates that the item is locked and cannot be edited; a blank space indicates that the item is unlocked and can be edited.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4" name="Text Placeholder 3"/>
          <p:cNvSpPr txBox="1">
            <a:spLocks/>
          </p:cNvSpPr>
          <p:nvPr/>
        </p:nvSpPr>
        <p:spPr>
          <a:xfrm>
            <a:off x="-284979" y="5139000"/>
            <a:ext cx="5049374" cy="1840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1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b="1" u="sng" dirty="0"/>
              <a:t>Selection column</a:t>
            </a:r>
            <a:r>
              <a:rPr lang="en-US" sz="1200" u="sng" dirty="0"/>
              <a:t> </a:t>
            </a:r>
            <a:r>
              <a:rPr lang="en-US" sz="1200" dirty="0"/>
              <a:t>Indicates whether items are selected. A color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box appears when an item is selected. If an item, such as a layer 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or group, contains some objects that are selected and other objects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that are unselected, a smaller selection color box appears next to the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parent item. If all of the objects within the parent item are selected, 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the selection color boxes are the same size as the marks that appear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next to selected objects.</a:t>
            </a:r>
          </a:p>
        </p:txBody>
      </p:sp>
    </p:spTree>
    <p:extLst>
      <p:ext uri="{BB962C8B-B14F-4D97-AF65-F5344CB8AC3E}">
        <p14:creationId xmlns:p14="http://schemas.microsoft.com/office/powerpoint/2010/main" val="357346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60302"/>
            <a:ext cx="3959352" cy="709852"/>
          </a:xfrm>
        </p:spPr>
        <p:txBody>
          <a:bodyPr/>
          <a:lstStyle/>
          <a:p>
            <a:r>
              <a:rPr lang="en-US" dirty="0" smtClean="0"/>
              <a:t>Swatch Pallet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59662"/>
            <a:ext cx="3959352" cy="1360028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Swatches are named colors, tints, gradients, and patterns. The swatches associated with a document appear in the Swatches panel. Swatches can appear individually or in groups.</a:t>
            </a:r>
          </a:p>
          <a:p>
            <a:endParaRPr lang="en-US" dirty="0"/>
          </a:p>
        </p:txBody>
      </p:sp>
      <p:pic>
        <p:nvPicPr>
          <p:cNvPr id="6" name="Picture 5" descr="Screen Shot 2013-04-17 at 10.5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27" y="177800"/>
            <a:ext cx="3886200" cy="3251200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4872275" y="3642492"/>
            <a:ext cx="3959352" cy="300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1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solidFill>
                  <a:srgbClr val="000000"/>
                </a:solidFill>
              </a:rPr>
              <a:t>A. Spot color</a:t>
            </a:r>
          </a:p>
          <a:p>
            <a:r>
              <a:rPr lang="en-US" sz="2500" b="1" dirty="0">
                <a:solidFill>
                  <a:srgbClr val="000000"/>
                </a:solidFill>
              </a:rPr>
              <a:t>B.</a:t>
            </a:r>
            <a:r>
              <a:rPr lang="en-US" sz="2500" dirty="0">
                <a:solidFill>
                  <a:srgbClr val="000000"/>
                </a:solidFill>
              </a:rPr>
              <a:t> Global color</a:t>
            </a:r>
          </a:p>
          <a:p>
            <a:r>
              <a:rPr lang="en-US" sz="2500" b="1" dirty="0">
                <a:solidFill>
                  <a:srgbClr val="000000"/>
                </a:solidFill>
              </a:rPr>
              <a:t>C.</a:t>
            </a:r>
            <a:r>
              <a:rPr lang="en-US" sz="2500" dirty="0">
                <a:solidFill>
                  <a:srgbClr val="000000"/>
                </a:solidFill>
              </a:rPr>
              <a:t> Fill or stroke of None</a:t>
            </a:r>
          </a:p>
          <a:p>
            <a:r>
              <a:rPr lang="en-US" sz="2500" b="1" dirty="0">
                <a:solidFill>
                  <a:srgbClr val="000000"/>
                </a:solidFill>
              </a:rPr>
              <a:t>D.</a:t>
            </a:r>
            <a:r>
              <a:rPr lang="en-US" sz="2500" dirty="0">
                <a:solidFill>
                  <a:srgbClr val="000000"/>
                </a:solidFill>
              </a:rPr>
              <a:t> Registration swatch (prints on all plates)</a:t>
            </a:r>
          </a:p>
          <a:p>
            <a:r>
              <a:rPr lang="en-US" sz="2500" b="1" dirty="0">
                <a:solidFill>
                  <a:srgbClr val="000000"/>
                </a:solidFill>
              </a:rPr>
              <a:t>E.</a:t>
            </a:r>
            <a:r>
              <a:rPr lang="en-US" sz="2500" dirty="0">
                <a:solidFill>
                  <a:srgbClr val="000000"/>
                </a:solidFill>
              </a:rPr>
              <a:t> CMYK symbol (when document is open in CMYK mode)</a:t>
            </a:r>
          </a:p>
          <a:p>
            <a:r>
              <a:rPr lang="en-US" sz="2500" b="1" dirty="0">
                <a:solidFill>
                  <a:srgbClr val="000000"/>
                </a:solidFill>
              </a:rPr>
              <a:t>F.</a:t>
            </a:r>
            <a:r>
              <a:rPr lang="en-US" sz="2500" dirty="0">
                <a:solidFill>
                  <a:srgbClr val="000000"/>
                </a:solidFill>
              </a:rPr>
              <a:t> RGB symbol (when document is open in RGB mode)</a:t>
            </a:r>
          </a:p>
          <a:p>
            <a:r>
              <a:rPr lang="en-US" sz="2500" b="1" dirty="0">
                <a:solidFill>
                  <a:srgbClr val="000000"/>
                </a:solidFill>
              </a:rPr>
              <a:t>G.</a:t>
            </a:r>
            <a:r>
              <a:rPr lang="en-US" sz="2500" dirty="0">
                <a:solidFill>
                  <a:srgbClr val="000000"/>
                </a:solidFill>
              </a:rPr>
              <a:t> Swatch Library Menu button</a:t>
            </a:r>
          </a:p>
          <a:p>
            <a:r>
              <a:rPr lang="en-US" sz="2500" b="1" dirty="0">
                <a:solidFill>
                  <a:srgbClr val="000000"/>
                </a:solidFill>
              </a:rPr>
              <a:t>H.</a:t>
            </a:r>
            <a:r>
              <a:rPr lang="en-US" sz="2500" dirty="0">
                <a:solidFill>
                  <a:srgbClr val="000000"/>
                </a:solidFill>
              </a:rPr>
              <a:t> Show Swatch Kinds Menu button</a:t>
            </a:r>
          </a:p>
          <a:p>
            <a:r>
              <a:rPr lang="en-US" sz="2500" dirty="0">
                <a:solidFill>
                  <a:srgbClr val="000000"/>
                </a:solidFill>
              </a:rPr>
              <a:t>I. Swatch Options button</a:t>
            </a:r>
          </a:p>
          <a:p>
            <a:r>
              <a:rPr lang="en-US" sz="2500" b="1" dirty="0">
                <a:solidFill>
                  <a:srgbClr val="000000"/>
                </a:solidFill>
              </a:rPr>
              <a:t>J. </a:t>
            </a:r>
            <a:r>
              <a:rPr lang="en-US" sz="2500" dirty="0">
                <a:solidFill>
                  <a:srgbClr val="000000"/>
                </a:solidFill>
              </a:rPr>
              <a:t>New ColorGroup button</a:t>
            </a:r>
          </a:p>
          <a:p>
            <a:r>
              <a:rPr lang="en-US" sz="2500" b="1" dirty="0">
                <a:solidFill>
                  <a:srgbClr val="000000"/>
                </a:solidFill>
              </a:rPr>
              <a:t>K.</a:t>
            </a:r>
            <a:r>
              <a:rPr lang="en-US" sz="2500" dirty="0">
                <a:solidFill>
                  <a:srgbClr val="000000"/>
                </a:solidFill>
              </a:rPr>
              <a:t> New Swatch button</a:t>
            </a:r>
          </a:p>
          <a:p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01752" y="3642492"/>
            <a:ext cx="3959352" cy="300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1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Choose Window &gt; Swatch Libraries &gt; [library name].</a:t>
            </a:r>
          </a:p>
          <a:p>
            <a:endParaRPr lang="en-US" sz="1400" dirty="0" smtClean="0"/>
          </a:p>
          <a:p>
            <a:r>
              <a:rPr lang="en-US" sz="1400" dirty="0" smtClean="0"/>
              <a:t>In </a:t>
            </a:r>
            <a:r>
              <a:rPr lang="en-US" sz="1400" dirty="0"/>
              <a:t>the Swatches panel menu, choose Open Swatch Library &gt; [library name].</a:t>
            </a:r>
          </a:p>
          <a:p>
            <a:endParaRPr lang="en-US" sz="1400" dirty="0" smtClean="0"/>
          </a:p>
          <a:p>
            <a:r>
              <a:rPr lang="en-US" sz="1400" dirty="0" smtClean="0"/>
              <a:t>In </a:t>
            </a:r>
            <a:r>
              <a:rPr lang="en-US" sz="1400" dirty="0"/>
              <a:t>the Swatches panel, click the Swatch Libraries Menu button  , and choose a library from the list.</a:t>
            </a:r>
          </a:p>
        </p:txBody>
      </p:sp>
    </p:spTree>
    <p:extLst>
      <p:ext uri="{BB962C8B-B14F-4D97-AF65-F5344CB8AC3E}">
        <p14:creationId xmlns:p14="http://schemas.microsoft.com/office/powerpoint/2010/main" val="124259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87189"/>
            <a:ext cx="3959352" cy="739385"/>
          </a:xfrm>
        </p:spPr>
        <p:txBody>
          <a:bodyPr/>
          <a:lstStyle/>
          <a:p>
            <a:r>
              <a:rPr lang="en-US" dirty="0" smtClean="0"/>
              <a:t>Link Images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3829049"/>
            <a:ext cx="3959352" cy="1365859"/>
          </a:xfrm>
        </p:spPr>
        <p:txBody>
          <a:bodyPr>
            <a:normAutofit/>
          </a:bodyPr>
          <a:lstStyle/>
          <a:p>
            <a:r>
              <a:rPr lang="en-US" sz="1600" dirty="0"/>
              <a:t>To display the panel, choose Window &gt; Links.</a:t>
            </a:r>
          </a:p>
          <a:p>
            <a:r>
              <a:rPr lang="en-US" sz="1600" dirty="0"/>
              <a:t>Each linked file and embedded file is identified by name</a:t>
            </a:r>
          </a:p>
        </p:txBody>
      </p:sp>
      <p:pic>
        <p:nvPicPr>
          <p:cNvPr id="5" name="Picture 4" descr="Screen Shot 2013-04-18 at 5.11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81" y="940593"/>
            <a:ext cx="3327400" cy="298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8781" y="4228920"/>
            <a:ext cx="2740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A. </a:t>
            </a:r>
            <a:r>
              <a:rPr lang="en-US" i="1" dirty="0" smtClean="0">
                <a:solidFill>
                  <a:srgbClr val="000000"/>
                </a:solidFill>
              </a:rPr>
              <a:t>Transparency interaction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B</a:t>
            </a:r>
            <a:r>
              <a:rPr lang="en-US" b="1" i="1" dirty="0">
                <a:solidFill>
                  <a:srgbClr val="000000"/>
                </a:solidFill>
              </a:rPr>
              <a:t>.</a:t>
            </a:r>
            <a:r>
              <a:rPr lang="en-US" i="1" dirty="0">
                <a:solidFill>
                  <a:srgbClr val="000000"/>
                </a:solidFill>
              </a:rPr>
              <a:t> Missing </a:t>
            </a:r>
            <a:r>
              <a:rPr lang="en-US" i="1" dirty="0" smtClean="0">
                <a:solidFill>
                  <a:srgbClr val="000000"/>
                </a:solidFill>
              </a:rPr>
              <a:t>artwork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C</a:t>
            </a:r>
            <a:r>
              <a:rPr lang="en-US" b="1" i="1" dirty="0">
                <a:solidFill>
                  <a:srgbClr val="000000"/>
                </a:solidFill>
              </a:rPr>
              <a:t>.</a:t>
            </a:r>
            <a:r>
              <a:rPr lang="en-US" i="1" dirty="0">
                <a:solidFill>
                  <a:srgbClr val="000000"/>
                </a:solidFill>
              </a:rPr>
              <a:t> Embedded </a:t>
            </a:r>
            <a:r>
              <a:rPr lang="en-US" i="1" dirty="0" smtClean="0">
                <a:solidFill>
                  <a:srgbClr val="000000"/>
                </a:solidFill>
              </a:rPr>
              <a:t>artwork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D</a:t>
            </a:r>
            <a:r>
              <a:rPr lang="en-US" b="1" i="1" dirty="0">
                <a:solidFill>
                  <a:srgbClr val="000000"/>
                </a:solidFill>
              </a:rPr>
              <a:t>.</a:t>
            </a:r>
            <a:r>
              <a:rPr lang="en-US" i="1" dirty="0">
                <a:solidFill>
                  <a:srgbClr val="000000"/>
                </a:solidFill>
              </a:rPr>
              <a:t> Modified </a:t>
            </a:r>
            <a:r>
              <a:rPr lang="en-US" i="1" dirty="0" smtClean="0">
                <a:solidFill>
                  <a:srgbClr val="000000"/>
                </a:solidFill>
              </a:rPr>
              <a:t>artwork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54152" y="2123201"/>
            <a:ext cx="3959352" cy="320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1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/>
              <a:t>When you place a graphic, you will see a screen-resolution version of the file in the layout, so that you can view and position it, but the actual graphic file may be either linked or embedded.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793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749137"/>
          </a:xfrm>
        </p:spPr>
        <p:txBody>
          <a:bodyPr/>
          <a:lstStyle/>
          <a:p>
            <a:r>
              <a:rPr lang="en-US" dirty="0" err="1" smtClean="0"/>
              <a:t>Rgb</a:t>
            </a:r>
            <a:r>
              <a:rPr lang="en-US" dirty="0" smtClean="0"/>
              <a:t>/</a:t>
            </a:r>
            <a:r>
              <a:rPr lang="en-US" dirty="0" err="1" smtClean="0"/>
              <a:t>cmyk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023457"/>
            <a:ext cx="3959352" cy="5864516"/>
          </a:xfrm>
        </p:spPr>
        <p:txBody>
          <a:bodyPr>
            <a:normAutofit/>
          </a:bodyPr>
          <a:lstStyle/>
          <a:p>
            <a:r>
              <a:rPr lang="en-US" dirty="0" smtClean="0"/>
              <a:t>RGB : the </a:t>
            </a:r>
            <a:r>
              <a:rPr lang="en-US" dirty="0"/>
              <a:t>visible spectrum can be represented by mixing red, green, and blue (RGB) colored light in various proportions and intensities</a:t>
            </a:r>
            <a:r>
              <a:rPr lang="en-US" dirty="0" smtClean="0"/>
              <a:t>.. These colors are used for lighting, television, and computer monitors.</a:t>
            </a:r>
          </a:p>
          <a:p>
            <a:r>
              <a:rPr lang="en-US" dirty="0" smtClean="0"/>
              <a:t>CMYK: You </a:t>
            </a:r>
            <a:r>
              <a:rPr lang="en-US" dirty="0"/>
              <a:t>can work with color values using the CMYK color mode, which represent  cyan,  magenta,  yellow, and  black. </a:t>
            </a:r>
            <a:r>
              <a:rPr lang="en-US" dirty="0" smtClean="0"/>
              <a:t>In CMYK mode the colors displayed are identical to the way they will</a:t>
            </a:r>
          </a:p>
          <a:p>
            <a:r>
              <a:rPr lang="en-US" dirty="0" smtClean="0"/>
              <a:t>*Use </a:t>
            </a:r>
            <a:r>
              <a:rPr lang="en-US" dirty="0"/>
              <a:t>CMYK when preparing a document to be printed using process inks.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709668" y="52330"/>
            <a:ext cx="3959352" cy="991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1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When creating a new document  you can select the colors mode  clicking file&gt; new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Screen Shot 2013-04-24 at 9.49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" t="593" r="65372" b="35630"/>
          <a:stretch/>
        </p:blipFill>
        <p:spPr>
          <a:xfrm>
            <a:off x="4709668" y="1023457"/>
            <a:ext cx="2099733" cy="2429934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4709668" y="3695701"/>
            <a:ext cx="3959352" cy="991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1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Click advance settings ad toggle color mode desired </a:t>
            </a:r>
          </a:p>
          <a:p>
            <a:endParaRPr lang="en-US" dirty="0"/>
          </a:p>
        </p:txBody>
      </p:sp>
      <p:pic>
        <p:nvPicPr>
          <p:cNvPr id="10" name="Picture 9" descr="Screen Shot 2013-04-24 at 9.49.4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3" t="22000" r="27221" b="9259"/>
          <a:stretch/>
        </p:blipFill>
        <p:spPr>
          <a:xfrm>
            <a:off x="4547050" y="4413511"/>
            <a:ext cx="2262351" cy="2133599"/>
          </a:xfrm>
          <a:prstGeom prst="rect">
            <a:avLst/>
          </a:prstGeom>
        </p:spPr>
      </p:pic>
      <p:pic>
        <p:nvPicPr>
          <p:cNvPr id="11" name="Picture 10" descr="Screen Shot 2013-04-24 at 9.49.46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23778" r="27037" b="7185"/>
          <a:stretch/>
        </p:blipFill>
        <p:spPr>
          <a:xfrm>
            <a:off x="6854730" y="4413511"/>
            <a:ext cx="2289270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7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5893"/>
            <a:ext cx="3959352" cy="657277"/>
          </a:xfrm>
        </p:spPr>
        <p:txBody>
          <a:bodyPr/>
          <a:lstStyle/>
          <a:p>
            <a:r>
              <a:rPr lang="en-US" dirty="0" smtClean="0"/>
              <a:t>Blend tool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043170"/>
            <a:ext cx="3959352" cy="4664891"/>
          </a:xfrm>
        </p:spPr>
        <p:txBody>
          <a:bodyPr>
            <a:normAutofit/>
          </a:bodyPr>
          <a:lstStyle/>
          <a:p>
            <a:r>
              <a:rPr lang="en-US" dirty="0"/>
              <a:t>You can blend objects to create and distribute shapes evenly between two objects. You can also blend between two open paths to create a smooth transition between objects, or you can combine blends of colors and objects to create color transitions in the shape of a particular object. </a:t>
            </a:r>
            <a:endParaRPr lang="en-US" dirty="0" smtClean="0"/>
          </a:p>
          <a:p>
            <a:pPr algn="l"/>
            <a:r>
              <a:rPr lang="en-US" dirty="0" smtClean="0"/>
              <a:t>To use blend tool &gt;click object&gt; blend </a:t>
            </a:r>
          </a:p>
          <a:p>
            <a:pPr algn="l"/>
            <a:r>
              <a:rPr lang="en-US" dirty="0" smtClean="0"/>
              <a:t>&gt;blend objects. And select smooth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82" y="91667"/>
            <a:ext cx="4421518" cy="28136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1317" y="2912984"/>
            <a:ext cx="4387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Example of using a blend to distribute shapes evenly between two objects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83" y="3689154"/>
            <a:ext cx="4421518" cy="22603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46982" y="6144745"/>
            <a:ext cx="4421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Example of using a blend to distribute color smoothly between two objects</a:t>
            </a:r>
          </a:p>
        </p:txBody>
      </p:sp>
      <p:pic>
        <p:nvPicPr>
          <p:cNvPr id="3" name="Picture 2" descr="Screen Shot 2013-04-24 at 10.11.3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4" r="49180" b="19946"/>
          <a:stretch/>
        </p:blipFill>
        <p:spPr>
          <a:xfrm>
            <a:off x="301752" y="4518721"/>
            <a:ext cx="1562557" cy="2272355"/>
          </a:xfrm>
          <a:prstGeom prst="rect">
            <a:avLst/>
          </a:prstGeom>
        </p:spPr>
      </p:pic>
      <p:pic>
        <p:nvPicPr>
          <p:cNvPr id="5" name="Picture 4" descr="Screen Shot 2013-04-24 at 10.11.53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7" t="33295" r="34701" b="35532"/>
          <a:stretch/>
        </p:blipFill>
        <p:spPr>
          <a:xfrm>
            <a:off x="2292701" y="4518721"/>
            <a:ext cx="1598261" cy="10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8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84558"/>
            <a:ext cx="3959352" cy="590166"/>
          </a:xfrm>
        </p:spPr>
        <p:txBody>
          <a:bodyPr/>
          <a:lstStyle/>
          <a:p>
            <a:r>
              <a:rPr lang="en-US" dirty="0" smtClean="0"/>
              <a:t>Pixelate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641" y="838900"/>
            <a:ext cx="3959352" cy="60191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Pixelate effects are raster-based and use the document’s raster effects settings whenever you apply the effect to a vector object</a:t>
            </a:r>
            <a:r>
              <a:rPr lang="en-US" dirty="0" smtClean="0"/>
              <a:t>.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Color </a:t>
            </a:r>
            <a:r>
              <a:rPr lang="en-US" b="1" u="sng" dirty="0"/>
              <a:t>Halftone </a:t>
            </a:r>
            <a:r>
              <a:rPr lang="en-US" b="1" u="sng" dirty="0" smtClean="0"/>
              <a:t>: </a:t>
            </a:r>
            <a:r>
              <a:rPr lang="en-US" dirty="0" smtClean="0"/>
              <a:t>Simulates </a:t>
            </a:r>
            <a:r>
              <a:rPr lang="en-US" dirty="0"/>
              <a:t>the effect of using an enlarged halftone screen on each channel of the image. For each channel, the effect divides the image into rectangles and replaces each rectangle with a circle. The circle size is proportional to the brightness of the rectangle. </a:t>
            </a:r>
            <a:endParaRPr lang="en-US" dirty="0" smtClean="0"/>
          </a:p>
          <a:p>
            <a:endParaRPr lang="en-US" dirty="0"/>
          </a:p>
          <a:p>
            <a:r>
              <a:rPr lang="en-US" sz="1900" b="1" u="sng" dirty="0" smtClean="0"/>
              <a:t>Crystallize :</a:t>
            </a:r>
            <a:r>
              <a:rPr lang="en-US" dirty="0" smtClean="0"/>
              <a:t> </a:t>
            </a:r>
            <a:r>
              <a:rPr lang="en-US" dirty="0"/>
              <a:t>Clumps colors into polygon shapes.</a:t>
            </a:r>
          </a:p>
          <a:p>
            <a:r>
              <a:rPr lang="en-US" b="1" dirty="0" smtClean="0"/>
              <a:t>   </a:t>
            </a:r>
            <a:r>
              <a:rPr lang="en-US" b="1" u="sng" dirty="0" smtClean="0"/>
              <a:t>Mezzotint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Converts an image to a random pattern of black-and-white areas, or of fully saturated colors in a color image. To use the effect, choose a dot pattern from the Type pop-up menu in the Mezzotint dialog box.</a:t>
            </a:r>
          </a:p>
          <a:p>
            <a:r>
              <a:rPr lang="en-US" b="1" u="sng" dirty="0"/>
              <a:t>Pointillize</a:t>
            </a:r>
            <a:r>
              <a:rPr lang="en-US" dirty="0"/>
              <a:t> Breaks up the color in an image into randomly placed dots, as in a pointillist painting, and uses the background color as a canvas area between the dots.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997304" cy="6677637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6735840" y="0"/>
            <a:ext cx="2342184" cy="16165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1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To toggle this tool </a:t>
            </a:r>
          </a:p>
          <a:p>
            <a:pPr algn="l"/>
            <a:r>
              <a:rPr lang="en-US" dirty="0" smtClean="0"/>
              <a:t>click effect&gt; pixelate  </a:t>
            </a:r>
          </a:p>
          <a:p>
            <a:pPr algn="l"/>
            <a:r>
              <a:rPr lang="en-US" dirty="0" smtClean="0"/>
              <a:t>select the pixilation </a:t>
            </a:r>
          </a:p>
          <a:p>
            <a:pPr algn="l"/>
            <a:r>
              <a:rPr lang="en-US" dirty="0" smtClean="0"/>
              <a:t>mode desired. </a:t>
            </a:r>
            <a:endParaRPr lang="en-US" dirty="0"/>
          </a:p>
        </p:txBody>
      </p:sp>
      <p:pic>
        <p:nvPicPr>
          <p:cNvPr id="3" name="Picture 2" descr="Screen Shot 2013-04-24 at 10.19.3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5" r="33257" b="31780"/>
          <a:stretch/>
        </p:blipFill>
        <p:spPr>
          <a:xfrm>
            <a:off x="6676575" y="1808662"/>
            <a:ext cx="2401449" cy="28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8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80660" y="3567499"/>
            <a:ext cx="3097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en-US" sz="1200" dirty="0" smtClean="0">
                <a:latin typeface="Bookman Old Style" pitchFamily="18" charset="0"/>
              </a:rPr>
              <a:t>.</a:t>
            </a:r>
            <a:r>
              <a:rPr lang="en-US" sz="1200" dirty="0" smtClean="0">
                <a:solidFill>
                  <a:schemeClr val="bg2"/>
                </a:solidFill>
                <a:latin typeface="Bookman Old Style" pitchFamily="18" charset="0"/>
              </a:rPr>
              <a:t>OBJECT</a:t>
            </a:r>
            <a:r>
              <a:rPr lang="en-US" sz="1200" dirty="0" smtClean="0">
                <a:latin typeface="Bookman Old Style" pitchFamily="18" charset="0"/>
              </a:rPr>
              <a:t>  </a:t>
            </a:r>
            <a:r>
              <a:rPr lang="en-US" sz="1200" dirty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en-US" sz="1200" dirty="0" smtClean="0">
                <a:latin typeface="Bookman Old Style" pitchFamily="18" charset="0"/>
              </a:rPr>
              <a:t>.</a:t>
            </a:r>
            <a:r>
              <a:rPr lang="en-US" sz="1200" dirty="0" smtClean="0">
                <a:solidFill>
                  <a:schemeClr val="bg2"/>
                </a:solidFill>
                <a:latin typeface="Bookman Old Style" pitchFamily="18" charset="0"/>
              </a:rPr>
              <a:t>LIVE TRACE   </a:t>
            </a:r>
            <a:r>
              <a:rPr lang="en-US" sz="1200" dirty="0" smtClean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r>
              <a:rPr lang="en-US" sz="1200" dirty="0" smtClean="0">
                <a:latin typeface="Bookman Old Style" pitchFamily="18" charset="0"/>
              </a:rPr>
              <a:t>.</a:t>
            </a:r>
            <a:r>
              <a:rPr lang="en-US" sz="1200" dirty="0" smtClean="0">
                <a:solidFill>
                  <a:schemeClr val="bg2"/>
                </a:solidFill>
                <a:latin typeface="Bookman Old Style" pitchFamily="18" charset="0"/>
              </a:rPr>
              <a:t>MAKE</a:t>
            </a:r>
            <a:endParaRPr lang="en-US" sz="12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1240" y="6049863"/>
            <a:ext cx="162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Bookman Old Style" pitchFamily="18" charset="0"/>
              </a:rPr>
              <a:t>YOU CAN CHANGE THE WAY THE IMAGE MAY LOOKS.</a:t>
            </a:r>
            <a:endParaRPr lang="en-US" sz="12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5051" y="383639"/>
            <a:ext cx="2441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+mj-lt"/>
              </a:rPr>
              <a:t>Live Trace </a:t>
            </a:r>
            <a:endParaRPr lang="en-US" sz="36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490" y="1814334"/>
            <a:ext cx="350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command live trace is a powerful process that really gives the artist freedom to digitally experiment with an type of drawings. </a:t>
            </a:r>
          </a:p>
        </p:txBody>
      </p:sp>
      <p:pic>
        <p:nvPicPr>
          <p:cNvPr id="1027" name="Picture 3" descr="C:\Users\Owner\Desktop\step 1 live trac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28" y="64115"/>
            <a:ext cx="4174236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Desktop\LIVE TRACE STEP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28" y="3973181"/>
            <a:ext cx="4174236" cy="207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490" y="3973181"/>
            <a:ext cx="350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Click the image &gt; Object menu &gt; Scroll down to Live trace &gt; Click Make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843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92125" y="2972720"/>
            <a:ext cx="2991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en-US" sz="1200" dirty="0" smtClean="0">
                <a:latin typeface="Bookman Old Style" pitchFamily="18" charset="0"/>
              </a:rPr>
              <a:t>.</a:t>
            </a:r>
            <a:r>
              <a:rPr lang="en-US" sz="1200" dirty="0" smtClean="0">
                <a:solidFill>
                  <a:schemeClr val="bg2"/>
                </a:solidFill>
                <a:latin typeface="Bookman Old Style" pitchFamily="18" charset="0"/>
              </a:rPr>
              <a:t>STROKE COLOR  </a:t>
            </a:r>
            <a:r>
              <a:rPr lang="en-US" sz="1200" dirty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en-US" sz="1200" dirty="0" smtClean="0">
                <a:latin typeface="Bookman Old Style" pitchFamily="18" charset="0"/>
              </a:rPr>
              <a:t>.</a:t>
            </a:r>
            <a:r>
              <a:rPr lang="en-US" sz="1200" dirty="0" smtClean="0">
                <a:solidFill>
                  <a:schemeClr val="bg2"/>
                </a:solidFill>
                <a:latin typeface="Bookman Old Style" pitchFamily="18" charset="0"/>
              </a:rPr>
              <a:t>LINE WEIGHT</a:t>
            </a:r>
            <a:endParaRPr lang="en-US" sz="12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4990" y="6073723"/>
            <a:ext cx="3877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en-US" sz="1200" dirty="0" smtClean="0">
                <a:latin typeface="Bookman Old Style" pitchFamily="18" charset="0"/>
              </a:rPr>
              <a:t>.</a:t>
            </a:r>
            <a:r>
              <a:rPr lang="en-US" sz="1200" dirty="0" smtClean="0">
                <a:solidFill>
                  <a:schemeClr val="bg2"/>
                </a:solidFill>
                <a:latin typeface="Bookman Old Style" pitchFamily="18" charset="0"/>
              </a:rPr>
              <a:t>COLOR  </a:t>
            </a:r>
            <a:r>
              <a:rPr lang="en-US" sz="1200" dirty="0" smtClean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en-US" sz="1200" dirty="0" smtClean="0">
                <a:latin typeface="Bookman Old Style" pitchFamily="18" charset="0"/>
              </a:rPr>
              <a:t>.</a:t>
            </a:r>
            <a:r>
              <a:rPr lang="en-US" sz="1200" dirty="0" smtClean="0">
                <a:solidFill>
                  <a:schemeClr val="bg2"/>
                </a:solidFill>
                <a:latin typeface="Bookman Old Style" pitchFamily="18" charset="0"/>
              </a:rPr>
              <a:t>SELECT LINES, LINE WEIGHT</a:t>
            </a:r>
          </a:p>
          <a:p>
            <a:r>
              <a:rPr lang="en-US" sz="1200" dirty="0">
                <a:solidFill>
                  <a:schemeClr val="bg2"/>
                </a:solidFill>
                <a:latin typeface="Bookman Old Style" pitchFamily="18" charset="0"/>
              </a:rPr>
              <a:t>	 </a:t>
            </a:r>
            <a:r>
              <a:rPr lang="en-US" sz="1200" dirty="0" smtClean="0">
                <a:solidFill>
                  <a:schemeClr val="bg2"/>
                </a:solidFill>
                <a:latin typeface="Bookman Old Style" pitchFamily="18" charset="0"/>
              </a:rPr>
              <a:t>AND ALIGNMENT</a:t>
            </a:r>
            <a:endParaRPr lang="en-US" sz="12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6132" y="519122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Stroke Panel</a:t>
            </a:r>
            <a:endParaRPr lang="en-US" sz="36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" y="1772391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stroke can used to show the visible outline of an object, path or an edge of a live paint group. Using the stroke panel you can control the width and color of a stroke.</a:t>
            </a:r>
            <a:endParaRPr lang="en-US" dirty="0"/>
          </a:p>
        </p:txBody>
      </p:sp>
      <p:pic>
        <p:nvPicPr>
          <p:cNvPr id="2050" name="Picture 2" descr="C:\Users\Owner\Desktop\step 1 strok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7" y="320040"/>
            <a:ext cx="3610355" cy="238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Desktop\stroke comman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7" y="4288547"/>
            <a:ext cx="576411" cy="7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Owner\Desktop\step 2 stroke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29" y="3445747"/>
            <a:ext cx="2388678" cy="234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210" y="3594337"/>
            <a:ext cx="3707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Click stroke icon to change the color &gt; Click stroke to change line weight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04345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</TotalTime>
  <Words>1153</Words>
  <Application>Microsoft Macintosh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Precedent</vt:lpstr>
      <vt:lpstr>Illustrator</vt:lpstr>
      <vt:lpstr>How to Use LAYERs</vt:lpstr>
      <vt:lpstr>Swatch Pallet</vt:lpstr>
      <vt:lpstr>Link Images</vt:lpstr>
      <vt:lpstr>Rgb/cmyk</vt:lpstr>
      <vt:lpstr>Blend tool</vt:lpstr>
      <vt:lpstr>Pixelate </vt:lpstr>
      <vt:lpstr>PowerPoint Presentation</vt:lpstr>
      <vt:lpstr>PowerPoint Presentation</vt:lpstr>
      <vt:lpstr>PowerPoint Presentation</vt:lpstr>
      <vt:lpstr>Hot Cues (Short Cuts)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Illustrator</dc:title>
  <dc:creator>Edisson Garcia</dc:creator>
  <cp:lastModifiedBy>Edisson Garcia</cp:lastModifiedBy>
  <cp:revision>35</cp:revision>
  <dcterms:created xsi:type="dcterms:W3CDTF">2013-04-18T00:33:20Z</dcterms:created>
  <dcterms:modified xsi:type="dcterms:W3CDTF">2013-04-25T02:29:59Z</dcterms:modified>
</cp:coreProperties>
</file>