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7" r:id="rId5"/>
    <p:sldId id="268" r:id="rId6"/>
    <p:sldId id="282" r:id="rId7"/>
    <p:sldId id="281" r:id="rId8"/>
    <p:sldId id="258" r:id="rId9"/>
    <p:sldId id="260" r:id="rId10"/>
    <p:sldId id="259" r:id="rId11"/>
    <p:sldId id="283" r:id="rId12"/>
    <p:sldId id="288" r:id="rId13"/>
    <p:sldId id="286" r:id="rId14"/>
    <p:sldId id="262" r:id="rId15"/>
    <p:sldId id="274" r:id="rId16"/>
    <p:sldId id="269" r:id="rId17"/>
    <p:sldId id="272" r:id="rId18"/>
    <p:sldId id="264" r:id="rId19"/>
    <p:sldId id="275" r:id="rId20"/>
    <p:sldId id="276" r:id="rId21"/>
    <p:sldId id="278" r:id="rId22"/>
    <p:sldId id="277" r:id="rId23"/>
    <p:sldId id="270" r:id="rId24"/>
    <p:sldId id="285" r:id="rId25"/>
    <p:sldId id="28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545" autoAdjust="0"/>
    <p:restoredTop sz="94660"/>
  </p:normalViewPr>
  <p:slideViewPr>
    <p:cSldViewPr snapToGrid="0">
      <p:cViewPr varScale="1">
        <p:scale>
          <a:sx n="51" d="100"/>
          <a:sy n="51" d="100"/>
        </p:scale>
        <p:origin x="72" y="3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3853A-2E0E-4D00-BAEF-FDCCFC7E3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E8C8DD-D1AD-47FA-A47E-25BFD96C7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02B9A-5CED-42CC-89B1-68F6B6E74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BCE5-CBAD-4DEF-B871-ADC91101B000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CCD80-DEB6-49D0-974A-02D94C048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5B904-E6B6-4820-9ED8-8DC05513E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3B3E-9761-409E-8C1C-C487FCD9A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01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10037-E590-48DA-9B86-5D3F3A500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813591-7C5A-4381-BED0-994069C39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84595-E2C5-4B3A-9B26-9CBAFE25C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BCE5-CBAD-4DEF-B871-ADC91101B000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D0C2D-E0E6-456F-AA85-4CF9250A2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BD096-000D-4D8C-9817-D8BB9A5B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3B3E-9761-409E-8C1C-C487FCD9A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35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DF8E18-5536-4330-8619-2F24C0EF8C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B540AE-E16D-4555-A248-3C9F0F4665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D94D2-F0EC-4208-8EFA-C0E89B248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BCE5-CBAD-4DEF-B871-ADC91101B000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1BC4C-3021-4E46-A8F9-91CBA8632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F4E13-CFC8-4ED7-BA5B-1B2110445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3B3E-9761-409E-8C1C-C487FCD9A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33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DADAA-A2DA-47A6-841F-BB06A81D7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8847B-D228-4935-BB3E-04222ED3E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62359-25BA-4D79-952C-DDB41119D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BCE5-CBAD-4DEF-B871-ADC91101B000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A54C8-191F-4EEB-8BB1-2E4A83017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EA891-2C82-4511-9346-D86632749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3B3E-9761-409E-8C1C-C487FCD9A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46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F7637-196D-456E-8090-CFBEFEEAB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F58C2-01B0-4F74-85CE-6F03222C3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0C425-D9CC-4160-8812-6476266F6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BCE5-CBAD-4DEF-B871-ADC91101B000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08613-8397-4791-916B-150BB2B86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9392E-E63B-4482-A5D5-A3D969312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3B3E-9761-409E-8C1C-C487FCD9A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82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660F5-6683-4F01-B794-AE96B6AF3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BAD7C-F286-4637-BB12-7C92275FBD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F8CB2-99F0-44E8-98A3-EE61A5DA9C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29786D-7749-4B37-8248-A753DB84E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BCE5-CBAD-4DEF-B871-ADC91101B000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EC7EFA-9D7E-42D4-947C-DE4F38B26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D7AFD-C2F6-4E8E-9557-D7D7EE11A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3B3E-9761-409E-8C1C-C487FCD9A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42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68A9A-71C2-4C0D-9BEC-38357BF76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A09CF-3665-475D-8290-1F71D23B9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1BF511-8014-4B1B-9C5B-5305FEDCC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C91D59-999D-4F00-B593-EE157C23D5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912077-824B-455E-A341-9971899A6F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75B450-CC5F-4EE7-9263-D0CA0C699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BCE5-CBAD-4DEF-B871-ADC91101B000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7BC75E-A507-4823-A528-9AB4DD7B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2F8595-275A-475E-A8D1-9C85C820D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3B3E-9761-409E-8C1C-C487FCD9A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38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C4840-8E21-410A-88EB-FB248B1C5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9B3619-12EE-46DD-AF53-D36C75628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BCE5-CBAD-4DEF-B871-ADC91101B000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5614AE-8CF0-42F4-80D4-E21962998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860DA8-70FB-4411-9F70-1663700B0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3B3E-9761-409E-8C1C-C487FCD9A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09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F89B9E-60D1-4BDC-8D8A-1FE8C309C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BCE5-CBAD-4DEF-B871-ADC91101B000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DFA066-29B4-4590-AD2A-9F8A14BAE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7549D-95C9-4902-9366-52737EA68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3B3E-9761-409E-8C1C-C487FCD9A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42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89A7D-5C3A-4911-B87C-19CBDAF2F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D9BAB-09AB-4876-8DCA-AAD15B0D1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090E42-4C70-4BD9-8BF7-492844C3BC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0477CB-AC2A-4B86-9684-0EE0CB715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BCE5-CBAD-4DEF-B871-ADC91101B000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2AA51-4D73-4AAA-A487-5E1452E95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144951-69C0-4EDB-8E4A-47102DBB1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3B3E-9761-409E-8C1C-C487FCD9A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4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43AEA-E982-475F-9B8B-8B817BC42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BC479E-4195-42BF-95EF-85ABC6AFED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FB19EF-8D14-40CF-9084-ED73EFBCA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59651-76BD-4837-A45E-89590909A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BCE5-CBAD-4DEF-B871-ADC91101B000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53A6A-2968-454B-A1EA-A725E3FE0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C29FE-859C-4973-A071-8CB9825D9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3B3E-9761-409E-8C1C-C487FCD9A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041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114058-9393-478E-8BEF-0234506A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32C78-5DE0-40C6-A752-78884BCE2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6232A-B18A-41AE-919D-06CE66D55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3BCE5-CBAD-4DEF-B871-ADC91101B000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745A0-8340-4091-AAD8-B031D0E4B8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6AAAB-9522-4AC4-8333-CE6B9C2D87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23B3E-9761-409E-8C1C-C487FCD9A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43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1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large brick building&#10;&#10;Description automatically generated">
            <a:extLst>
              <a:ext uri="{FF2B5EF4-FFF2-40B4-BE49-F238E27FC236}">
                <a16:creationId xmlns:a16="http://schemas.microsoft.com/office/drawing/2014/main" id="{EDBC6B18-4D78-4E62-BCDE-785A5DB44F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585"/>
          <a:stretch/>
        </p:blipFill>
        <p:spPr>
          <a:xfrm>
            <a:off x="3523485" y="-1324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8898A2-B936-4B9E-982C-753F7F060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2528847"/>
            <a:ext cx="3775042" cy="1797649"/>
          </a:xfrm>
        </p:spPr>
        <p:txBody>
          <a:bodyPr anchor="b">
            <a:normAutofit/>
          </a:bodyPr>
          <a:lstStyle/>
          <a:p>
            <a:pPr algn="l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Name: Juan Dirsio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Class:ARCH.2431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Professor: Paul King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Juan Dirsio, Daniel Perez, Joshua Rodriguez</a:t>
            </a:r>
            <a:b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9694B0-5E71-4792-B0FF-6E3DA0F8D455}"/>
              </a:ext>
            </a:extLst>
          </p:cNvPr>
          <p:cNvSpPr txBox="1"/>
          <p:nvPr/>
        </p:nvSpPr>
        <p:spPr>
          <a:xfrm>
            <a:off x="389614" y="910481"/>
            <a:ext cx="7784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dirty="0"/>
              <a:t>Façade Materials </a:t>
            </a:r>
          </a:p>
        </p:txBody>
      </p:sp>
    </p:spTree>
    <p:extLst>
      <p:ext uri="{BB962C8B-B14F-4D97-AF65-F5344CB8AC3E}">
        <p14:creationId xmlns:p14="http://schemas.microsoft.com/office/powerpoint/2010/main" val="1571667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4B39-2B98-439E-93BC-64D3730D1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Connections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77A24691-36C4-44E1-A651-B9957B3A90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32" y="1849714"/>
            <a:ext cx="4520718" cy="4351338"/>
          </a:xfrm>
        </p:spPr>
      </p:pic>
      <p:pic>
        <p:nvPicPr>
          <p:cNvPr id="4" name="Picture 3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E7A5E2FA-AC76-4324-BAFA-CBD9A8E10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463" y="1690688"/>
            <a:ext cx="4958337" cy="461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72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E1C55-1252-4D4C-A9D7-74D7205CC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Options and Spans </a:t>
            </a:r>
          </a:p>
        </p:txBody>
      </p:sp>
      <p:pic>
        <p:nvPicPr>
          <p:cNvPr id="5" name="Content Placeholder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200EDE71-F6A5-4077-83CF-D1DF265E9D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0"/>
          <a:stretch/>
        </p:blipFill>
        <p:spPr>
          <a:xfrm>
            <a:off x="228601" y="1993900"/>
            <a:ext cx="7404100" cy="4216400"/>
          </a:xfrm>
        </p:spPr>
      </p:pic>
      <p:pic>
        <p:nvPicPr>
          <p:cNvPr id="7" name="Picture 6" descr="A picture containing screenshot, bird, flower&#10;&#10;Description automatically generated">
            <a:extLst>
              <a:ext uri="{FF2B5EF4-FFF2-40B4-BE49-F238E27FC236}">
                <a16:creationId xmlns:a16="http://schemas.microsoft.com/office/drawing/2014/main" id="{1C0F4F1E-846B-47BE-8A0B-07F092F54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499" y="4051300"/>
            <a:ext cx="4727201" cy="244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38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64092-D1DE-4FFA-8C4C-1BFCCADFD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523D5-A0CA-49C3-A89E-3006F17EA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Company Site</a:t>
            </a:r>
          </a:p>
          <a:p>
            <a:r>
              <a:rPr lang="en-US" dirty="0"/>
              <a:t>http://www.wausauwindow.com/index.cfm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Unit </a:t>
            </a:r>
          </a:p>
          <a:p>
            <a:r>
              <a:rPr lang="en-US" dirty="0"/>
              <a:t>http://www.wausauwindow.com/index.cfm?pid=44&amp;pageTitle=Product%20Detail&amp;prID=25</a:t>
            </a:r>
          </a:p>
          <a:p>
            <a:r>
              <a:rPr lang="en-US" dirty="0"/>
              <a:t>http://www.wausauwindow.com/resources/files/Wausau_3in.Face_Superwall_Binder_Details.pdf</a:t>
            </a:r>
          </a:p>
          <a:p>
            <a:pPr marL="0" indent="0">
              <a:buNone/>
            </a:pPr>
            <a:r>
              <a:rPr lang="en-US" b="1" dirty="0"/>
              <a:t>Video</a:t>
            </a:r>
          </a:p>
          <a:p>
            <a:r>
              <a:rPr lang="en-US" dirty="0"/>
              <a:t>https://www.youtube.com/watch?v=rQHZLT82hcE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64492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CE55B-AEE4-4372-A24F-282A125C5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CA07E2-8053-46BF-AFA0-15D7B7757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11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arge white building&#10;&#10;Description automatically generated">
            <a:extLst>
              <a:ext uri="{FF2B5EF4-FFF2-40B4-BE49-F238E27FC236}">
                <a16:creationId xmlns:a16="http://schemas.microsoft.com/office/drawing/2014/main" id="{A5AFA10A-BD74-45BC-BD4C-227662FBF7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59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205DB6-0F72-40DB-B427-CAA95B692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fontAlgn="base"/>
            <a:r>
              <a:rPr lang="en-US" sz="4800" dirty="0"/>
              <a:t>Curtain Wall</a:t>
            </a:r>
            <a:br>
              <a:rPr lang="en-US" sz="4800" dirty="0"/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Company: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Wausau</a:t>
            </a:r>
            <a:b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Model: Super Wall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™(3”)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/>
            </a:br>
            <a:br>
              <a:rPr lang="en-US" sz="1200" cap="all" dirty="0"/>
            </a:br>
            <a:br>
              <a:rPr lang="en-US" cap="all" dirty="0"/>
            </a:br>
            <a:endParaRPr lang="en-US" sz="4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9C1DA3-83D1-4F9C-B8D2-86E86772CD66}"/>
              </a:ext>
            </a:extLst>
          </p:cNvPr>
          <p:cNvSpPr txBox="1"/>
          <p:nvPr/>
        </p:nvSpPr>
        <p:spPr>
          <a:xfrm>
            <a:off x="410681" y="2724430"/>
            <a:ext cx="367803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Wausau’s flagship curtainwall product line</a:t>
            </a: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4 3/4”, 6 1/4”, 7 1/4”, 8 1/4” or 10 1/4”  frame depths</a:t>
            </a: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Several frame depths including cladding for steel tubes</a:t>
            </a: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2 1/2” or 3” exterior sight line - Many accent covers available</a:t>
            </a: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3/8” thermal separation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EF1507-FC89-4DA6-AEA7-92C1C8E66DE0}"/>
              </a:ext>
            </a:extLst>
          </p:cNvPr>
          <p:cNvSpPr txBox="1"/>
          <p:nvPr/>
        </p:nvSpPr>
        <p:spPr>
          <a:xfrm>
            <a:off x="477981" y="4657060"/>
            <a:ext cx="3610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Wausau </a:t>
            </a:r>
            <a:r>
              <a:rPr lang="en-US" dirty="0" err="1"/>
              <a:t>Suprewall</a:t>
            </a:r>
            <a:r>
              <a:rPr lang="en-US" dirty="0"/>
              <a:t> (3”Trim Cover) </a:t>
            </a:r>
          </a:p>
        </p:txBody>
      </p:sp>
    </p:spTree>
    <p:extLst>
      <p:ext uri="{BB962C8B-B14F-4D97-AF65-F5344CB8AC3E}">
        <p14:creationId xmlns:p14="http://schemas.microsoft.com/office/powerpoint/2010/main" val="903661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0B101-8B82-4EE2-A4AD-5AAEA4388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Wausau Super wall 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0706C21-C1CA-4FDA-AC70-7F74B9A275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555" y="1804360"/>
            <a:ext cx="7807873" cy="4351338"/>
          </a:xfrm>
        </p:spPr>
      </p:pic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6822340A-F41A-4F01-BBDA-CCD2F093B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170" y="1690688"/>
            <a:ext cx="36195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16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2B21CB-FF6E-4643-ACBF-C703A5173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Tee/Pocket Photos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sitting, table, monitor, television&#10;&#10;Description automatically generated">
            <a:extLst>
              <a:ext uri="{FF2B5EF4-FFF2-40B4-BE49-F238E27FC236}">
                <a16:creationId xmlns:a16="http://schemas.microsoft.com/office/drawing/2014/main" id="{36039069-0617-4701-ADF3-904EC8979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45" y="2426818"/>
            <a:ext cx="4853361" cy="399763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picture containing indoor, table, mirror, sitting&#10;&#10;Description automatically generated">
            <a:extLst>
              <a:ext uri="{FF2B5EF4-FFF2-40B4-BE49-F238E27FC236}">
                <a16:creationId xmlns:a16="http://schemas.microsoft.com/office/drawing/2014/main" id="{757043CC-9622-41F4-B611-6FBD2D84E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351" y="2426818"/>
            <a:ext cx="4853361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88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FCA9B5DC-4611-48EE-A1E4-9A4AE85AA1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69" y="436880"/>
            <a:ext cx="10966261" cy="6055995"/>
          </a:xfrm>
        </p:spPr>
      </p:pic>
    </p:spTree>
    <p:extLst>
      <p:ext uri="{BB962C8B-B14F-4D97-AF65-F5344CB8AC3E}">
        <p14:creationId xmlns:p14="http://schemas.microsoft.com/office/powerpoint/2010/main" val="3611796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AAA2B4-BD77-42D5-AE1A-1D140A358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Window Frame Plan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194E44A-578E-450E-B4D2-E248F5F4BB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6" b="-1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F257C72-BBB0-4B6C-8416-9421ACB22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7456" y="2516777"/>
            <a:ext cx="4273296" cy="3660185"/>
          </a:xfrm>
        </p:spPr>
        <p:txBody>
          <a:bodyPr anchor="ctr">
            <a:norm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Wuhan 3” Super Wall features windows thickness from 1/4” to 1 1/8” with various sizing Trim Cover  </a:t>
            </a:r>
          </a:p>
        </p:txBody>
      </p:sp>
    </p:spTree>
    <p:extLst>
      <p:ext uri="{BB962C8B-B14F-4D97-AF65-F5344CB8AC3E}">
        <p14:creationId xmlns:p14="http://schemas.microsoft.com/office/powerpoint/2010/main" val="2087287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3AA0D-3208-4127-80E4-7DA5903D4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63" y="380778"/>
            <a:ext cx="10515600" cy="1325563"/>
          </a:xfrm>
        </p:spPr>
        <p:txBody>
          <a:bodyPr/>
          <a:lstStyle/>
          <a:p>
            <a:r>
              <a:rPr lang="en-US" dirty="0"/>
              <a:t>Angle Inside/Outside Corners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5F21A7-D4D8-4E25-9610-BBFD918DF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237" y="1471575"/>
            <a:ext cx="5051721" cy="4342865"/>
          </a:xfrm>
        </p:spPr>
      </p:pic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6BC9E29-98D1-46CA-843C-C80A33CFC7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2"/>
          <a:stretch/>
        </p:blipFill>
        <p:spPr>
          <a:xfrm>
            <a:off x="5959326" y="1471575"/>
            <a:ext cx="4741827" cy="455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78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building&#10;&#10;Description automatically generated">
            <a:extLst>
              <a:ext uri="{FF2B5EF4-FFF2-40B4-BE49-F238E27FC236}">
                <a16:creationId xmlns:a16="http://schemas.microsoft.com/office/drawing/2014/main" id="{2D43684C-21B7-4494-8AD6-35A3482CB7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" t="9091" r="9248"/>
          <a:stretch/>
        </p:blipFill>
        <p:spPr>
          <a:xfrm>
            <a:off x="3522466" y="0"/>
            <a:ext cx="866953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D3C955-71E4-4CBB-A1FF-82016121C7DE}"/>
              </a:ext>
            </a:extLst>
          </p:cNvPr>
          <p:cNvSpPr/>
          <p:nvPr/>
        </p:nvSpPr>
        <p:spPr>
          <a:xfrm>
            <a:off x="365463" y="1095308"/>
            <a:ext cx="451283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H-Clad HD System</a:t>
            </a:r>
          </a:p>
          <a:p>
            <a:r>
              <a:rPr lang="en-US" sz="3200" dirty="0"/>
              <a:t>By: Hendrick Architectural</a:t>
            </a:r>
          </a:p>
          <a:p>
            <a:r>
              <a:rPr lang="en-US" b="1" dirty="0"/>
              <a:t> </a:t>
            </a:r>
            <a:r>
              <a:rPr lang="en-US" dirty="0"/>
              <a:t>1 7th Ave, Carbondale, PA 18407</a:t>
            </a:r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FFCAC1-5C8C-4550-9136-24D064CBD179}"/>
              </a:ext>
            </a:extLst>
          </p:cNvPr>
          <p:cNvSpPr txBox="1"/>
          <p:nvPr/>
        </p:nvSpPr>
        <p:spPr>
          <a:xfrm>
            <a:off x="365463" y="2598003"/>
            <a:ext cx="31051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Features</a:t>
            </a:r>
          </a:p>
          <a:p>
            <a:r>
              <a:rPr lang="en-US" sz="1200" dirty="0"/>
              <a:t>• Aluminum panel thickness of .125” or .190” </a:t>
            </a:r>
          </a:p>
          <a:p>
            <a:r>
              <a:rPr lang="en-US" sz="1200" dirty="0"/>
              <a:t>• Standard panel widths of 36”, 42” or 48” </a:t>
            </a:r>
          </a:p>
          <a:p>
            <a:r>
              <a:rPr lang="en-US" sz="1200" dirty="0"/>
              <a:t>• Standard panel lengths of 72”, 96” or 120”</a:t>
            </a:r>
          </a:p>
          <a:p>
            <a:r>
              <a:rPr lang="en-US" sz="1200" dirty="0"/>
              <a:t>Patterns:</a:t>
            </a:r>
          </a:p>
          <a:p>
            <a:r>
              <a:rPr lang="en-US" sz="1200" dirty="0"/>
              <a:t>Perforated or Lasered Patterns</a:t>
            </a:r>
          </a:p>
          <a:p>
            <a:r>
              <a:rPr lang="en-US" sz="1200" dirty="0"/>
              <a:t>Materials:</a:t>
            </a:r>
          </a:p>
          <a:p>
            <a:r>
              <a:rPr lang="en-US" sz="1200" dirty="0"/>
              <a:t>Aluminum 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51943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D58A9-0561-46A2-90AB-28A0F3FE7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90 Degrees In and out Corners</a:t>
            </a:r>
          </a:p>
        </p:txBody>
      </p:sp>
      <p:pic>
        <p:nvPicPr>
          <p:cNvPr id="5" name="Content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D54B424-4139-493B-B8D9-CC2D18A966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074" y="1410320"/>
            <a:ext cx="8796568" cy="4657542"/>
          </a:xfrm>
        </p:spPr>
      </p:pic>
    </p:spTree>
    <p:extLst>
      <p:ext uri="{BB962C8B-B14F-4D97-AF65-F5344CB8AC3E}">
        <p14:creationId xmlns:p14="http://schemas.microsoft.com/office/powerpoint/2010/main" val="3260968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E79EB-B7D1-4A9F-A814-1A6286F18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Miscellaneous Parts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217522-137B-47F5-A0C2-7A33823A02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8" y="2047508"/>
            <a:ext cx="5004429" cy="3566483"/>
          </a:xfr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7253EB9-0E7E-49A6-BDBE-26B2F78B0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848" y="2047508"/>
            <a:ext cx="5354440" cy="2133157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EA3CFF-BD3F-41E9-A3A9-B29851155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629" y="4327298"/>
            <a:ext cx="3955262" cy="1779407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CD95D369-C0EC-4335-987C-62EE6A12BE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582" y="2639568"/>
            <a:ext cx="4416418" cy="162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84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3914D4-3751-4935-AB52-402BCF515A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38"/>
          <a:stretch/>
        </p:blipFill>
        <p:spPr>
          <a:xfrm>
            <a:off x="200246" y="1608173"/>
            <a:ext cx="4510129" cy="3792328"/>
          </a:xfrm>
        </p:spPr>
      </p:pic>
      <p:pic>
        <p:nvPicPr>
          <p:cNvPr id="7" name="Picture 6" descr="A picture containing map, drawing&#10;&#10;Description automatically generated">
            <a:extLst>
              <a:ext uri="{FF2B5EF4-FFF2-40B4-BE49-F238E27FC236}">
                <a16:creationId xmlns:a16="http://schemas.microsoft.com/office/drawing/2014/main" id="{A0EF6E24-CA7E-4DF7-A90F-983DA3F47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937" y="1319275"/>
            <a:ext cx="7057380" cy="51727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C5439B-0E1F-4837-AB59-AD51EDC0A54E}"/>
              </a:ext>
            </a:extLst>
          </p:cNvPr>
          <p:cNvSpPr txBox="1"/>
          <p:nvPr/>
        </p:nvSpPr>
        <p:spPr>
          <a:xfrm>
            <a:off x="6943213" y="871180"/>
            <a:ext cx="3593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Exploded 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0737CD-F0E4-4331-A064-A87CF12BB563}"/>
              </a:ext>
            </a:extLst>
          </p:cNvPr>
          <p:cNvSpPr txBox="1"/>
          <p:nvPr/>
        </p:nvSpPr>
        <p:spPr>
          <a:xfrm>
            <a:off x="658408" y="1874875"/>
            <a:ext cx="3593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Assemble View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A7BE49-4971-4D73-B282-B39AA9F1E479}"/>
              </a:ext>
            </a:extLst>
          </p:cNvPr>
          <p:cNvSpPr txBox="1"/>
          <p:nvPr/>
        </p:nvSpPr>
        <p:spPr>
          <a:xfrm>
            <a:off x="318977" y="365986"/>
            <a:ext cx="3933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 Trim Cover will be placed following exterior glazing gasket  and Thermal Separator onto a Base Plate.</a:t>
            </a:r>
          </a:p>
        </p:txBody>
      </p:sp>
    </p:spTree>
    <p:extLst>
      <p:ext uri="{BB962C8B-B14F-4D97-AF65-F5344CB8AC3E}">
        <p14:creationId xmlns:p14="http://schemas.microsoft.com/office/powerpoint/2010/main" val="3377485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DCA20B-C988-4D1B-8D69-6BC88831EB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360" y="40721"/>
            <a:ext cx="6704080" cy="6776557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F45F0C-5854-46FE-B5EB-E411D0BBE0CA}"/>
              </a:ext>
            </a:extLst>
          </p:cNvPr>
          <p:cNvSpPr txBox="1"/>
          <p:nvPr/>
        </p:nvSpPr>
        <p:spPr>
          <a:xfrm>
            <a:off x="438150" y="409575"/>
            <a:ext cx="278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 Perimeter will be installed to secure the window. The Fully assemble unit well then be anchor in to place. </a:t>
            </a:r>
          </a:p>
        </p:txBody>
      </p:sp>
    </p:spTree>
    <p:extLst>
      <p:ext uri="{BB962C8B-B14F-4D97-AF65-F5344CB8AC3E}">
        <p14:creationId xmlns:p14="http://schemas.microsoft.com/office/powerpoint/2010/main" val="753256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64092-D1DE-4FFA-8C4C-1BFCCADFD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523D5-A0CA-49C3-A89E-3006F17EA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Company Site</a:t>
            </a:r>
          </a:p>
          <a:p>
            <a:r>
              <a:rPr lang="en-US" dirty="0"/>
              <a:t>https://www.hendrickcorp.com/architectural/</a:t>
            </a:r>
          </a:p>
          <a:p>
            <a:pPr marL="0" indent="0">
              <a:buNone/>
            </a:pPr>
            <a:r>
              <a:rPr lang="en-US" b="1" dirty="0"/>
              <a:t>Unit</a:t>
            </a:r>
            <a:r>
              <a:rPr lang="en-US" dirty="0"/>
              <a:t> </a:t>
            </a:r>
          </a:p>
          <a:p>
            <a:r>
              <a:rPr lang="en-US" dirty="0"/>
              <a:t>https://www.hendrickcorp.com/architectural/products/arch-cladding/</a:t>
            </a:r>
          </a:p>
          <a:p>
            <a:r>
              <a:rPr lang="en-US" dirty="0"/>
              <a:t>file:///C:/Users/juand/Downloads/perforated_metal_wall_panels_-_exposed_fastener_system_details%20(4).pdf</a:t>
            </a:r>
          </a:p>
          <a:p>
            <a:pPr marL="0" indent="0">
              <a:buNone/>
            </a:pPr>
            <a:r>
              <a:rPr lang="en-US" b="1" dirty="0"/>
              <a:t>Video</a:t>
            </a:r>
          </a:p>
          <a:p>
            <a:r>
              <a:rPr lang="en-US" dirty="0"/>
              <a:t>https://www.youtube.com/watch?v=G_tMFgYcOaI</a:t>
            </a:r>
          </a:p>
        </p:txBody>
      </p:sp>
    </p:spTree>
    <p:extLst>
      <p:ext uri="{BB962C8B-B14F-4D97-AF65-F5344CB8AC3E}">
        <p14:creationId xmlns:p14="http://schemas.microsoft.com/office/powerpoint/2010/main" val="1772988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A9E99-2D2B-4B63-A5F8-E82265217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60301-973E-4020-987B-11C681481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342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58455-E9D2-43C1-9E54-47D79603C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" y="222885"/>
            <a:ext cx="10515600" cy="782955"/>
          </a:xfrm>
        </p:spPr>
        <p:txBody>
          <a:bodyPr/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Opaque Material – Case Study</a:t>
            </a:r>
          </a:p>
        </p:txBody>
      </p:sp>
      <p:pic>
        <p:nvPicPr>
          <p:cNvPr id="5" name="Content Placeholder 4" descr="The inside of a building&#10;&#10;Description automatically generated">
            <a:extLst>
              <a:ext uri="{FF2B5EF4-FFF2-40B4-BE49-F238E27FC236}">
                <a16:creationId xmlns:a16="http://schemas.microsoft.com/office/drawing/2014/main" id="{0C0AB343-17A9-4FA5-8A59-39480084C0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950" y="1073944"/>
            <a:ext cx="3325645" cy="2214880"/>
          </a:xfrm>
        </p:spPr>
      </p:pic>
      <p:pic>
        <p:nvPicPr>
          <p:cNvPr id="7" name="Picture 6" descr="A picture containing building, white&#10;&#10;Description automatically generated">
            <a:extLst>
              <a:ext uri="{FF2B5EF4-FFF2-40B4-BE49-F238E27FC236}">
                <a16:creationId xmlns:a16="http://schemas.microsoft.com/office/drawing/2014/main" id="{F646F80D-539C-490E-8BFE-790B06928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01" y="1052512"/>
            <a:ext cx="3293465" cy="2193448"/>
          </a:xfrm>
          <a:prstGeom prst="rect">
            <a:avLst/>
          </a:prstGeom>
        </p:spPr>
      </p:pic>
      <p:pic>
        <p:nvPicPr>
          <p:cNvPr id="9" name="Picture 8" descr="A picture containing outdoor, building, grass, bridge&#10;&#10;Description automatically generated">
            <a:extLst>
              <a:ext uri="{FF2B5EF4-FFF2-40B4-BE49-F238E27FC236}">
                <a16:creationId xmlns:a16="http://schemas.microsoft.com/office/drawing/2014/main" id="{C86373D1-48AA-4CC2-B3AA-F50DF33287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9" y="1052512"/>
            <a:ext cx="3325645" cy="2214880"/>
          </a:xfrm>
          <a:prstGeom prst="rect">
            <a:avLst/>
          </a:prstGeom>
        </p:spPr>
      </p:pic>
      <p:pic>
        <p:nvPicPr>
          <p:cNvPr id="11" name="Picture 10" descr="A large brick building&#10;&#10;Description automatically generated">
            <a:extLst>
              <a:ext uri="{FF2B5EF4-FFF2-40B4-BE49-F238E27FC236}">
                <a16:creationId xmlns:a16="http://schemas.microsoft.com/office/drawing/2014/main" id="{AA27B06E-037F-43F3-925C-2828DA1195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9" y="3780631"/>
            <a:ext cx="3325646" cy="2214880"/>
          </a:xfrm>
          <a:prstGeom prst="rect">
            <a:avLst/>
          </a:prstGeom>
        </p:spPr>
      </p:pic>
      <p:pic>
        <p:nvPicPr>
          <p:cNvPr id="13" name="Picture 12" descr="A picture containing computer, indoor, window, sitting&#10;&#10;Description automatically generated">
            <a:extLst>
              <a:ext uri="{FF2B5EF4-FFF2-40B4-BE49-F238E27FC236}">
                <a16:creationId xmlns:a16="http://schemas.microsoft.com/office/drawing/2014/main" id="{590A933E-F5CF-41B6-B26F-90C4514223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01" y="3780631"/>
            <a:ext cx="3325645" cy="2214880"/>
          </a:xfrm>
          <a:prstGeom prst="rect">
            <a:avLst/>
          </a:prstGeom>
        </p:spPr>
      </p:pic>
      <p:pic>
        <p:nvPicPr>
          <p:cNvPr id="15" name="Picture 14" descr="The inside of a building&#10;&#10;Description automatically generated">
            <a:extLst>
              <a:ext uri="{FF2B5EF4-FFF2-40B4-BE49-F238E27FC236}">
                <a16:creationId xmlns:a16="http://schemas.microsoft.com/office/drawing/2014/main" id="{B6E7A501-C7F0-481C-BA79-459E4052D5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950" y="3920808"/>
            <a:ext cx="3350542" cy="18846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2F05E5-AD66-41D7-BEF4-E58CD24D01E0}"/>
              </a:ext>
            </a:extLst>
          </p:cNvPr>
          <p:cNvSpPr txBox="1"/>
          <p:nvPr/>
        </p:nvSpPr>
        <p:spPr>
          <a:xfrm>
            <a:off x="406399" y="3245960"/>
            <a:ext cx="33256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The Water Institute of the Gulf Baton Rouge, LA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EEB816-8310-4C8E-A80C-7257E8C9829D}"/>
              </a:ext>
            </a:extLst>
          </p:cNvPr>
          <p:cNvSpPr txBox="1"/>
          <p:nvPr/>
        </p:nvSpPr>
        <p:spPr>
          <a:xfrm>
            <a:off x="406399" y="5997668"/>
            <a:ext cx="3325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Court Assembly 39th St, Philadelphia, PA</a:t>
            </a:r>
          </a:p>
        </p:txBody>
      </p:sp>
    </p:spTree>
    <p:extLst>
      <p:ext uri="{BB962C8B-B14F-4D97-AF65-F5344CB8AC3E}">
        <p14:creationId xmlns:p14="http://schemas.microsoft.com/office/powerpoint/2010/main" val="3839173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0394FE2-BDDA-4ECE-B320-81AE19E90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625AAC5-802A-4197-8804-2B78FF65C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E23545-15BE-4E66-80EE-8B7BF4096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0" y="310896"/>
            <a:ext cx="7982712" cy="8686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Model Types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1B139DD-0E8D-42FA-9171-C5F001754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149EEE0B-C395-4913-943A-69E867EFF6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2" b="-2"/>
          <a:stretch/>
        </p:blipFill>
        <p:spPr>
          <a:xfrm>
            <a:off x="389860" y="1993069"/>
            <a:ext cx="5577840" cy="4083269"/>
          </a:xfrm>
          <a:prstGeom prst="rect">
            <a:avLst/>
          </a:prstGeom>
        </p:spPr>
      </p:pic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32FC18F-DBA7-4EAA-B9F9-D2215E651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r="6357" b="2"/>
          <a:stretch/>
        </p:blipFill>
        <p:spPr>
          <a:xfrm>
            <a:off x="6094476" y="1989735"/>
            <a:ext cx="5313550" cy="408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55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75BA5-5DB9-4139-95A5-349206DAD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4C7E087C-FBD8-4784-8AC6-B3A00ED06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49" y="515951"/>
            <a:ext cx="11786902" cy="552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70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17517EF-BD4D-4055-BDB4-A322C5356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AF4F93-ABA6-48EB-9BA3-3F6D71451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0" y="405575"/>
            <a:ext cx="6430414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Plan /3D Detail Corners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26032" y="1067264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Picture 7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3DFCDB17-1B23-4002-96E3-EA94E4051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025" y="2007161"/>
            <a:ext cx="6682207" cy="3864908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E56CACFD-108A-4F42-89ED-221400EF4C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4" r="8629"/>
          <a:stretch/>
        </p:blipFill>
        <p:spPr>
          <a:xfrm>
            <a:off x="366768" y="1828057"/>
            <a:ext cx="4696976" cy="422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02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17517EF-BD4D-4055-BDB4-A322C5356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AF4F93-ABA6-48EB-9BA3-3F6D71451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0" y="405575"/>
            <a:ext cx="6430414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Joints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26032" y="1067264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670EDFEE-4068-427B-9688-EAEA80351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9" y="1418327"/>
            <a:ext cx="4483108" cy="5024312"/>
          </a:xfrm>
          <a:prstGeom prst="rect">
            <a:avLst/>
          </a:prstGeom>
        </p:spPr>
      </p:pic>
      <p:pic>
        <p:nvPicPr>
          <p:cNvPr id="10" name="Picture 9" descr="A picture containing antenna, object&#10;&#10;Description automatically generated">
            <a:extLst>
              <a:ext uri="{FF2B5EF4-FFF2-40B4-BE49-F238E27FC236}">
                <a16:creationId xmlns:a16="http://schemas.microsoft.com/office/drawing/2014/main" id="{608C3804-8B5C-4C27-8099-8EDC0FC92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860" y="1407972"/>
            <a:ext cx="5782177" cy="512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60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1C46C-32FB-43DC-A099-D256475C0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Elevation Top/Bottom Assembly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D669DDAD-E984-4E95-A2A9-6CE36717F3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3" t="-1095" r="7024" b="520"/>
          <a:stretch/>
        </p:blipFill>
        <p:spPr>
          <a:xfrm>
            <a:off x="1818623" y="1995717"/>
            <a:ext cx="4374660" cy="3745065"/>
          </a:xfrm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B2ED5171-76B4-48B6-8D45-4540904D7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928" y="2098727"/>
            <a:ext cx="4090903" cy="374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86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17517EF-BD4D-4055-BDB4-A322C5356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AF4F93-ABA6-48EB-9BA3-3F6D71451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0" y="405575"/>
            <a:ext cx="6430414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Inside/Outside Corners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26032" y="1067264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AA9364CA-311A-45BA-8026-E8DF5A0C68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325" y="2132013"/>
            <a:ext cx="4803775" cy="4124325"/>
          </a:xfrm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8BAF4A2B-B583-47A9-95BA-79FA4B964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650" y="2132013"/>
            <a:ext cx="41402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18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461</Words>
  <Application>Microsoft Office PowerPoint</Application>
  <PresentationFormat>Widescreen</PresentationFormat>
  <Paragraphs>60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Avenir Next LT Pro</vt:lpstr>
      <vt:lpstr>Calibri</vt:lpstr>
      <vt:lpstr>Calibri Light</vt:lpstr>
      <vt:lpstr>Office Theme</vt:lpstr>
      <vt:lpstr>Name: Juan Dirsio  Class:ARCH.2431 Professor: Paul King Juan Dirsio, Daniel Perez, Joshua Rodriguez </vt:lpstr>
      <vt:lpstr>PowerPoint Presentation</vt:lpstr>
      <vt:lpstr>Opaque Material – Case Study</vt:lpstr>
      <vt:lpstr>Model Types</vt:lpstr>
      <vt:lpstr>PowerPoint Presentation</vt:lpstr>
      <vt:lpstr>Plan /3D Detail Corners</vt:lpstr>
      <vt:lpstr>Joints</vt:lpstr>
      <vt:lpstr>Elevation Top/Bottom Assembly</vt:lpstr>
      <vt:lpstr>Inside/Outside Corners</vt:lpstr>
      <vt:lpstr>Window Connections</vt:lpstr>
      <vt:lpstr>Material Options and Spans </vt:lpstr>
      <vt:lpstr>Links</vt:lpstr>
      <vt:lpstr>Video</vt:lpstr>
      <vt:lpstr>Curtain Wall Company: Wausau Model: Super Wall™(3”) Features    </vt:lpstr>
      <vt:lpstr>Wausau Super wall </vt:lpstr>
      <vt:lpstr>Tee/Pocket Photos</vt:lpstr>
      <vt:lpstr>PowerPoint Presentation</vt:lpstr>
      <vt:lpstr>Window Frame Plan</vt:lpstr>
      <vt:lpstr>Angle Inside/Outside Corners</vt:lpstr>
      <vt:lpstr>90 Degrees In and out Corners</vt:lpstr>
      <vt:lpstr>Miscellaneous Parts</vt:lpstr>
      <vt:lpstr>PowerPoint Presentation</vt:lpstr>
      <vt:lpstr>PowerPoint Presentation</vt:lpstr>
      <vt:lpstr>Links</vt:lpstr>
      <vt:lpstr>Video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Name: Juan Dirsio  Class:ARCH.2431 Professor: Paul King Team: Daniel Perez, Joshua </dc:title>
  <dc:creator>Juan Dirsio</dc:creator>
  <cp:lastModifiedBy>Juan Dirsio</cp:lastModifiedBy>
  <cp:revision>23</cp:revision>
  <dcterms:created xsi:type="dcterms:W3CDTF">2020-04-02T03:20:35Z</dcterms:created>
  <dcterms:modified xsi:type="dcterms:W3CDTF">2020-04-02T07:31:30Z</dcterms:modified>
</cp:coreProperties>
</file>