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64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C947F7AC-E6D2-4AD5-803F-C6C9623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614AC9-B572-4CD4-839E-A7259CA62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B0E204-D22E-4834-BD3F-701AA086E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90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043921-0243-4E7D-9120-BEA58F7B3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290520" y="6257098"/>
            <a:ext cx="623254" cy="600902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9BC3DD-C662-4DF1-8257-BFB9D9C6E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5287548" y="4694548"/>
            <a:ext cx="2681454" cy="2163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1268D-E502-488D-B2C8-7570BF39B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3" y="642918"/>
            <a:ext cx="6463193" cy="4641241"/>
          </a:xfrm>
        </p:spPr>
        <p:txBody>
          <a:bodyPr anchor="ctr">
            <a:normAutofit/>
          </a:bodyPr>
          <a:lstStyle/>
          <a:p>
            <a:pPr algn="r"/>
            <a:r>
              <a:rPr lang="en-US" sz="7200" dirty="0"/>
              <a:t>GEMINATION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1E07C-F74C-40DF-BD90-3CAC75063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739" y="642918"/>
            <a:ext cx="2987488" cy="4641241"/>
          </a:xfrm>
        </p:spPr>
        <p:txBody>
          <a:bodyPr anchor="ctr">
            <a:normAutofit fontScale="70000" lnSpcReduction="20000"/>
          </a:bodyPr>
          <a:lstStyle/>
          <a:p>
            <a:pPr algn="l"/>
            <a:endParaRPr lang="en-US" sz="4400" b="1" dirty="0">
              <a:solidFill>
                <a:schemeClr val="tx1"/>
              </a:solidFill>
            </a:endParaRPr>
          </a:p>
          <a:p>
            <a:pPr algn="l"/>
            <a:endParaRPr lang="en-US" sz="4400" b="1" dirty="0">
              <a:solidFill>
                <a:schemeClr val="tx1"/>
              </a:solidFill>
            </a:endParaRPr>
          </a:p>
          <a:p>
            <a:pPr algn="l"/>
            <a:endParaRPr lang="en-US" sz="4400" b="1" dirty="0">
              <a:solidFill>
                <a:schemeClr val="tx1"/>
              </a:solidFill>
            </a:endParaRPr>
          </a:p>
          <a:p>
            <a:pPr algn="l"/>
            <a:endParaRPr lang="en-US" sz="4400" b="1" dirty="0">
              <a:solidFill>
                <a:schemeClr val="tx1"/>
              </a:solidFill>
            </a:endParaRPr>
          </a:p>
          <a:p>
            <a:pPr algn="l"/>
            <a:endParaRPr lang="en-US" sz="4400" b="1" dirty="0">
              <a:solidFill>
                <a:schemeClr val="tx1"/>
              </a:solidFill>
            </a:endParaRPr>
          </a:p>
          <a:p>
            <a:pPr algn="l"/>
            <a:endParaRPr lang="en-US" sz="4400" b="1" dirty="0">
              <a:solidFill>
                <a:schemeClr val="tx1"/>
              </a:solidFill>
            </a:endParaRPr>
          </a:p>
          <a:p>
            <a:pPr algn="l"/>
            <a:r>
              <a:rPr lang="en-US" sz="4400" b="1" dirty="0">
                <a:solidFill>
                  <a:schemeClr val="tx1"/>
                </a:solidFill>
              </a:rPr>
              <a:t>Ann Paul-Augustine</a:t>
            </a:r>
          </a:p>
          <a:p>
            <a:pPr algn="l"/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7A882-E657-40BA-8398-1AA7624D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3400">
                <a:solidFill>
                  <a:srgbClr val="FFFFFF"/>
                </a:solidFill>
              </a:rPr>
              <a:t>WHAT IS GEMINATION?</a:t>
            </a:r>
          </a:p>
        </p:txBody>
      </p:sp>
      <p:pic>
        <p:nvPicPr>
          <p:cNvPr id="39" name="Picture 3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26694D-B7E2-4F6F-95C7-67A2CB4260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794" y="1308295"/>
            <a:ext cx="6642806" cy="450001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900" dirty="0"/>
              <a:t>Developmental disturbance that occurs during the cap stage of the tooth development.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Unsuccessful division of </a:t>
            </a:r>
            <a:r>
              <a:rPr lang="en-US" sz="1900" b="1" dirty="0"/>
              <a:t>one single tooth germ.</a:t>
            </a:r>
            <a:endParaRPr lang="en-US" sz="1900" dirty="0"/>
          </a:p>
          <a:p>
            <a:pPr>
              <a:lnSpc>
                <a:spcPct val="110000"/>
              </a:lnSpc>
            </a:pPr>
            <a:r>
              <a:rPr lang="en-US" sz="1900" dirty="0"/>
              <a:t>Large SPLITTED CROWN (DETECTED AS A CLEFT IN THE INCISAL SURFACE)</a:t>
            </a:r>
          </a:p>
          <a:p>
            <a:pPr>
              <a:lnSpc>
                <a:spcPct val="110000"/>
              </a:lnSpc>
            </a:pPr>
            <a:r>
              <a:rPr lang="en-US" sz="1900" b="1" dirty="0"/>
              <a:t>“Twinning” only in the crown </a:t>
            </a:r>
            <a:r>
              <a:rPr lang="en-US" sz="1900" dirty="0"/>
              <a:t>giving the appearance of a broader tooth.</a:t>
            </a:r>
          </a:p>
          <a:p>
            <a:pPr>
              <a:lnSpc>
                <a:spcPct val="110000"/>
              </a:lnSpc>
            </a:pPr>
            <a:r>
              <a:rPr lang="en-US" sz="1900" b="1" dirty="0"/>
              <a:t>common root, </a:t>
            </a:r>
            <a:r>
              <a:rPr lang="en-US" sz="1900" dirty="0"/>
              <a:t>hence</a:t>
            </a:r>
            <a:r>
              <a:rPr lang="en-US" sz="1900" b="1" dirty="0"/>
              <a:t> normal tooth count.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Usually occurs in the maxillary and mandibular central incisors in either dentition.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Radiographic features reveal single rooted tooth with a common enlarged pulp cavity. </a:t>
            </a:r>
          </a:p>
          <a:p>
            <a:pPr>
              <a:lnSpc>
                <a:spcPct val="110000"/>
              </a:lnSpc>
            </a:pPr>
            <a:endParaRPr lang="en-US" sz="1900" dirty="0"/>
          </a:p>
          <a:p>
            <a:pPr>
              <a:lnSpc>
                <a:spcPct val="110000"/>
              </a:lnSpc>
            </a:pPr>
            <a:endParaRPr lang="en-US" sz="1900" dirty="0"/>
          </a:p>
          <a:p>
            <a:pPr>
              <a:lnSpc>
                <a:spcPct val="110000"/>
              </a:lnSpc>
            </a:pPr>
            <a:endParaRPr lang="en-US" sz="1900" dirty="0"/>
          </a:p>
        </p:txBody>
      </p:sp>
      <p:pic>
        <p:nvPicPr>
          <p:cNvPr id="40" name="Picture 3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6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1" name="Rectangle 35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37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CA865B-F872-4DEC-B7D9-32AF354666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417734" y="2970069"/>
            <a:ext cx="4770219" cy="221815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A755D-0B57-4388-BB5E-2D52A30D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Possible causes of gemination</a:t>
            </a:r>
            <a:endParaRPr lang="en-US" sz="3600" kern="1200" cap="all" baseline="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CBA7A-1121-4A36-9C53-16072494C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367092"/>
            <a:ext cx="4860493" cy="342410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kern="120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Vitamin deficiency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kern="120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Hormonal irregularities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kern="120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 type of infection or inflammation near the tooth bud during the time of tooth development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kern="120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Increased intake of medicines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kern="120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Any hereditary disease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kern="120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Radiation therapy causing injury to the growing tooth germ.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kern="1200" cap="all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1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3B27-FF4D-4492-A118-A4AB28C8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F4D63-88C6-40E9-B63D-8B06177B79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Difficulty in chewing and injury to nearby structures.</a:t>
            </a:r>
          </a:p>
          <a:p>
            <a:r>
              <a:rPr lang="en-US" dirty="0"/>
              <a:t>Eruption of adjacent teeth obstructed.</a:t>
            </a:r>
          </a:p>
          <a:p>
            <a:r>
              <a:rPr lang="en-US" dirty="0"/>
              <a:t>Large crown – symmetry in the arch compromised.</a:t>
            </a:r>
          </a:p>
          <a:p>
            <a:r>
              <a:rPr lang="en-US" dirty="0"/>
              <a:t>Notch in the teeth may be an esthetic concern if the teeth involved is an anterior teeth.</a:t>
            </a:r>
          </a:p>
          <a:p>
            <a:r>
              <a:rPr lang="en-US" dirty="0"/>
              <a:t>Split in the crown provides a niche for plaque and bacteria.</a:t>
            </a:r>
          </a:p>
        </p:txBody>
      </p:sp>
    </p:spTree>
    <p:extLst>
      <p:ext uri="{BB962C8B-B14F-4D97-AF65-F5344CB8AC3E}">
        <p14:creationId xmlns:p14="http://schemas.microsoft.com/office/powerpoint/2010/main" val="351209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7861DD06-AB17-4E8B-B828-D863D16E2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CA936D-B2D5-40F4-813D-ACC751C8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4625"/>
            <a:ext cx="5291666" cy="3968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067397-657B-41A7-81D5-02FD0F9AD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1676135"/>
            <a:ext cx="5291666" cy="3505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0468DF-40A1-4DCC-AABA-E800DB710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7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1FB4E-0A74-4A6B-8910-C5B34CDE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945" y="966002"/>
            <a:ext cx="3670110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8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9C08-3143-414D-86C2-1C35ECC176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en-US" dirty="0"/>
              <a:t>Role of dental hygienist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1DFF8-0C8D-49CE-90BA-C955A31B3E9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467" y="2011810"/>
            <a:ext cx="11582400" cy="4269398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Cleft in the teeth can be restored and reshaped with a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 colored restorative material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decrease plaque accumulation.</a:t>
            </a:r>
          </a:p>
          <a:p>
            <a:pPr marL="0" indent="0">
              <a:buNone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mesiodistal width of the teeth and restoring the teeth with a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porcelain crown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endodontic treatment if needed.</a:t>
            </a:r>
          </a:p>
          <a:p>
            <a:pPr marL="0" indent="0">
              <a:buNone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tooth is compromised,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of teeth and a fixed partial denture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recommended.</a:t>
            </a:r>
          </a:p>
          <a:p>
            <a:pPr marL="0" indent="0">
              <a:buNone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patient is unwilling to seek these recommendations,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 oral hygiene practice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advised.</a:t>
            </a:r>
          </a:p>
          <a:p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08597-7141-40C0-9DB6-909063B9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85787"/>
            <a:ext cx="9525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765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Tw Cen MT</vt:lpstr>
      <vt:lpstr>Droplet</vt:lpstr>
      <vt:lpstr>GEMINATION</vt:lpstr>
      <vt:lpstr>WHAT IS GEMINATION?</vt:lpstr>
      <vt:lpstr>Possible causes of gemination</vt:lpstr>
      <vt:lpstr>Clinical presentation</vt:lpstr>
      <vt:lpstr>PowerPoint Presentation</vt:lpstr>
      <vt:lpstr>PowerPoint Presentation</vt:lpstr>
      <vt:lpstr>Role of dental hygienist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GEMINATION</dc:title>
  <dc:creator>Alex Joseph</dc:creator>
  <cp:lastModifiedBy>Alex Joseph</cp:lastModifiedBy>
  <cp:revision>1</cp:revision>
  <dcterms:created xsi:type="dcterms:W3CDTF">2019-11-04T21:33:32Z</dcterms:created>
  <dcterms:modified xsi:type="dcterms:W3CDTF">2019-11-04T21:37:44Z</dcterms:modified>
</cp:coreProperties>
</file>