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8c6008858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a8c6008858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a12348995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a12348995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a14d597b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a14d597b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12348995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a12348995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a276aab06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a276aab06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a89c0e06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a89c0e06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8c600885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a8c600885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58c4a1fc4ade28a7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8c4a1fc4ade28a7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58c4a1fc4ade28a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8c4a1fc4ade28a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LUID0jSh2Ic" TargetMode="Externa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1C00"/>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213075" y="-345025"/>
            <a:ext cx="8520600" cy="126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Saturday Night Fever</a:t>
            </a:r>
            <a:endParaRPr>
              <a:latin typeface="Times New Roman"/>
              <a:ea typeface="Times New Roman"/>
              <a:cs typeface="Times New Roman"/>
              <a:sym typeface="Times New Roman"/>
            </a:endParaRPr>
          </a:p>
        </p:txBody>
      </p:sp>
      <p:sp>
        <p:nvSpPr>
          <p:cNvPr id="68" name="Google Shape;68;p13"/>
          <p:cNvSpPr txBox="1"/>
          <p:nvPr>
            <p:ph idx="1" type="subTitle"/>
          </p:nvPr>
        </p:nvSpPr>
        <p:spPr>
          <a:xfrm>
            <a:off x="0" y="923975"/>
            <a:ext cx="8520600" cy="792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900">
                <a:solidFill>
                  <a:srgbClr val="000000"/>
                </a:solidFill>
                <a:latin typeface="Times New Roman"/>
                <a:ea typeface="Times New Roman"/>
                <a:cs typeface="Times New Roman"/>
                <a:sym typeface="Times New Roman"/>
              </a:rPr>
              <a:t>Anthony</a:t>
            </a:r>
            <a:endParaRPr sz="1900">
              <a:solidFill>
                <a:srgbClr val="000000"/>
              </a:solidFill>
              <a:latin typeface="Times New Roman"/>
              <a:ea typeface="Times New Roman"/>
              <a:cs typeface="Times New Roman"/>
              <a:sym typeface="Times New Roman"/>
            </a:endParaRPr>
          </a:p>
          <a:p>
            <a:pPr indent="0" lvl="0" marL="0" rtl="0" algn="r">
              <a:spcBef>
                <a:spcPts val="0"/>
              </a:spcBef>
              <a:spcAft>
                <a:spcPts val="0"/>
              </a:spcAft>
              <a:buNone/>
            </a:pPr>
            <a:r>
              <a:rPr lang="en" sz="1900">
                <a:solidFill>
                  <a:srgbClr val="000000"/>
                </a:solidFill>
                <a:latin typeface="Times New Roman"/>
                <a:ea typeface="Times New Roman"/>
                <a:cs typeface="Times New Roman"/>
                <a:sym typeface="Times New Roman"/>
              </a:rPr>
              <a:t>Denise</a:t>
            </a:r>
            <a:endParaRPr sz="1900">
              <a:solidFill>
                <a:srgbClr val="000000"/>
              </a:solidFill>
              <a:latin typeface="Times New Roman"/>
              <a:ea typeface="Times New Roman"/>
              <a:cs typeface="Times New Roman"/>
              <a:sym typeface="Times New Roman"/>
            </a:endParaRPr>
          </a:p>
          <a:p>
            <a:pPr indent="0" lvl="0" marL="0" rtl="0" algn="r">
              <a:spcBef>
                <a:spcPts val="0"/>
              </a:spcBef>
              <a:spcAft>
                <a:spcPts val="0"/>
              </a:spcAft>
              <a:buNone/>
            </a:pPr>
            <a:r>
              <a:rPr lang="en" sz="1900">
                <a:solidFill>
                  <a:srgbClr val="000000"/>
                </a:solidFill>
                <a:latin typeface="Times New Roman"/>
                <a:ea typeface="Times New Roman"/>
                <a:cs typeface="Times New Roman"/>
                <a:sym typeface="Times New Roman"/>
              </a:rPr>
              <a:t>Amber</a:t>
            </a:r>
            <a:endParaRPr sz="1900">
              <a:solidFill>
                <a:srgbClr val="000000"/>
              </a:solidFill>
              <a:latin typeface="Times New Roman"/>
              <a:ea typeface="Times New Roman"/>
              <a:cs typeface="Times New Roman"/>
              <a:sym typeface="Times New Roman"/>
            </a:endParaRPr>
          </a:p>
          <a:p>
            <a:pPr indent="0" lvl="0" marL="0" rtl="0" algn="r">
              <a:spcBef>
                <a:spcPts val="0"/>
              </a:spcBef>
              <a:spcAft>
                <a:spcPts val="0"/>
              </a:spcAft>
              <a:buNone/>
            </a:pPr>
            <a:r>
              <a:rPr lang="en" sz="1900">
                <a:solidFill>
                  <a:srgbClr val="000000"/>
                </a:solidFill>
                <a:latin typeface="Times New Roman"/>
                <a:ea typeface="Times New Roman"/>
                <a:cs typeface="Times New Roman"/>
                <a:sym typeface="Times New Roman"/>
              </a:rPr>
              <a:t>Adji</a:t>
            </a:r>
            <a:endParaRPr sz="1900">
              <a:solidFill>
                <a:srgbClr val="000000"/>
              </a:solidFill>
              <a:latin typeface="Times New Roman"/>
              <a:ea typeface="Times New Roman"/>
              <a:cs typeface="Times New Roman"/>
              <a:sym typeface="Times New Roman"/>
            </a:endParaRPr>
          </a:p>
          <a:p>
            <a:pPr indent="0" lvl="0" marL="0" rtl="0" algn="r">
              <a:spcBef>
                <a:spcPts val="0"/>
              </a:spcBef>
              <a:spcAft>
                <a:spcPts val="0"/>
              </a:spcAft>
              <a:buNone/>
            </a:pPr>
            <a:r>
              <a:rPr lang="en" sz="1900">
                <a:solidFill>
                  <a:srgbClr val="000000"/>
                </a:solidFill>
                <a:latin typeface="Times New Roman"/>
                <a:ea typeface="Times New Roman"/>
                <a:cs typeface="Times New Roman"/>
                <a:sym typeface="Times New Roman"/>
              </a:rPr>
              <a:t>Stacei </a:t>
            </a:r>
            <a:endParaRPr sz="1900">
              <a:solidFill>
                <a:srgbClr val="000000"/>
              </a:solidFill>
              <a:latin typeface="Times New Roman"/>
              <a:ea typeface="Times New Roman"/>
              <a:cs typeface="Times New Roman"/>
              <a:sym typeface="Times New Roman"/>
            </a:endParaRPr>
          </a:p>
        </p:txBody>
      </p:sp>
      <p:pic>
        <p:nvPicPr>
          <p:cNvPr id="69" name="Google Shape;69;p13"/>
          <p:cNvPicPr preferRelativeResize="0"/>
          <p:nvPr/>
        </p:nvPicPr>
        <p:blipFill>
          <a:blip r:embed="rId3">
            <a:alphaModFix/>
          </a:blip>
          <a:stretch>
            <a:fillRect/>
          </a:stretch>
        </p:blipFill>
        <p:spPr>
          <a:xfrm>
            <a:off x="1655250" y="892450"/>
            <a:ext cx="5510100" cy="3358576"/>
          </a:xfrm>
          <a:prstGeom prst="rect">
            <a:avLst/>
          </a:prstGeom>
          <a:noFill/>
          <a:ln>
            <a:noFill/>
          </a:ln>
        </p:spPr>
      </p:pic>
      <p:sp>
        <p:nvSpPr>
          <p:cNvPr id="70" name="Google Shape;70;p13"/>
          <p:cNvSpPr txBox="1"/>
          <p:nvPr/>
        </p:nvSpPr>
        <p:spPr>
          <a:xfrm>
            <a:off x="498825" y="4411750"/>
            <a:ext cx="7949100" cy="42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latin typeface="Times New Roman"/>
                <a:ea typeface="Times New Roman"/>
                <a:cs typeface="Times New Roman"/>
                <a:sym typeface="Times New Roman"/>
              </a:rPr>
              <a:t>Film released in 1977, reflecting 70s costume wear.</a:t>
            </a:r>
            <a:endParaRPr sz="1700">
              <a:latin typeface="Times New Roman"/>
              <a:ea typeface="Times New Roman"/>
              <a:cs typeface="Times New Roman"/>
              <a:sym typeface="Times New Roman"/>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5F06"/>
        </a:solidFill>
      </p:bgPr>
    </p:bg>
    <p:spTree>
      <p:nvGrpSpPr>
        <p:cNvPr id="133" name="Shape 133"/>
        <p:cNvGrpSpPr/>
        <p:nvPr/>
      </p:nvGrpSpPr>
      <p:grpSpPr>
        <a:xfrm>
          <a:off x="0" y="0"/>
          <a:ext cx="0" cy="0"/>
          <a:chOff x="0" y="0"/>
          <a:chExt cx="0" cy="0"/>
        </a:xfrm>
      </p:grpSpPr>
      <p:sp>
        <p:nvSpPr>
          <p:cNvPr id="134" name="Google Shape;134;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Summary of Fashion in the 70s</a:t>
            </a:r>
            <a:endParaRPr>
              <a:latin typeface="Times New Roman"/>
              <a:ea typeface="Times New Roman"/>
              <a:cs typeface="Times New Roman"/>
              <a:sym typeface="Times New Roman"/>
            </a:endParaRPr>
          </a:p>
        </p:txBody>
      </p:sp>
      <p:sp>
        <p:nvSpPr>
          <p:cNvPr id="135" name="Google Shape;135;p22"/>
          <p:cNvSpPr txBox="1"/>
          <p:nvPr>
            <p:ph idx="1" type="body"/>
          </p:nvPr>
        </p:nvSpPr>
        <p:spPr>
          <a:xfrm>
            <a:off x="0" y="1711375"/>
            <a:ext cx="6289200" cy="350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Feminie </a:t>
            </a:r>
            <a:r>
              <a:rPr lang="en">
                <a:solidFill>
                  <a:srgbClr val="000000"/>
                </a:solidFill>
                <a:latin typeface="Times New Roman"/>
                <a:ea typeface="Times New Roman"/>
                <a:cs typeface="Times New Roman"/>
                <a:sym typeface="Times New Roman"/>
              </a:rPr>
              <a:t>Silhouettes such as:</a:t>
            </a:r>
            <a:endParaRPr>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rPr lang="en">
                <a:solidFill>
                  <a:srgbClr val="000000"/>
                </a:solidFill>
                <a:latin typeface="Times New Roman"/>
                <a:ea typeface="Times New Roman"/>
                <a:cs typeface="Times New Roman"/>
                <a:sym typeface="Times New Roman"/>
              </a:rPr>
              <a:t>-Tight fitted tees</a:t>
            </a:r>
            <a:endParaRPr>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rPr lang="en">
                <a:solidFill>
                  <a:srgbClr val="000000"/>
                </a:solidFill>
                <a:latin typeface="Times New Roman"/>
                <a:ea typeface="Times New Roman"/>
                <a:cs typeface="Times New Roman"/>
                <a:sym typeface="Times New Roman"/>
              </a:rPr>
              <a:t>-Bell Bottoms (Angel flight pants)</a:t>
            </a:r>
            <a:endParaRPr>
              <a:solidFill>
                <a:srgbClr val="000000"/>
              </a:solidFill>
              <a:latin typeface="Times New Roman"/>
              <a:ea typeface="Times New Roman"/>
              <a:cs typeface="Times New Roman"/>
              <a:sym typeface="Times New Roman"/>
            </a:endParaRPr>
          </a:p>
          <a:p>
            <a:pPr indent="-342900" lvl="0" marL="457200" rtl="0" algn="l">
              <a:spcBef>
                <a:spcPts val="16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Heeled and </a:t>
            </a:r>
            <a:r>
              <a:rPr lang="en">
                <a:solidFill>
                  <a:srgbClr val="000000"/>
                </a:solidFill>
                <a:latin typeface="Times New Roman"/>
                <a:ea typeface="Times New Roman"/>
                <a:cs typeface="Times New Roman"/>
                <a:sym typeface="Times New Roman"/>
              </a:rPr>
              <a:t>platform</a:t>
            </a:r>
            <a:r>
              <a:rPr lang="en">
                <a:solidFill>
                  <a:srgbClr val="000000"/>
                </a:solidFill>
                <a:latin typeface="Times New Roman"/>
                <a:ea typeface="Times New Roman"/>
                <a:cs typeface="Times New Roman"/>
                <a:sym typeface="Times New Roman"/>
              </a:rPr>
              <a:t> shoes</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Midi skirts</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Bright &amp; Bold colors </a:t>
            </a:r>
            <a:endParaRPr>
              <a:solidFill>
                <a:srgbClr val="000000"/>
              </a:solidFill>
              <a:latin typeface="Times New Roman"/>
              <a:ea typeface="Times New Roman"/>
              <a:cs typeface="Times New Roman"/>
              <a:sym typeface="Times New Roman"/>
            </a:endParaRPr>
          </a:p>
          <a:p>
            <a:pPr indent="0" lvl="0" marL="457200" rtl="0" algn="l">
              <a:spcBef>
                <a:spcPts val="1600"/>
              </a:spcBef>
              <a:spcAft>
                <a:spcPts val="1600"/>
              </a:spcAft>
              <a:buNone/>
            </a:pPr>
            <a:r>
              <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74" name="Shape 74"/>
        <p:cNvGrpSpPr/>
        <p:nvPr/>
      </p:nvGrpSpPr>
      <p:grpSpPr>
        <a:xfrm>
          <a:off x="0" y="0"/>
          <a:ext cx="0" cy="0"/>
          <a:chOff x="0" y="0"/>
          <a:chExt cx="0" cy="0"/>
        </a:xfrm>
      </p:grpSpPr>
      <p:sp>
        <p:nvSpPr>
          <p:cNvPr id="75" name="Google Shape;75;p14"/>
          <p:cNvSpPr txBox="1"/>
          <p:nvPr>
            <p:ph type="title"/>
          </p:nvPr>
        </p:nvSpPr>
        <p:spPr>
          <a:xfrm>
            <a:off x="734400" y="0"/>
            <a:ext cx="85206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latin typeface="Times New Roman"/>
                <a:ea typeface="Times New Roman"/>
                <a:cs typeface="Times New Roman"/>
                <a:sym typeface="Times New Roman"/>
              </a:rPr>
              <a:t>Opening Scene</a:t>
            </a:r>
            <a:endParaRPr sz="2400">
              <a:latin typeface="Times New Roman"/>
              <a:ea typeface="Times New Roman"/>
              <a:cs typeface="Times New Roman"/>
              <a:sym typeface="Times New Roman"/>
            </a:endParaRPr>
          </a:p>
        </p:txBody>
      </p:sp>
      <p:sp>
        <p:nvSpPr>
          <p:cNvPr id="76" name="Google Shape;76;p14"/>
          <p:cNvSpPr txBox="1"/>
          <p:nvPr>
            <p:ph idx="1" type="body"/>
          </p:nvPr>
        </p:nvSpPr>
        <p:spPr>
          <a:xfrm>
            <a:off x="4077025" y="450500"/>
            <a:ext cx="48663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In the opening scene, Tony is seen wearing a black &amp; red outfit.</a:t>
            </a:r>
            <a:endParaRPr sz="1500">
              <a:solidFill>
                <a:srgbClr val="000000"/>
              </a:solidFill>
              <a:latin typeface="Times New Roman"/>
              <a:ea typeface="Times New Roman"/>
              <a:cs typeface="Times New Roman"/>
              <a:sym typeface="Times New Roman"/>
            </a:endParaRPr>
          </a:p>
          <a:p>
            <a:pPr indent="-323850" lvl="0" marL="457200" rtl="0" algn="l">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The outfits consist of Angel’s flight pants (disco staple), collared shirt with the collared worn outside the coat lapels, </a:t>
            </a:r>
            <a:r>
              <a:rPr lang="en" sz="1500">
                <a:solidFill>
                  <a:srgbClr val="000000"/>
                </a:solidFill>
                <a:latin typeface="Times New Roman"/>
                <a:ea typeface="Times New Roman"/>
                <a:cs typeface="Times New Roman"/>
                <a:sym typeface="Times New Roman"/>
              </a:rPr>
              <a:t>unbuttoned</a:t>
            </a:r>
            <a:r>
              <a:rPr lang="en" sz="1500">
                <a:solidFill>
                  <a:srgbClr val="000000"/>
                </a:solidFill>
                <a:latin typeface="Times New Roman"/>
                <a:ea typeface="Times New Roman"/>
                <a:cs typeface="Times New Roman"/>
                <a:sym typeface="Times New Roman"/>
              </a:rPr>
              <a:t> to show the gold chain, and some heel shoes (known as the boogie shoes)</a:t>
            </a:r>
            <a:endParaRPr sz="1500">
              <a:solidFill>
                <a:srgbClr val="000000"/>
              </a:solidFill>
              <a:latin typeface="Times New Roman"/>
              <a:ea typeface="Times New Roman"/>
              <a:cs typeface="Times New Roman"/>
              <a:sym typeface="Times New Roman"/>
            </a:endParaRPr>
          </a:p>
          <a:p>
            <a:pPr indent="-323850" lvl="0" marL="457200" rtl="0" algn="l">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Tony is seen wearing a black leather jacket and red, wearing bold colors.</a:t>
            </a:r>
            <a:endParaRPr sz="1500">
              <a:solidFill>
                <a:srgbClr val="000000"/>
              </a:solidFill>
              <a:latin typeface="Times New Roman"/>
              <a:ea typeface="Times New Roman"/>
              <a:cs typeface="Times New Roman"/>
              <a:sym typeface="Times New Roman"/>
            </a:endParaRPr>
          </a:p>
        </p:txBody>
      </p:sp>
      <p:pic>
        <p:nvPicPr>
          <p:cNvPr id="77" name="Google Shape;77;p14"/>
          <p:cNvPicPr preferRelativeResize="0"/>
          <p:nvPr/>
        </p:nvPicPr>
        <p:blipFill>
          <a:blip r:embed="rId3">
            <a:alphaModFix/>
          </a:blip>
          <a:stretch>
            <a:fillRect/>
          </a:stretch>
        </p:blipFill>
        <p:spPr>
          <a:xfrm>
            <a:off x="304800" y="751725"/>
            <a:ext cx="3772225" cy="3351975"/>
          </a:xfrm>
          <a:prstGeom prst="rect">
            <a:avLst/>
          </a:prstGeom>
          <a:noFill/>
          <a:ln>
            <a:noFill/>
          </a:ln>
        </p:spPr>
      </p:pic>
      <p:pic>
        <p:nvPicPr>
          <p:cNvPr id="78" name="Google Shape;78;p14"/>
          <p:cNvPicPr preferRelativeResize="0"/>
          <p:nvPr/>
        </p:nvPicPr>
        <p:blipFill>
          <a:blip r:embed="rId4">
            <a:alphaModFix/>
          </a:blip>
          <a:stretch>
            <a:fillRect/>
          </a:stretch>
        </p:blipFill>
        <p:spPr>
          <a:xfrm>
            <a:off x="4661575" y="2727200"/>
            <a:ext cx="3857976" cy="2240875"/>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000"/>
                                        <p:tgtEl>
                                          <p:spTgt spid="7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p:tgtEl>
                                          <p:spTgt spid="7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82" name="Shape 82"/>
        <p:cNvGrpSpPr/>
        <p:nvPr/>
      </p:nvGrpSpPr>
      <p:grpSpPr>
        <a:xfrm>
          <a:off x="0" y="0"/>
          <a:ext cx="0" cy="0"/>
          <a:chOff x="0" y="0"/>
          <a:chExt cx="0" cy="0"/>
        </a:xfrm>
      </p:grpSpPr>
      <p:sp>
        <p:nvSpPr>
          <p:cNvPr id="83" name="Google Shape;83;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Anette’s rejection outfit</a:t>
            </a: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
        <p:nvSpPr>
          <p:cNvPr id="84" name="Google Shape;84;p15"/>
          <p:cNvSpPr txBox="1"/>
          <p:nvPr>
            <p:ph idx="2" type="body"/>
          </p:nvPr>
        </p:nvSpPr>
        <p:spPr>
          <a:xfrm>
            <a:off x="4694100" y="1789500"/>
            <a:ext cx="39999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In this scene </a:t>
            </a:r>
            <a:r>
              <a:rPr lang="en" sz="1800">
                <a:solidFill>
                  <a:srgbClr val="000000"/>
                </a:solidFill>
                <a:latin typeface="Times New Roman"/>
                <a:ea typeface="Times New Roman"/>
                <a:cs typeface="Times New Roman"/>
                <a:sym typeface="Times New Roman"/>
              </a:rPr>
              <a:t>Annette</a:t>
            </a:r>
            <a:r>
              <a:rPr lang="en" sz="1800">
                <a:solidFill>
                  <a:srgbClr val="000000"/>
                </a:solidFill>
                <a:latin typeface="Times New Roman"/>
                <a:ea typeface="Times New Roman"/>
                <a:cs typeface="Times New Roman"/>
                <a:sym typeface="Times New Roman"/>
              </a:rPr>
              <a:t> was shown dressed in a plaid button down and a fur jacket.</a:t>
            </a:r>
            <a:endParaRPr sz="18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This showed us a masculine garment styled in a feminine way.</a:t>
            </a:r>
            <a:endParaRPr sz="18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Plaid and button downs are still unisex classics still till this day.</a:t>
            </a:r>
            <a:endParaRPr sz="18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Fur </a:t>
            </a:r>
            <a:r>
              <a:rPr lang="en" sz="1800">
                <a:solidFill>
                  <a:srgbClr val="000000"/>
                </a:solidFill>
                <a:latin typeface="Times New Roman"/>
                <a:ea typeface="Times New Roman"/>
                <a:cs typeface="Times New Roman"/>
                <a:sym typeface="Times New Roman"/>
              </a:rPr>
              <a:t>bomber</a:t>
            </a:r>
            <a:r>
              <a:rPr lang="en" sz="1800">
                <a:solidFill>
                  <a:srgbClr val="000000"/>
                </a:solidFill>
                <a:latin typeface="Times New Roman"/>
                <a:ea typeface="Times New Roman"/>
                <a:cs typeface="Times New Roman"/>
                <a:sym typeface="Times New Roman"/>
              </a:rPr>
              <a:t> jacket has </a:t>
            </a:r>
            <a:r>
              <a:rPr lang="en" sz="1800">
                <a:solidFill>
                  <a:srgbClr val="000000"/>
                </a:solidFill>
                <a:latin typeface="Times New Roman"/>
                <a:ea typeface="Times New Roman"/>
                <a:cs typeface="Times New Roman"/>
                <a:sym typeface="Times New Roman"/>
              </a:rPr>
              <a:t>definitely</a:t>
            </a:r>
            <a:r>
              <a:rPr lang="en" sz="1800">
                <a:solidFill>
                  <a:srgbClr val="000000"/>
                </a:solidFill>
                <a:latin typeface="Times New Roman"/>
                <a:ea typeface="Times New Roman"/>
                <a:cs typeface="Times New Roman"/>
                <a:sym typeface="Times New Roman"/>
              </a:rPr>
              <a:t> made a huge comeback in </a:t>
            </a:r>
            <a:r>
              <a:rPr lang="en" sz="1800">
                <a:solidFill>
                  <a:srgbClr val="000000"/>
                </a:solidFill>
                <a:latin typeface="Times New Roman"/>
                <a:ea typeface="Times New Roman"/>
                <a:cs typeface="Times New Roman"/>
                <a:sym typeface="Times New Roman"/>
              </a:rPr>
              <a:t>fashion</a:t>
            </a:r>
            <a:r>
              <a:rPr lang="en" sz="1800">
                <a:solidFill>
                  <a:srgbClr val="000000"/>
                </a:solidFill>
                <a:latin typeface="Times New Roman"/>
                <a:ea typeface="Times New Roman"/>
                <a:cs typeface="Times New Roman"/>
                <a:sym typeface="Times New Roman"/>
              </a:rPr>
              <a:t> but never really goes out of style!</a:t>
            </a:r>
            <a:r>
              <a:rPr lang="en" sz="1800">
                <a:solidFill>
                  <a:srgbClr val="000000"/>
                </a:solidFill>
                <a:latin typeface="Times New Roman"/>
                <a:ea typeface="Times New Roman"/>
                <a:cs typeface="Times New Roman"/>
                <a:sym typeface="Times New Roman"/>
              </a:rPr>
              <a:t> </a:t>
            </a:r>
            <a:endParaRPr sz="1800">
              <a:solidFill>
                <a:srgbClr val="000000"/>
              </a:solidFill>
              <a:latin typeface="Times New Roman"/>
              <a:ea typeface="Times New Roman"/>
              <a:cs typeface="Times New Roman"/>
              <a:sym typeface="Times New Roman"/>
            </a:endParaRPr>
          </a:p>
        </p:txBody>
      </p:sp>
      <p:pic>
        <p:nvPicPr>
          <p:cNvPr id="85" name="Google Shape;85;p15"/>
          <p:cNvPicPr preferRelativeResize="0"/>
          <p:nvPr/>
        </p:nvPicPr>
        <p:blipFill>
          <a:blip r:embed="rId3">
            <a:alphaModFix/>
          </a:blip>
          <a:stretch>
            <a:fillRect/>
          </a:stretch>
        </p:blipFill>
        <p:spPr>
          <a:xfrm>
            <a:off x="385625" y="1789509"/>
            <a:ext cx="4026024" cy="2412892"/>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1000"/>
                                        <p:tgtEl>
                                          <p:spTgt spid="8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55CC"/>
        </a:solidFill>
      </p:bgPr>
    </p:bg>
    <p:spTree>
      <p:nvGrpSpPr>
        <p:cNvPr id="89" name="Shape 89"/>
        <p:cNvGrpSpPr/>
        <p:nvPr/>
      </p:nvGrpSpPr>
      <p:grpSpPr>
        <a:xfrm>
          <a:off x="0" y="0"/>
          <a:ext cx="0" cy="0"/>
          <a:chOff x="0" y="0"/>
          <a:chExt cx="0" cy="0"/>
        </a:xfrm>
      </p:grpSpPr>
      <p:pic>
        <p:nvPicPr>
          <p:cNvPr descr="Saturday Night Fever Released 1977 (Bee Gees You Should be Dancing) John Travolta disco dancing HD 1080 with Lyrics&#10;&#10;Songwriters: GIBB, MAURICE ERNEST / GIBB, ROBIN HUGH / GIBB, BARRY ALAN&#10;&#10;My baby moves at midnight&#10;goes right on till the dawn&#10;My woman takes me higher&#10;my woman keeps me warm&#10;&#10;What you doin' on your back aah&#10;What you doin'on your back aah&#10;You should be dancing, yeah&#10;dancing, yeah&#10;&#10;She's juicy and she's trouble&#10;She gets it to me good&#10;My woman gives me power&#10;Goes right down to my blood&#10;&#10;What you doin' on your back aah&#10;What you doin'on your back aah&#10;You should be dancing, yeah&#10;dancing, yeah&#10;&#10;What you doin' on your back aah&#10;What you doin'on your back aah?&#10;You should be dancing, yeah&#10;dancing, yeah&#10;&#10;My baby moves at midnight&#10;goes right on till the dawn&#10;My woman takes me higher&#10;my woman keeps me warm&#10;&#10;What you doin' on your back aah&#10;What you doin'on your back aah&#10;You should be dancing, yeah&#10;dancing, yeah&#10;&#10;No copyright infringement intended.&#10;I do not own or claim to own the footage shown in this video.&#10;&#10;&quot;Copyright Disclaimer, Under Section 107 of the Copyright Act 1976, allowance is made for 'fair use' for purposes such as criticism, comment, news reporting, teaching, scholarship, and research. Fair use is a use permitted by copyright statute that might otherwise be infringing. Non-profit, educational or personal use tips the balance in favor of fair use.&quot;" id="90" name="Google Shape;90;p16" title="Saturday Night Fever (Bee Gees, You Should be Dancing) John Travolta HD 1080 with Lyrics">
            <a:hlinkClick r:id="rId3"/>
          </p:cNvPr>
          <p:cNvPicPr preferRelativeResize="0"/>
          <p:nvPr/>
        </p:nvPicPr>
        <p:blipFill>
          <a:blip r:embed="rId4">
            <a:alphaModFix/>
          </a:blip>
          <a:stretch>
            <a:fillRect/>
          </a:stretch>
        </p:blipFill>
        <p:spPr>
          <a:xfrm>
            <a:off x="406675" y="455475"/>
            <a:ext cx="8293675" cy="4375325"/>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94" name="Shape 94"/>
        <p:cNvGrpSpPr/>
        <p:nvPr/>
      </p:nvGrpSpPr>
      <p:grpSpPr>
        <a:xfrm>
          <a:off x="0" y="0"/>
          <a:ext cx="0" cy="0"/>
          <a:chOff x="0" y="0"/>
          <a:chExt cx="0" cy="0"/>
        </a:xfrm>
      </p:grpSpPr>
      <p:sp>
        <p:nvSpPr>
          <p:cNvPr id="95" name="Google Shape;95;p17"/>
          <p:cNvSpPr txBox="1"/>
          <p:nvPr>
            <p:ph type="title"/>
          </p:nvPr>
        </p:nvSpPr>
        <p:spPr>
          <a:xfrm>
            <a:off x="251913" y="179350"/>
            <a:ext cx="46035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“Should be Dancing” Dance scene”</a:t>
            </a:r>
            <a:endParaRPr sz="2400">
              <a:latin typeface="Times New Roman"/>
              <a:ea typeface="Times New Roman"/>
              <a:cs typeface="Times New Roman"/>
              <a:sym typeface="Times New Roman"/>
            </a:endParaRPr>
          </a:p>
        </p:txBody>
      </p:sp>
      <p:sp>
        <p:nvSpPr>
          <p:cNvPr id="96" name="Google Shape;96;p17"/>
          <p:cNvSpPr txBox="1"/>
          <p:nvPr>
            <p:ph idx="1" type="body"/>
          </p:nvPr>
        </p:nvSpPr>
        <p:spPr>
          <a:xfrm>
            <a:off x="311700" y="752050"/>
            <a:ext cx="8520600" cy="41901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120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Tony wears softer colors in the nightclubs.</a:t>
            </a:r>
            <a:endParaRPr sz="1500">
              <a:solidFill>
                <a:srgbClr val="000000"/>
              </a:solidFill>
              <a:latin typeface="Times New Roman"/>
              <a:ea typeface="Times New Roman"/>
              <a:cs typeface="Times New Roman"/>
              <a:sym typeface="Times New Roman"/>
            </a:endParaRPr>
          </a:p>
          <a:p>
            <a:pPr indent="-323850" lvl="0" marL="457200" rtl="0" algn="l">
              <a:lnSpc>
                <a:spcPct val="100000"/>
              </a:lnSpc>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Throughout the movie he kept the same silhouette, </a:t>
            </a:r>
            <a:endParaRPr sz="15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n" sz="1500">
                <a:solidFill>
                  <a:srgbClr val="000000"/>
                </a:solidFill>
                <a:latin typeface="Times New Roman"/>
                <a:ea typeface="Times New Roman"/>
                <a:cs typeface="Times New Roman"/>
                <a:sym typeface="Times New Roman"/>
              </a:rPr>
              <a:t>fitted top paired with Angel’s flight pants.</a:t>
            </a:r>
            <a:endParaRPr sz="1500">
              <a:solidFill>
                <a:srgbClr val="000000"/>
              </a:solidFill>
              <a:latin typeface="Times New Roman"/>
              <a:ea typeface="Times New Roman"/>
              <a:cs typeface="Times New Roman"/>
              <a:sym typeface="Times New Roman"/>
            </a:endParaRPr>
          </a:p>
          <a:p>
            <a:pPr indent="-323850" lvl="0" marL="457200" rtl="0" algn="l">
              <a:lnSpc>
                <a:spcPct val="100000"/>
              </a:lnSpc>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Tony’s top is satin and his pants are polyester, </a:t>
            </a:r>
            <a:endParaRPr sz="15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rPr lang="en" sz="1500">
                <a:solidFill>
                  <a:srgbClr val="000000"/>
                </a:solidFill>
                <a:latin typeface="Times New Roman"/>
                <a:ea typeface="Times New Roman"/>
                <a:cs typeface="Times New Roman"/>
                <a:sym typeface="Times New Roman"/>
              </a:rPr>
              <a:t>common fabrics of that era.</a:t>
            </a:r>
            <a:endParaRPr sz="1500">
              <a:solidFill>
                <a:srgbClr val="000000"/>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323850" lvl="0" marL="4114800" rtl="0" algn="l">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His outfit is lighter and glitters more </a:t>
            </a:r>
            <a:endParaRPr sz="1500">
              <a:solidFill>
                <a:srgbClr val="000000"/>
              </a:solidFill>
              <a:latin typeface="Times New Roman"/>
              <a:ea typeface="Times New Roman"/>
              <a:cs typeface="Times New Roman"/>
              <a:sym typeface="Times New Roman"/>
            </a:endParaRPr>
          </a:p>
          <a:p>
            <a:pPr indent="457200" lvl="0" marL="3657600" rtl="0" algn="l">
              <a:spcBef>
                <a:spcPts val="0"/>
              </a:spcBef>
              <a:spcAft>
                <a:spcPts val="0"/>
              </a:spcAft>
              <a:buNone/>
            </a:pPr>
            <a:r>
              <a:rPr lang="en" sz="1500">
                <a:solidFill>
                  <a:srgbClr val="000000"/>
                </a:solidFill>
                <a:latin typeface="Times New Roman"/>
                <a:ea typeface="Times New Roman"/>
                <a:cs typeface="Times New Roman"/>
                <a:sym typeface="Times New Roman"/>
              </a:rPr>
              <a:t>than his audience creating contrast.</a:t>
            </a:r>
            <a:endParaRPr sz="1500">
              <a:solidFill>
                <a:srgbClr val="000000"/>
              </a:solidFill>
              <a:latin typeface="Times New Roman"/>
              <a:ea typeface="Times New Roman"/>
              <a:cs typeface="Times New Roman"/>
              <a:sym typeface="Times New Roman"/>
            </a:endParaRPr>
          </a:p>
          <a:p>
            <a:pPr indent="-323850" lvl="0" marL="4114800" rtl="0" algn="l">
              <a:spcBef>
                <a:spcPts val="0"/>
              </a:spcBef>
              <a:spcAft>
                <a:spcPts val="0"/>
              </a:spcAft>
              <a:buClr>
                <a:srgbClr val="000000"/>
              </a:buClr>
              <a:buSzPts val="1500"/>
              <a:buFont typeface="Times New Roman"/>
              <a:buChar char="●"/>
            </a:pPr>
            <a:r>
              <a:rPr lang="en" sz="1500">
                <a:solidFill>
                  <a:srgbClr val="000000"/>
                </a:solidFill>
                <a:latin typeface="Times New Roman"/>
                <a:ea typeface="Times New Roman"/>
                <a:cs typeface="Times New Roman"/>
                <a:sym typeface="Times New Roman"/>
              </a:rPr>
              <a:t>Tony’s outfit is accessorized by heeled dancing shoes.</a:t>
            </a:r>
            <a:endParaRPr sz="1500">
              <a:solidFill>
                <a:srgbClr val="000000"/>
              </a:solidFill>
              <a:latin typeface="Times New Roman"/>
              <a:ea typeface="Times New Roman"/>
              <a:cs typeface="Times New Roman"/>
              <a:sym typeface="Times New Roman"/>
            </a:endParaRPr>
          </a:p>
          <a:p>
            <a:pPr indent="0" lvl="0" marL="0" rtl="0" algn="l">
              <a:spcBef>
                <a:spcPts val="1200"/>
              </a:spcBef>
              <a:spcAft>
                <a:spcPts val="1600"/>
              </a:spcAft>
              <a:buNone/>
            </a:pPr>
            <a:r>
              <a:t/>
            </a:r>
            <a:endParaRPr/>
          </a:p>
        </p:txBody>
      </p:sp>
      <p:pic>
        <p:nvPicPr>
          <p:cNvPr id="97" name="Google Shape;97;p17"/>
          <p:cNvPicPr preferRelativeResize="0"/>
          <p:nvPr/>
        </p:nvPicPr>
        <p:blipFill>
          <a:blip r:embed="rId3">
            <a:alphaModFix/>
          </a:blip>
          <a:stretch>
            <a:fillRect/>
          </a:stretch>
        </p:blipFill>
        <p:spPr>
          <a:xfrm>
            <a:off x="4915200" y="520825"/>
            <a:ext cx="3917100" cy="2830150"/>
          </a:xfrm>
          <a:prstGeom prst="rect">
            <a:avLst/>
          </a:prstGeom>
          <a:noFill/>
          <a:ln>
            <a:noFill/>
          </a:ln>
        </p:spPr>
      </p:pic>
      <p:pic>
        <p:nvPicPr>
          <p:cNvPr id="98" name="Google Shape;98;p17"/>
          <p:cNvPicPr preferRelativeResize="0"/>
          <p:nvPr/>
        </p:nvPicPr>
        <p:blipFill>
          <a:blip r:embed="rId4">
            <a:alphaModFix/>
          </a:blip>
          <a:stretch>
            <a:fillRect/>
          </a:stretch>
        </p:blipFill>
        <p:spPr>
          <a:xfrm>
            <a:off x="847375" y="2217875"/>
            <a:ext cx="3033924" cy="2724274"/>
          </a:xfrm>
          <a:prstGeom prst="rect">
            <a:avLst/>
          </a:prstGeom>
          <a:noFill/>
          <a:ln>
            <a:noFill/>
          </a:ln>
        </p:spPr>
      </p:pic>
    </p:spTree>
  </p:cSld>
  <p:clrMapOvr>
    <a:masterClrMapping/>
  </p:clrMapOvr>
  <mc:AlternateContent>
    <mc:Choice Requires="p14">
      <p:transition spd="slow" p14:dur="10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1000"/>
                                        <p:tgtEl>
                                          <p:spTgt spid="9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000"/>
                                        <p:tgtEl>
                                          <p:spTgt spid="9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93200"/>
            <a:ext cx="85206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600">
                <a:latin typeface="Times New Roman"/>
                <a:ea typeface="Times New Roman"/>
                <a:cs typeface="Times New Roman"/>
                <a:sym typeface="Times New Roman"/>
              </a:rPr>
              <a:t>Tony Manero dress analysis</a:t>
            </a:r>
            <a:endParaRPr sz="2600">
              <a:latin typeface="Times New Roman"/>
              <a:ea typeface="Times New Roman"/>
              <a:cs typeface="Times New Roman"/>
              <a:sym typeface="Times New Roman"/>
            </a:endParaRPr>
          </a:p>
        </p:txBody>
      </p:sp>
      <p:sp>
        <p:nvSpPr>
          <p:cNvPr id="104" name="Google Shape;104;p18"/>
          <p:cNvSpPr txBox="1"/>
          <p:nvPr>
            <p:ph idx="1" type="body"/>
          </p:nvPr>
        </p:nvSpPr>
        <p:spPr>
          <a:xfrm>
            <a:off x="3788175" y="769350"/>
            <a:ext cx="5143500" cy="4193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For the big dance, Tony decides to wear a 3 piece white suit with a black shirt.</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Tony’s costume arc from dark to light. He has an </a:t>
            </a:r>
            <a:r>
              <a:rPr lang="en" sz="1400">
                <a:solidFill>
                  <a:srgbClr val="000000"/>
                </a:solidFill>
                <a:latin typeface="Times New Roman"/>
                <a:ea typeface="Times New Roman"/>
                <a:cs typeface="Times New Roman"/>
                <a:sym typeface="Times New Roman"/>
              </a:rPr>
              <a:t>epiphany</a:t>
            </a:r>
            <a:r>
              <a:rPr lang="en" sz="1400">
                <a:solidFill>
                  <a:srgbClr val="000000"/>
                </a:solidFill>
                <a:latin typeface="Times New Roman"/>
                <a:ea typeface="Times New Roman"/>
                <a:cs typeface="Times New Roman"/>
                <a:sym typeface="Times New Roman"/>
              </a:rPr>
              <a:t> and realizes he needs to change his life around.</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In the beginning of the movie, he seen wearing black and in the ending of the movie, he’s wearing white.</a:t>
            </a:r>
            <a:endParaRPr sz="1400">
              <a:solidFill>
                <a:srgbClr val="000000"/>
              </a:solidFill>
              <a:latin typeface="Times New Roman"/>
              <a:ea typeface="Times New Roman"/>
              <a:cs typeface="Times New Roman"/>
              <a:sym typeface="Times New Roman"/>
            </a:endParaRPr>
          </a:p>
        </p:txBody>
      </p:sp>
      <p:pic>
        <p:nvPicPr>
          <p:cNvPr id="105" name="Google Shape;105;p18"/>
          <p:cNvPicPr preferRelativeResize="0"/>
          <p:nvPr/>
        </p:nvPicPr>
        <p:blipFill>
          <a:blip r:embed="rId3">
            <a:alphaModFix/>
          </a:blip>
          <a:stretch>
            <a:fillRect/>
          </a:stretch>
        </p:blipFill>
        <p:spPr>
          <a:xfrm>
            <a:off x="232000" y="769347"/>
            <a:ext cx="3276600" cy="3062750"/>
          </a:xfrm>
          <a:prstGeom prst="rect">
            <a:avLst/>
          </a:prstGeom>
          <a:noFill/>
          <a:ln>
            <a:noFill/>
          </a:ln>
        </p:spPr>
      </p:pic>
      <p:pic>
        <p:nvPicPr>
          <p:cNvPr id="106" name="Google Shape;106;p18"/>
          <p:cNvPicPr preferRelativeResize="0"/>
          <p:nvPr/>
        </p:nvPicPr>
        <p:blipFill>
          <a:blip r:embed="rId4">
            <a:alphaModFix/>
          </a:blip>
          <a:stretch>
            <a:fillRect/>
          </a:stretch>
        </p:blipFill>
        <p:spPr>
          <a:xfrm>
            <a:off x="3717600" y="2988375"/>
            <a:ext cx="4714174" cy="1974075"/>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p:tgtEl>
                                          <p:spTgt spid="1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10" name="Shape 110"/>
        <p:cNvGrpSpPr/>
        <p:nvPr/>
      </p:nvGrpSpPr>
      <p:grpSpPr>
        <a:xfrm>
          <a:off x="0" y="0"/>
          <a:ext cx="0" cy="0"/>
          <a:chOff x="0" y="0"/>
          <a:chExt cx="0" cy="0"/>
        </a:xfrm>
      </p:grpSpPr>
      <p:sp>
        <p:nvSpPr>
          <p:cNvPr id="111" name="Google Shape;111;p19"/>
          <p:cNvSpPr txBox="1"/>
          <p:nvPr>
            <p:ph type="title"/>
          </p:nvPr>
        </p:nvSpPr>
        <p:spPr>
          <a:xfrm>
            <a:off x="3170950" y="121825"/>
            <a:ext cx="2905500" cy="66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                                 </a:t>
            </a:r>
            <a:r>
              <a:rPr lang="en">
                <a:latin typeface="Times New Roman"/>
                <a:ea typeface="Times New Roman"/>
                <a:cs typeface="Times New Roman"/>
                <a:sym typeface="Times New Roman"/>
              </a:rPr>
              <a:t>Quitting Scene </a:t>
            </a:r>
            <a:endParaRPr>
              <a:latin typeface="Times New Roman"/>
              <a:ea typeface="Times New Roman"/>
              <a:cs typeface="Times New Roman"/>
              <a:sym typeface="Times New Roman"/>
            </a:endParaRPr>
          </a:p>
        </p:txBody>
      </p:sp>
      <p:sp>
        <p:nvSpPr>
          <p:cNvPr id="112" name="Google Shape;112;p19"/>
          <p:cNvSpPr txBox="1"/>
          <p:nvPr>
            <p:ph idx="1" type="body"/>
          </p:nvPr>
        </p:nvSpPr>
        <p:spPr>
          <a:xfrm>
            <a:off x="4118550" y="1622425"/>
            <a:ext cx="4353600" cy="3245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In this scene Tony is wearing a black and purple outfit</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Kept colors </a:t>
            </a:r>
            <a:r>
              <a:rPr lang="en">
                <a:solidFill>
                  <a:srgbClr val="000000"/>
                </a:solidFill>
                <a:latin typeface="Times New Roman"/>
                <a:ea typeface="Times New Roman"/>
                <a:cs typeface="Times New Roman"/>
                <a:sym typeface="Times New Roman"/>
              </a:rPr>
              <a:t>neutral &amp; purple shirt acted as a statement with bold color</a:t>
            </a:r>
            <a:r>
              <a:rPr lang="en">
                <a:solidFill>
                  <a:srgbClr val="000000"/>
                </a:solidFill>
                <a:latin typeface="Times New Roman"/>
                <a:ea typeface="Times New Roman"/>
                <a:cs typeface="Times New Roman"/>
                <a:sym typeface="Times New Roman"/>
              </a:rPr>
              <a:t> </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Black flared pants, leather jacket, pointed heeled boots, and wide collared shirt with white trimming</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 Tony seen wearing different </a:t>
            </a:r>
            <a:r>
              <a:rPr lang="en">
                <a:solidFill>
                  <a:srgbClr val="000000"/>
                </a:solidFill>
                <a:latin typeface="Times New Roman"/>
                <a:ea typeface="Times New Roman"/>
                <a:cs typeface="Times New Roman"/>
                <a:sym typeface="Times New Roman"/>
              </a:rPr>
              <a:t>interpretations</a:t>
            </a:r>
            <a:r>
              <a:rPr lang="en">
                <a:solidFill>
                  <a:srgbClr val="000000"/>
                </a:solidFill>
                <a:latin typeface="Times New Roman"/>
                <a:ea typeface="Times New Roman"/>
                <a:cs typeface="Times New Roman"/>
                <a:sym typeface="Times New Roman"/>
              </a:rPr>
              <a:t> of this outfit </a:t>
            </a:r>
            <a:r>
              <a:rPr lang="en">
                <a:solidFill>
                  <a:srgbClr val="000000"/>
                </a:solidFill>
                <a:latin typeface="Times New Roman"/>
                <a:ea typeface="Times New Roman"/>
                <a:cs typeface="Times New Roman"/>
                <a:sym typeface="Times New Roman"/>
              </a:rPr>
              <a:t>several</a:t>
            </a:r>
            <a:r>
              <a:rPr lang="en">
                <a:solidFill>
                  <a:srgbClr val="000000"/>
                </a:solidFill>
                <a:latin typeface="Times New Roman"/>
                <a:ea typeface="Times New Roman"/>
                <a:cs typeface="Times New Roman"/>
                <a:sym typeface="Times New Roman"/>
              </a:rPr>
              <a:t> times throughout the film</a:t>
            </a:r>
            <a:endParaRPr>
              <a:solidFill>
                <a:srgbClr val="000000"/>
              </a:solidFill>
              <a:latin typeface="Times New Roman"/>
              <a:ea typeface="Times New Roman"/>
              <a:cs typeface="Times New Roman"/>
              <a:sym typeface="Times New Roman"/>
            </a:endParaRPr>
          </a:p>
          <a:p>
            <a:pPr indent="0" lvl="0" marL="914400" rtl="0" algn="l">
              <a:spcBef>
                <a:spcPts val="1600"/>
              </a:spcBef>
              <a:spcAft>
                <a:spcPts val="1600"/>
              </a:spcAft>
              <a:buNone/>
            </a:pPr>
            <a:r>
              <a:t/>
            </a:r>
            <a:endParaRPr>
              <a:solidFill>
                <a:srgbClr val="000000"/>
              </a:solidFill>
              <a:latin typeface="Times New Roman"/>
              <a:ea typeface="Times New Roman"/>
              <a:cs typeface="Times New Roman"/>
              <a:sym typeface="Times New Roman"/>
            </a:endParaRPr>
          </a:p>
        </p:txBody>
      </p:sp>
      <p:pic>
        <p:nvPicPr>
          <p:cNvPr id="113" name="Google Shape;113;p19"/>
          <p:cNvPicPr preferRelativeResize="0"/>
          <p:nvPr/>
        </p:nvPicPr>
        <p:blipFill>
          <a:blip r:embed="rId3">
            <a:alphaModFix/>
          </a:blip>
          <a:stretch>
            <a:fillRect/>
          </a:stretch>
        </p:blipFill>
        <p:spPr>
          <a:xfrm>
            <a:off x="227700" y="966050"/>
            <a:ext cx="3890851" cy="3902075"/>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a:off x="4154853" y="152400"/>
            <a:ext cx="3416122" cy="4838700"/>
          </a:xfrm>
          <a:prstGeom prst="rect">
            <a:avLst/>
          </a:prstGeom>
          <a:noFill/>
          <a:ln>
            <a:noFill/>
          </a:ln>
        </p:spPr>
      </p:pic>
      <p:sp>
        <p:nvSpPr>
          <p:cNvPr id="119" name="Google Shape;119;p20"/>
          <p:cNvSpPr txBox="1"/>
          <p:nvPr/>
        </p:nvSpPr>
        <p:spPr>
          <a:xfrm>
            <a:off x="1577500" y="152400"/>
            <a:ext cx="6398700" cy="7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20" name="Google Shape;120;p20"/>
          <p:cNvSpPr txBox="1"/>
          <p:nvPr/>
        </p:nvSpPr>
        <p:spPr>
          <a:xfrm>
            <a:off x="-58350" y="898800"/>
            <a:ext cx="3299400" cy="10230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These tight fitting polyester men's pants were usually bell-bottomed and accompanied by platform shoes.</a:t>
            </a:r>
            <a:endParaRPr sz="1600">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a:latin typeface="Times New Roman"/>
              <a:ea typeface="Times New Roman"/>
              <a:cs typeface="Times New Roman"/>
              <a:sym typeface="Times New Roman"/>
            </a:endParaRPr>
          </a:p>
          <a:p>
            <a:pPr indent="-330200" lvl="0" marL="457200" rtl="0" algn="l">
              <a:lnSpc>
                <a:spcPct val="10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This style was made to show a bulge and attract the attention of the audience.</a:t>
            </a:r>
            <a:endParaRPr sz="1600">
              <a:latin typeface="Times New Roman"/>
              <a:ea typeface="Times New Roman"/>
              <a:cs typeface="Times New Roman"/>
              <a:sym typeface="Times New Roman"/>
            </a:endParaRPr>
          </a:p>
        </p:txBody>
      </p:sp>
      <p:sp>
        <p:nvSpPr>
          <p:cNvPr id="121" name="Google Shape;121;p20"/>
          <p:cNvSpPr txBox="1"/>
          <p:nvPr/>
        </p:nvSpPr>
        <p:spPr>
          <a:xfrm>
            <a:off x="-116700" y="52425"/>
            <a:ext cx="3416100" cy="74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Times New Roman"/>
                <a:ea typeface="Times New Roman"/>
                <a:cs typeface="Times New Roman"/>
                <a:sym typeface="Times New Roman"/>
              </a:rPr>
              <a:t>Angel Flight Pants</a:t>
            </a:r>
            <a:endParaRPr sz="22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ctrTitle"/>
          </p:nvPr>
        </p:nvSpPr>
        <p:spPr>
          <a:xfrm>
            <a:off x="144425" y="-166675"/>
            <a:ext cx="8520600" cy="74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Times New Roman"/>
                <a:ea typeface="Times New Roman"/>
                <a:cs typeface="Times New Roman"/>
                <a:sym typeface="Times New Roman"/>
              </a:rPr>
              <a:t>Bobby C </a:t>
            </a:r>
            <a:r>
              <a:rPr lang="en" sz="2900">
                <a:solidFill>
                  <a:srgbClr val="FFFFFF"/>
                </a:solidFill>
                <a:latin typeface="Times New Roman"/>
                <a:ea typeface="Times New Roman"/>
                <a:cs typeface="Times New Roman"/>
                <a:sym typeface="Times New Roman"/>
              </a:rPr>
              <a:t>heeled shoes </a:t>
            </a:r>
            <a:endParaRPr sz="2900">
              <a:solidFill>
                <a:srgbClr val="FFFFFF"/>
              </a:solidFill>
              <a:latin typeface="Times New Roman"/>
              <a:ea typeface="Times New Roman"/>
              <a:cs typeface="Times New Roman"/>
              <a:sym typeface="Times New Roman"/>
            </a:endParaRPr>
          </a:p>
        </p:txBody>
      </p:sp>
      <p:pic>
        <p:nvPicPr>
          <p:cNvPr id="127" name="Google Shape;127;p21"/>
          <p:cNvPicPr preferRelativeResize="0"/>
          <p:nvPr/>
        </p:nvPicPr>
        <p:blipFill>
          <a:blip r:embed="rId3">
            <a:alphaModFix/>
          </a:blip>
          <a:stretch>
            <a:fillRect/>
          </a:stretch>
        </p:blipFill>
        <p:spPr>
          <a:xfrm>
            <a:off x="233275" y="972150"/>
            <a:ext cx="4232575" cy="3199175"/>
          </a:xfrm>
          <a:prstGeom prst="rect">
            <a:avLst/>
          </a:prstGeom>
          <a:noFill/>
          <a:ln>
            <a:noFill/>
          </a:ln>
        </p:spPr>
      </p:pic>
      <p:pic>
        <p:nvPicPr>
          <p:cNvPr id="128" name="Google Shape;128;p21"/>
          <p:cNvPicPr preferRelativeResize="0"/>
          <p:nvPr/>
        </p:nvPicPr>
        <p:blipFill>
          <a:blip r:embed="rId4">
            <a:alphaModFix/>
          </a:blip>
          <a:stretch>
            <a:fillRect/>
          </a:stretch>
        </p:blipFill>
        <p:spPr>
          <a:xfrm>
            <a:off x="4963425" y="666550"/>
            <a:ext cx="3879425" cy="1836125"/>
          </a:xfrm>
          <a:prstGeom prst="rect">
            <a:avLst/>
          </a:prstGeom>
          <a:noFill/>
          <a:ln>
            <a:noFill/>
          </a:ln>
        </p:spPr>
      </p:pic>
      <p:sp>
        <p:nvSpPr>
          <p:cNvPr id="129" name="Google Shape;129;p21"/>
          <p:cNvSpPr txBox="1"/>
          <p:nvPr/>
        </p:nvSpPr>
        <p:spPr>
          <a:xfrm>
            <a:off x="4963425" y="2643975"/>
            <a:ext cx="3943800" cy="746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Times New Roman"/>
              <a:buChar char="●"/>
            </a:pPr>
            <a:r>
              <a:rPr lang="en">
                <a:latin typeface="Times New Roman"/>
                <a:ea typeface="Times New Roman"/>
                <a:cs typeface="Times New Roman"/>
                <a:sym typeface="Times New Roman"/>
              </a:rPr>
              <a:t>Men heeled shoes was also a great significance to the fashion projected throughout the movie. </a:t>
            </a:r>
            <a:endParaRPr>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Char char="●"/>
            </a:pPr>
            <a:r>
              <a:rPr lang="en">
                <a:latin typeface="Times New Roman"/>
                <a:ea typeface="Times New Roman"/>
                <a:cs typeface="Times New Roman"/>
                <a:sym typeface="Times New Roman"/>
              </a:rPr>
              <a:t>Heeled shoes seemed to always be worn mostly with the “Angel flight” pants. </a:t>
            </a:r>
            <a:endParaRPr>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Roboto"/>
              <a:buChar char="●"/>
            </a:pPr>
            <a:r>
              <a:rPr lang="en">
                <a:latin typeface="Times New Roman"/>
                <a:ea typeface="Times New Roman"/>
                <a:cs typeface="Times New Roman"/>
                <a:sym typeface="Times New Roman"/>
              </a:rPr>
              <a:t>This garment gives more height and make the person stand out more. </a:t>
            </a:r>
            <a:endParaRPr>
              <a:latin typeface="Times New Roman"/>
              <a:ea typeface="Times New Roman"/>
              <a:cs typeface="Times New Roman"/>
              <a:sym typeface="Times New Roman"/>
            </a:endParaRPr>
          </a:p>
          <a:p>
            <a:pPr indent="0" lvl="0" marL="457200" rtl="0" algn="l">
              <a:lnSpc>
                <a:spcPct val="115000"/>
              </a:lnSpc>
              <a:spcBef>
                <a:spcPts val="160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