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ld Standard TT"/>
      <p:regular r:id="rId15"/>
      <p:bold r:id="rId16"/>
      <p: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ldStandardTT-regular.fntdata"/><Relationship Id="rId14" Type="http://schemas.openxmlformats.org/officeDocument/2006/relationships/slide" Target="slides/slide9.xml"/><Relationship Id="rId17" Type="http://schemas.openxmlformats.org/officeDocument/2006/relationships/font" Target="fonts/OldStandardTT-italic.fntdata"/><Relationship Id="rId16" Type="http://schemas.openxmlformats.org/officeDocument/2006/relationships/font" Target="fonts/OldStandardT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fflecoatsuk.co.uk/blogs/news/what-is-a-reefer-jacket" TargetMode="External"/><Relationship Id="rId3" Type="http://schemas.openxmlformats.org/officeDocument/2006/relationships/hyperlink" Target="https://histclo.com/style/suit/sailor/sailorr.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dailybeast.com/long-live-the-seersucke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c2a9574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c2a9574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90357f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9035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2fea9707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2fea9707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a:t>
            </a:r>
            <a:endParaRPr/>
          </a:p>
          <a:p>
            <a:pPr indent="0" lvl="0" marL="0" rtl="0" algn="l">
              <a:spcBef>
                <a:spcPts val="0"/>
              </a:spcBef>
              <a:spcAft>
                <a:spcPts val="0"/>
              </a:spcAft>
              <a:buNone/>
            </a:pPr>
            <a:r>
              <a:rPr lang="en"/>
              <a:t>A traditional reefer coat was rich in Melton wool and good quality modern reefers will also boast a high Melton wool content. Melton wool goes through a ‘fulling’ process which adds moisture, heat, friction and pressure. This results in a wool with fibres that have been densely packed together, similar to wool that has been felted. But because the nap of Melton wool is then heavily brushed, the resulting feel is super soft. While a modern reefer jacket should have a high Melton wool content, many manufacturers now add a small amount of polyester to reefers which helps reduce pilling.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Although the original reefer jackets were designed for use at sea, they are not waterproof. But because wool is naturally water-repellent, a reefer jacket with a high wool content will be able to withstand a light shower.</a:t>
            </a:r>
            <a:endParaRPr/>
          </a:p>
          <a:p>
            <a:pPr indent="0" lvl="0" marL="0" rtl="0" algn="l">
              <a:spcBef>
                <a:spcPts val="0"/>
              </a:spcBef>
              <a:spcAft>
                <a:spcPts val="0"/>
              </a:spcAft>
              <a:buNone/>
            </a:pPr>
            <a:r>
              <a:rPr lang="en" u="sng">
                <a:solidFill>
                  <a:schemeClr val="hlink"/>
                </a:solidFill>
                <a:hlinkClick r:id="rId2"/>
              </a:rPr>
              <a:t>https://www.dufflecoatsuk.co.uk/blogs/news/what-is-a-reefer-jacket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“Reefer” was referring to the sailors who would climb the rigging of a ship, and would wear such a coat that was reasonably short, it’s length just sitting below the hips, it also had a slight flare to the skirt allowing for ease of movement.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https://histclo.com/style/suit/sailor/sailorr.html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2fea9707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2fea9707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days, serious men are expected to dress like heads of state, which means a dark suit for all occasions, even in the sweltering heat of midsummer.</a:t>
            </a:r>
            <a:endParaRPr/>
          </a:p>
          <a:p>
            <a:pPr indent="0" lvl="0" marL="0" rtl="0" algn="l">
              <a:spcBef>
                <a:spcPts val="0"/>
              </a:spcBef>
              <a:spcAft>
                <a:spcPts val="0"/>
              </a:spcAft>
              <a:buNone/>
            </a:pPr>
            <a:r>
              <a:rPr lang="en" u="sng">
                <a:solidFill>
                  <a:schemeClr val="hlink"/>
                </a:solidFill>
                <a:hlinkClick r:id="rId2"/>
              </a:rPr>
              <a:t>https://www.thedailybeast.com/long-live-the-seersucker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fcf45cd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fcf45cd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FE2F3"/>
                </a:solidFill>
              </a:rPr>
              <a:t>Double-Breasted Suit Jacket (Trend Forecast)</a:t>
            </a:r>
            <a:endParaRPr>
              <a:solidFill>
                <a:srgbClr val="CFE2F3"/>
              </a:solidFill>
            </a:endParaRPr>
          </a:p>
        </p:txBody>
      </p:sp>
      <p:sp>
        <p:nvSpPr>
          <p:cNvPr id="64" name="Google Shape;64;p14"/>
          <p:cNvSpPr txBox="1"/>
          <p:nvPr>
            <p:ph idx="1" type="subTitle"/>
          </p:nvPr>
        </p:nvSpPr>
        <p:spPr>
          <a:xfrm>
            <a:off x="579950" y="3807014"/>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By :</a:t>
            </a:r>
            <a:endParaRPr sz="1400"/>
          </a:p>
          <a:p>
            <a:pPr indent="0" lvl="0" marL="0" rtl="0" algn="l">
              <a:spcBef>
                <a:spcPts val="0"/>
              </a:spcBef>
              <a:spcAft>
                <a:spcPts val="0"/>
              </a:spcAft>
              <a:buNone/>
            </a:pPr>
            <a:r>
              <a:rPr lang="en" sz="1400"/>
              <a:t>Historian : Emmanuel Koko</a:t>
            </a:r>
            <a:endParaRPr sz="1400"/>
          </a:p>
          <a:p>
            <a:pPr indent="0" lvl="0" marL="0" rtl="0" algn="l">
              <a:spcBef>
                <a:spcPts val="0"/>
              </a:spcBef>
              <a:spcAft>
                <a:spcPts val="0"/>
              </a:spcAft>
              <a:buNone/>
            </a:pPr>
            <a:r>
              <a:rPr lang="en" sz="1400"/>
              <a:t>Textile </a:t>
            </a:r>
            <a:r>
              <a:rPr lang="en" sz="1400"/>
              <a:t>Specialist</a:t>
            </a:r>
            <a:r>
              <a:rPr lang="en" sz="1400"/>
              <a:t> :  Daisy </a:t>
            </a:r>
            <a:r>
              <a:rPr lang="en" sz="1400"/>
              <a:t>Magdaleno</a:t>
            </a:r>
            <a:endParaRPr sz="1400"/>
          </a:p>
          <a:p>
            <a:pPr indent="0" lvl="0" marL="0" rtl="0" algn="l">
              <a:spcBef>
                <a:spcPts val="0"/>
              </a:spcBef>
              <a:spcAft>
                <a:spcPts val="0"/>
              </a:spcAft>
              <a:buNone/>
            </a:pPr>
            <a:r>
              <a:rPr lang="en" sz="1400"/>
              <a:t>Color </a:t>
            </a:r>
            <a:r>
              <a:rPr lang="en" sz="1400"/>
              <a:t>Forecaster</a:t>
            </a:r>
            <a:r>
              <a:rPr lang="en" sz="1400"/>
              <a:t> : Anthony Mota</a:t>
            </a:r>
            <a:endParaRPr sz="1400"/>
          </a:p>
          <a:p>
            <a:pPr indent="0" lvl="0" marL="0" rtl="0" algn="l">
              <a:spcBef>
                <a:spcPts val="0"/>
              </a:spcBef>
              <a:spcAft>
                <a:spcPts val="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0" y="5570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a </a:t>
            </a:r>
            <a:endParaRPr/>
          </a:p>
          <a:p>
            <a:pPr indent="0" lvl="0" marL="0" rtl="0" algn="l">
              <a:spcBef>
                <a:spcPts val="0"/>
              </a:spcBef>
              <a:spcAft>
                <a:spcPts val="0"/>
              </a:spcAft>
              <a:buNone/>
            </a:pPr>
            <a:r>
              <a:rPr lang="en"/>
              <a:t>Double-breasted suit jacket?</a:t>
            </a:r>
            <a:endParaRPr/>
          </a:p>
        </p:txBody>
      </p:sp>
      <p:sp>
        <p:nvSpPr>
          <p:cNvPr id="70" name="Google Shape;70;p15"/>
          <p:cNvSpPr txBox="1"/>
          <p:nvPr/>
        </p:nvSpPr>
        <p:spPr>
          <a:xfrm>
            <a:off x="3585900" y="3296400"/>
            <a:ext cx="58269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Old Standard TT"/>
                <a:ea typeface="Old Standard TT"/>
                <a:cs typeface="Old Standard TT"/>
                <a:sym typeface="Old Standard TT"/>
              </a:rPr>
              <a:t>A double breasted suit jacket </a:t>
            </a:r>
            <a:endParaRPr sz="18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lt1"/>
                </a:solidFill>
                <a:latin typeface="Old Standard TT"/>
                <a:ea typeface="Old Standard TT"/>
                <a:cs typeface="Old Standard TT"/>
                <a:sym typeface="Old Standard TT"/>
              </a:rPr>
              <a:t>Is a formal oriented jacket that features</a:t>
            </a:r>
            <a:endParaRPr sz="18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lt1"/>
                </a:solidFill>
                <a:latin typeface="Old Standard TT"/>
                <a:ea typeface="Old Standard TT"/>
                <a:cs typeface="Old Standard TT"/>
                <a:sym typeface="Old Standard TT"/>
              </a:rPr>
              <a:t>An overlap of two panels. The panels are then </a:t>
            </a:r>
            <a:endParaRPr sz="18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lt1"/>
                </a:solidFill>
                <a:latin typeface="Old Standard TT"/>
                <a:ea typeface="Old Standard TT"/>
                <a:cs typeface="Old Standard TT"/>
                <a:sym typeface="Old Standard TT"/>
              </a:rPr>
              <a:t>accompanied by a </a:t>
            </a:r>
            <a:r>
              <a:rPr lang="en" sz="1800">
                <a:solidFill>
                  <a:schemeClr val="lt1"/>
                </a:solidFill>
                <a:latin typeface="Old Standard TT"/>
                <a:ea typeface="Old Standard TT"/>
                <a:cs typeface="Old Standard TT"/>
                <a:sym typeface="Old Standard TT"/>
              </a:rPr>
              <a:t>minimum</a:t>
            </a:r>
            <a:r>
              <a:rPr lang="en" sz="1800">
                <a:solidFill>
                  <a:schemeClr val="lt1"/>
                </a:solidFill>
                <a:latin typeface="Old Standard TT"/>
                <a:ea typeface="Old Standard TT"/>
                <a:cs typeface="Old Standard TT"/>
                <a:sym typeface="Old Standard TT"/>
              </a:rPr>
              <a:t> of four buttons </a:t>
            </a:r>
            <a:endParaRPr sz="18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lt1"/>
                </a:solidFill>
                <a:latin typeface="Old Standard TT"/>
                <a:ea typeface="Old Standard TT"/>
                <a:cs typeface="Old Standard TT"/>
                <a:sym typeface="Old Standard TT"/>
              </a:rPr>
              <a:t>Featured around the belly area, some of which are not functional.</a:t>
            </a:r>
            <a:endParaRPr sz="1800">
              <a:solidFill>
                <a:schemeClr val="lt1"/>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164650" y="0"/>
            <a:ext cx="4045200" cy="1333200"/>
          </a:xfrm>
          <a:prstGeom prst="rect">
            <a:avLst/>
          </a:prstGeom>
        </p:spPr>
        <p:txBody>
          <a:bodyPr anchorCtr="0" anchor="b" bIns="91425" lIns="91425" spcFirstLastPara="1" rIns="91425" wrap="square" tIns="91425">
            <a:noAutofit/>
          </a:bodyPr>
          <a:lstStyle/>
          <a:p>
            <a:pPr indent="457200" lvl="0" marL="457200" rtl="0" algn="l">
              <a:spcBef>
                <a:spcPts val="0"/>
              </a:spcBef>
              <a:spcAft>
                <a:spcPts val="0"/>
              </a:spcAft>
              <a:buNone/>
            </a:pPr>
            <a:r>
              <a:rPr lang="en"/>
              <a:t>History</a:t>
            </a:r>
            <a:endParaRPr/>
          </a:p>
        </p:txBody>
      </p:sp>
      <p:sp>
        <p:nvSpPr>
          <p:cNvPr id="76" name="Google Shape;76;p16"/>
          <p:cNvSpPr txBox="1"/>
          <p:nvPr>
            <p:ph idx="2" type="body"/>
          </p:nvPr>
        </p:nvSpPr>
        <p:spPr>
          <a:xfrm>
            <a:off x="4782600" y="802625"/>
            <a:ext cx="38370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1600"/>
              </a:spcAft>
              <a:buNone/>
            </a:pPr>
            <a:r>
              <a:rPr lang="en"/>
              <a:t>The double-breasted suit jacket first garnered popularity in the early 1900s. At the time it was not </a:t>
            </a:r>
            <a:r>
              <a:rPr lang="en"/>
              <a:t>considered</a:t>
            </a:r>
            <a:r>
              <a:rPr lang="en"/>
              <a:t> formal wear due to the nature it was worn in. British naval officers in addition to athletes would sport the jacket. The suit jacket was often times compared to the reefer jacket which featured a long tail.</a:t>
            </a:r>
            <a:endParaRPr/>
          </a:p>
        </p:txBody>
      </p:sp>
      <p:pic>
        <p:nvPicPr>
          <p:cNvPr id="77" name="Google Shape;77;p16"/>
          <p:cNvPicPr preferRelativeResize="0"/>
          <p:nvPr/>
        </p:nvPicPr>
        <p:blipFill>
          <a:blip r:embed="rId3">
            <a:alphaModFix/>
          </a:blip>
          <a:stretch>
            <a:fillRect/>
          </a:stretch>
        </p:blipFill>
        <p:spPr>
          <a:xfrm>
            <a:off x="62750" y="1636050"/>
            <a:ext cx="1729274" cy="1875874"/>
          </a:xfrm>
          <a:prstGeom prst="rect">
            <a:avLst/>
          </a:prstGeom>
          <a:noFill/>
          <a:ln>
            <a:noFill/>
          </a:ln>
        </p:spPr>
      </p:pic>
      <p:pic>
        <p:nvPicPr>
          <p:cNvPr id="78" name="Google Shape;78;p16"/>
          <p:cNvPicPr preferRelativeResize="0"/>
          <p:nvPr/>
        </p:nvPicPr>
        <p:blipFill>
          <a:blip r:embed="rId4">
            <a:alphaModFix/>
          </a:blip>
          <a:stretch>
            <a:fillRect/>
          </a:stretch>
        </p:blipFill>
        <p:spPr>
          <a:xfrm>
            <a:off x="1792017" y="1636047"/>
            <a:ext cx="1206759" cy="1875875"/>
          </a:xfrm>
          <a:prstGeom prst="rect">
            <a:avLst/>
          </a:prstGeom>
          <a:noFill/>
          <a:ln>
            <a:noFill/>
          </a:ln>
        </p:spPr>
      </p:pic>
      <p:pic>
        <p:nvPicPr>
          <p:cNvPr id="79" name="Google Shape;79;p16"/>
          <p:cNvPicPr preferRelativeResize="0"/>
          <p:nvPr/>
        </p:nvPicPr>
        <p:blipFill>
          <a:blip r:embed="rId5">
            <a:alphaModFix/>
          </a:blip>
          <a:stretch>
            <a:fillRect/>
          </a:stretch>
        </p:blipFill>
        <p:spPr>
          <a:xfrm>
            <a:off x="2998775" y="1633800"/>
            <a:ext cx="1573224" cy="187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759225" y="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Trend # 1 : Bold Trend</a:t>
            </a:r>
            <a:endParaRPr/>
          </a:p>
        </p:txBody>
      </p:sp>
      <p:pic>
        <p:nvPicPr>
          <p:cNvPr id="85" name="Google Shape;85;p17"/>
          <p:cNvPicPr preferRelativeResize="0"/>
          <p:nvPr/>
        </p:nvPicPr>
        <p:blipFill>
          <a:blip r:embed="rId3">
            <a:alphaModFix/>
          </a:blip>
          <a:stretch>
            <a:fillRect/>
          </a:stretch>
        </p:blipFill>
        <p:spPr>
          <a:xfrm>
            <a:off x="0" y="1522800"/>
            <a:ext cx="4218501" cy="3535574"/>
          </a:xfrm>
          <a:prstGeom prst="rect">
            <a:avLst/>
          </a:prstGeom>
          <a:noFill/>
          <a:ln>
            <a:noFill/>
          </a:ln>
        </p:spPr>
      </p:pic>
      <p:sp>
        <p:nvSpPr>
          <p:cNvPr id="86" name="Google Shape;86;p17"/>
          <p:cNvSpPr txBox="1"/>
          <p:nvPr/>
        </p:nvSpPr>
        <p:spPr>
          <a:xfrm>
            <a:off x="4218500" y="1522800"/>
            <a:ext cx="4925400" cy="32325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Clr>
                <a:schemeClr val="dk1"/>
              </a:buClr>
              <a:buSzPts val="1100"/>
              <a:buFont typeface="Arial"/>
              <a:buNone/>
            </a:pPr>
            <a:r>
              <a:rPr lang="en" sz="1800">
                <a:solidFill>
                  <a:schemeClr val="accent1"/>
                </a:solidFill>
                <a:latin typeface="Times New Roman"/>
                <a:ea typeface="Times New Roman"/>
                <a:cs typeface="Times New Roman"/>
                <a:sym typeface="Times New Roman"/>
              </a:rPr>
              <a:t>The cut and style of the present day double breasted suit jacket features eye-catching colors and patterns and buttons that may even surpass the classic four or six. The lapels have also changed dramatically as the cut looks like a deeper v shape, allowing the chest area to become more prominent.</a:t>
            </a:r>
            <a:endParaRPr sz="2000">
              <a:solidFill>
                <a:schemeClr val="accent1"/>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Trend #2: Comfort Suit</a:t>
            </a:r>
            <a:endParaRPr/>
          </a:p>
        </p:txBody>
      </p:sp>
      <p:sp>
        <p:nvSpPr>
          <p:cNvPr id="92" name="Google Shape;92;p18"/>
          <p:cNvSpPr txBox="1"/>
          <p:nvPr>
            <p:ph idx="1" type="body"/>
          </p:nvPr>
        </p:nvSpPr>
        <p:spPr>
          <a:xfrm>
            <a:off x="311700" y="1171600"/>
            <a:ext cx="4466700" cy="3397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 great blend of warmth and function that works equally well in Zoom meetings</a:t>
            </a:r>
            <a:endParaRPr sz="1900"/>
          </a:p>
          <a:p>
            <a:pPr indent="-349250" lvl="0" marL="457200" rtl="0" algn="l">
              <a:spcBef>
                <a:spcPts val="0"/>
              </a:spcBef>
              <a:spcAft>
                <a:spcPts val="0"/>
              </a:spcAft>
              <a:buSzPts val="1900"/>
              <a:buChar char="●"/>
            </a:pPr>
            <a:r>
              <a:rPr lang="en" sz="1900"/>
              <a:t>2x6 button</a:t>
            </a:r>
            <a:endParaRPr sz="1900"/>
          </a:p>
          <a:p>
            <a:pPr indent="-349250" lvl="0" marL="457200" rtl="0" algn="l">
              <a:spcBef>
                <a:spcPts val="0"/>
              </a:spcBef>
              <a:spcAft>
                <a:spcPts val="0"/>
              </a:spcAft>
              <a:buSzPts val="1900"/>
              <a:buChar char="●"/>
            </a:pPr>
            <a:r>
              <a:rPr lang="en" sz="1900"/>
              <a:t>Functional pockets </a:t>
            </a:r>
            <a:endParaRPr sz="1900"/>
          </a:p>
          <a:p>
            <a:pPr indent="-349250" lvl="0" marL="457200" rtl="0" algn="l">
              <a:spcBef>
                <a:spcPts val="0"/>
              </a:spcBef>
              <a:spcAft>
                <a:spcPts val="0"/>
              </a:spcAft>
              <a:buSzPts val="1900"/>
              <a:buChar char="●"/>
            </a:pPr>
            <a:r>
              <a:rPr lang="en" sz="1900"/>
              <a:t>Bright pastel color</a:t>
            </a:r>
            <a:endParaRPr sz="1900"/>
          </a:p>
          <a:p>
            <a:pPr indent="0" lvl="0" marL="0" rtl="0" algn="l">
              <a:spcBef>
                <a:spcPts val="1600"/>
              </a:spcBef>
              <a:spcAft>
                <a:spcPts val="1600"/>
              </a:spcAft>
              <a:buNone/>
            </a:pPr>
            <a:r>
              <a:t/>
            </a:r>
            <a:endParaRPr sz="1900"/>
          </a:p>
        </p:txBody>
      </p:sp>
      <p:pic>
        <p:nvPicPr>
          <p:cNvPr id="93" name="Google Shape;93;p18"/>
          <p:cNvPicPr preferRelativeResize="0"/>
          <p:nvPr/>
        </p:nvPicPr>
        <p:blipFill>
          <a:blip r:embed="rId3">
            <a:alphaModFix/>
          </a:blip>
          <a:stretch>
            <a:fillRect/>
          </a:stretch>
        </p:blipFill>
        <p:spPr>
          <a:xfrm>
            <a:off x="5873550" y="636500"/>
            <a:ext cx="1659200" cy="4102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993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Trend #3 : Reefer Jacket </a:t>
            </a:r>
            <a:endParaRPr>
              <a:solidFill>
                <a:schemeClr val="lt1"/>
              </a:solidFill>
            </a:endParaRPr>
          </a:p>
        </p:txBody>
      </p:sp>
      <p:sp>
        <p:nvSpPr>
          <p:cNvPr id="99" name="Google Shape;99;p19"/>
          <p:cNvSpPr txBox="1"/>
          <p:nvPr>
            <p:ph idx="1" type="body"/>
          </p:nvPr>
        </p:nvSpPr>
        <p:spPr>
          <a:xfrm>
            <a:off x="311700" y="513875"/>
            <a:ext cx="8520600" cy="405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The double breasted suit was originally designed for sporting purposes of the British aristocracy in the late 19th century. The double breasted suit was influenced after the naval reefer jacket. The reefer jacket was worn by sailors of the british navy. </a:t>
            </a:r>
            <a:endParaRPr>
              <a:solidFill>
                <a:schemeClr val="lt1"/>
              </a:solidFill>
            </a:endParaRPr>
          </a:p>
        </p:txBody>
      </p:sp>
      <p:pic>
        <p:nvPicPr>
          <p:cNvPr id="100" name="Google Shape;100;p19"/>
          <p:cNvPicPr preferRelativeResize="0"/>
          <p:nvPr/>
        </p:nvPicPr>
        <p:blipFill>
          <a:blip r:embed="rId3">
            <a:alphaModFix/>
          </a:blip>
          <a:stretch>
            <a:fillRect/>
          </a:stretch>
        </p:blipFill>
        <p:spPr>
          <a:xfrm>
            <a:off x="6165525" y="1802800"/>
            <a:ext cx="2666775" cy="2966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a:t>
            </a:r>
            <a:endParaRPr/>
          </a:p>
        </p:txBody>
      </p:sp>
      <p:sp>
        <p:nvSpPr>
          <p:cNvPr id="106" name="Google Shape;106;p2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Formal</a:t>
            </a:r>
            <a:endParaRPr/>
          </a:p>
          <a:p>
            <a:pPr indent="-342900" lvl="0" marL="457200" rtl="0" algn="l">
              <a:spcBef>
                <a:spcPts val="0"/>
              </a:spcBef>
              <a:spcAft>
                <a:spcPts val="0"/>
              </a:spcAft>
              <a:buSzPts val="1800"/>
              <a:buChar char="●"/>
            </a:pPr>
            <a:r>
              <a:rPr lang="en"/>
              <a:t>Structured fitting silhouette with box shoulders</a:t>
            </a:r>
            <a:endParaRPr/>
          </a:p>
          <a:p>
            <a:pPr indent="-342900" lvl="0" marL="457200" rtl="0" algn="l">
              <a:spcBef>
                <a:spcPts val="0"/>
              </a:spcBef>
              <a:spcAft>
                <a:spcPts val="0"/>
              </a:spcAft>
              <a:buSzPts val="1800"/>
              <a:buChar char="●"/>
            </a:pPr>
            <a:r>
              <a:rPr lang="en"/>
              <a:t>Referring</a:t>
            </a:r>
            <a:r>
              <a:rPr lang="en"/>
              <a:t> back to 1980s suit </a:t>
            </a:r>
            <a:endParaRPr/>
          </a:p>
          <a:p>
            <a:pPr indent="-342900" lvl="0" marL="457200" rtl="0" algn="l">
              <a:spcBef>
                <a:spcPts val="0"/>
              </a:spcBef>
              <a:spcAft>
                <a:spcPts val="0"/>
              </a:spcAft>
              <a:buSzPts val="1800"/>
              <a:buChar char="●"/>
            </a:pPr>
            <a:r>
              <a:rPr lang="en"/>
              <a:t>Mix of dark and bright colors </a:t>
            </a:r>
            <a:endParaRPr/>
          </a:p>
          <a:p>
            <a:pPr indent="-342900" lvl="0" marL="457200" rtl="0" algn="l">
              <a:spcBef>
                <a:spcPts val="0"/>
              </a:spcBef>
              <a:spcAft>
                <a:spcPts val="0"/>
              </a:spcAft>
              <a:buSzPts val="1800"/>
              <a:buChar char="●"/>
            </a:pPr>
            <a:r>
              <a:rPr lang="en"/>
              <a:t>Wool &amp; silk are main fabrics </a:t>
            </a:r>
            <a:endParaRPr/>
          </a:p>
        </p:txBody>
      </p:sp>
      <p:pic>
        <p:nvPicPr>
          <p:cNvPr id="107" name="Google Shape;107;p20"/>
          <p:cNvPicPr preferRelativeResize="0"/>
          <p:nvPr/>
        </p:nvPicPr>
        <p:blipFill>
          <a:blip r:embed="rId3">
            <a:alphaModFix/>
          </a:blip>
          <a:stretch>
            <a:fillRect/>
          </a:stretch>
        </p:blipFill>
        <p:spPr>
          <a:xfrm>
            <a:off x="5729075" y="315250"/>
            <a:ext cx="3175276" cy="2505375"/>
          </a:xfrm>
          <a:prstGeom prst="rect">
            <a:avLst/>
          </a:prstGeom>
          <a:noFill/>
          <a:ln>
            <a:noFill/>
          </a:ln>
        </p:spPr>
      </p:pic>
      <p:sp>
        <p:nvSpPr>
          <p:cNvPr id="108" name="Google Shape;108;p20"/>
          <p:cNvSpPr txBox="1"/>
          <p:nvPr>
            <p:ph idx="1" type="body"/>
          </p:nvPr>
        </p:nvSpPr>
        <p:spPr>
          <a:xfrm>
            <a:off x="5563850" y="2920175"/>
            <a:ext cx="3340500" cy="214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Italian Stretch Virgin Wool Seersucker in Navy - For warm days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look </a:t>
            </a:r>
            <a:r>
              <a:rPr lang="en"/>
              <a:t>forward</a:t>
            </a:r>
            <a:r>
              <a:rPr lang="en"/>
              <a:t> to in the upcoming years :</a:t>
            </a:r>
            <a:endParaRPr/>
          </a:p>
        </p:txBody>
      </p:sp>
      <p:sp>
        <p:nvSpPr>
          <p:cNvPr id="114" name="Google Shape;114;p2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t&amp;#39;s time we embraced a pink blushing Bond&amp;#39;: 007&amp;#39;s cerise suit jacket is  symbolic of his evolving style | Men&amp;#39;s fashion | The Guardian" id="115" name="Google Shape;115;p21"/>
          <p:cNvPicPr preferRelativeResize="0"/>
          <p:nvPr/>
        </p:nvPicPr>
        <p:blipFill>
          <a:blip r:embed="rId3">
            <a:alphaModFix/>
          </a:blip>
          <a:stretch>
            <a:fillRect/>
          </a:stretch>
        </p:blipFill>
        <p:spPr>
          <a:xfrm>
            <a:off x="257750" y="1171600"/>
            <a:ext cx="3541050" cy="3541050"/>
          </a:xfrm>
          <a:prstGeom prst="rect">
            <a:avLst/>
          </a:prstGeom>
          <a:noFill/>
          <a:ln>
            <a:noFill/>
          </a:ln>
        </p:spPr>
      </p:pic>
      <p:pic>
        <p:nvPicPr>
          <p:cNvPr descr="Sandra Bullock, Taylor Swift and more are sporting purple suits" id="116" name="Google Shape;116;p21"/>
          <p:cNvPicPr preferRelativeResize="0"/>
          <p:nvPr/>
        </p:nvPicPr>
        <p:blipFill>
          <a:blip r:embed="rId4">
            <a:alphaModFix/>
          </a:blip>
          <a:stretch>
            <a:fillRect/>
          </a:stretch>
        </p:blipFill>
        <p:spPr>
          <a:xfrm>
            <a:off x="3798800" y="1171600"/>
            <a:ext cx="5311551" cy="3541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