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8" r:id="rId3"/>
    <p:sldId id="267" r:id="rId4"/>
    <p:sldId id="263" r:id="rId5"/>
    <p:sldId id="264" r:id="rId6"/>
    <p:sldId id="259" r:id="rId7"/>
    <p:sldId id="262" r:id="rId8"/>
    <p:sldId id="261" r:id="rId9"/>
    <p:sldId id="260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1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3C700-E742-4311-9EE7-D9DB5FAED188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B1D8D-9283-473F-AB89-32EC1F739B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93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B1D8D-9283-473F-AB89-32EC1F739B3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06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1A59-178F-49C4-8EC7-857F258C074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3765-EBD9-4732-BC14-01E015AEA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4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1A59-178F-49C4-8EC7-857F258C074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3765-EBD9-4732-BC14-01E015AEA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7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1A59-178F-49C4-8EC7-857F258C074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3765-EBD9-4732-BC14-01E015AEA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12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1A59-178F-49C4-8EC7-857F258C074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3765-EBD9-4732-BC14-01E015AEA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1A59-178F-49C4-8EC7-857F258C074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3765-EBD9-4732-BC14-01E015AEA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3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1A59-178F-49C4-8EC7-857F258C074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3765-EBD9-4732-BC14-01E015AEA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33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1A59-178F-49C4-8EC7-857F258C074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3765-EBD9-4732-BC14-01E015AEA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67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1A59-178F-49C4-8EC7-857F258C074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3765-EBD9-4732-BC14-01E015AEA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11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1A59-178F-49C4-8EC7-857F258C074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3765-EBD9-4732-BC14-01E015AEA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8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1A59-178F-49C4-8EC7-857F258C074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3765-EBD9-4732-BC14-01E015AEA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34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1A59-178F-49C4-8EC7-857F258C074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53765-EBD9-4732-BC14-01E015AEA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2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21A59-178F-49C4-8EC7-857F258C0746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53765-EBD9-4732-BC14-01E015AEA6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37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youtu.be/C3iI6S7TuCA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rchtoolbox.com/representation/specifications/60-csidivisions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dol.gov/dba.aspx" TargetMode="External"/><Relationship Id="rId2" Type="http://schemas.openxmlformats.org/officeDocument/2006/relationships/hyperlink" Target="http://www.dol.gov/whd/govcontracts/dbra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3429000" cy="16002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Phase 3: </a:t>
            </a:r>
            <a:br>
              <a:rPr lang="en-US" sz="3600" dirty="0" smtClean="0"/>
            </a:br>
            <a:r>
              <a:rPr lang="en-US" sz="3600" dirty="0" smtClean="0"/>
              <a:t>Scheduling and </a:t>
            </a:r>
            <a:br>
              <a:rPr lang="en-US" sz="3600" dirty="0" smtClean="0"/>
            </a:br>
            <a:r>
              <a:rPr lang="en-US" sz="3600" dirty="0" smtClean="0"/>
              <a:t>Cost Estimate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429000"/>
            <a:ext cx="4114800" cy="1752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Provide the following: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Detailed Project Schedule: Bar Chart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Cost Estimate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</a:rPr>
              <a:t>List of Trades</a:t>
            </a:r>
          </a:p>
          <a:p>
            <a:pPr marL="342900" indent="-342900" algn="l"/>
            <a:endParaRPr lang="en-US" sz="1800" dirty="0" smtClean="0">
              <a:solidFill>
                <a:schemeClr val="tx1"/>
              </a:solidFill>
            </a:endParaRPr>
          </a:p>
          <a:p>
            <a:pPr marL="342900" indent="-342900" algn="l"/>
            <a:r>
              <a:rPr lang="en-US" sz="1800" dirty="0" smtClean="0">
                <a:solidFill>
                  <a:schemeClr val="tx1"/>
                </a:solidFill>
                <a:hlinkClick r:id="rId2"/>
              </a:rPr>
              <a:t>Construction Process</a:t>
            </a:r>
            <a:endParaRPr lang="en-US" sz="18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5" name="Picture 4" descr="2008.04.14_IS 77Q -Ext Masonry Windows - Bid Submission.pdf"/>
          <p:cNvPicPr>
            <a:picLocks noChangeAspect="1"/>
          </p:cNvPicPr>
          <p:nvPr/>
        </p:nvPicPr>
        <p:blipFill rotWithShape="1">
          <a:blip r:embed="rId3"/>
          <a:srcRect t="10909" r="32329" b="50100"/>
          <a:stretch/>
        </p:blipFill>
        <p:spPr>
          <a:xfrm>
            <a:off x="4191000" y="76200"/>
            <a:ext cx="4700773" cy="3505200"/>
          </a:xfrm>
          <a:prstGeom prst="rect">
            <a:avLst/>
          </a:prstGeom>
        </p:spPr>
      </p:pic>
      <p:pic>
        <p:nvPicPr>
          <p:cNvPr id="1026" name="Picture 2" descr="http://www.jslbuilding.com/images/Commercial%20construction%20project%20plan.g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3" r="44925" b="15308"/>
          <a:stretch/>
        </p:blipFill>
        <p:spPr bwMode="auto">
          <a:xfrm>
            <a:off x="4648200" y="3570249"/>
            <a:ext cx="4114800" cy="321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71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Cite all Sources!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66700" y="1752600"/>
            <a:ext cx="3733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MLA Format</a:t>
            </a:r>
          </a:p>
          <a:p>
            <a:pPr lvl="1"/>
            <a:r>
              <a:rPr lang="en-US" sz="1400" dirty="0" smtClean="0"/>
              <a:t>In-Text Citations</a:t>
            </a:r>
          </a:p>
          <a:p>
            <a:pPr lvl="1"/>
            <a:r>
              <a:rPr lang="en-US" sz="1400" dirty="0" smtClean="0"/>
              <a:t>Footnotes</a:t>
            </a:r>
          </a:p>
          <a:p>
            <a:pPr lvl="1"/>
            <a:r>
              <a:rPr lang="en-US" sz="1400" dirty="0" smtClean="0"/>
              <a:t>Works Cited Page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352800"/>
            <a:ext cx="3457575" cy="304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878" y="2270760"/>
            <a:ext cx="4813895" cy="420624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0000"/>
                </a:solidFill>
              </a:rPr>
              <a:t>Cite all Sources!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990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Cite all Sources!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14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7271316" cy="638818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Scheduling and Cost Estimate Process:</a:t>
            </a:r>
            <a:endParaRPr lang="en-US" sz="3200" b="1" dirty="0"/>
          </a:p>
        </p:txBody>
      </p:sp>
      <p:grpSp>
        <p:nvGrpSpPr>
          <p:cNvPr id="3" name="Group 12"/>
          <p:cNvGrpSpPr/>
          <p:nvPr/>
        </p:nvGrpSpPr>
        <p:grpSpPr>
          <a:xfrm>
            <a:off x="1828800" y="2209800"/>
            <a:ext cx="5334000" cy="4061054"/>
            <a:chOff x="2820888" y="2592272"/>
            <a:chExt cx="5334000" cy="4061054"/>
          </a:xfrm>
        </p:grpSpPr>
        <p:sp>
          <p:nvSpPr>
            <p:cNvPr id="14" name="Freeform 13"/>
            <p:cNvSpPr/>
            <p:nvPr/>
          </p:nvSpPr>
          <p:spPr>
            <a:xfrm>
              <a:off x="6674049" y="2592272"/>
              <a:ext cx="1480839" cy="1480839"/>
            </a:xfrm>
            <a:custGeom>
              <a:avLst/>
              <a:gdLst>
                <a:gd name="connsiteX0" fmla="*/ 0 w 1480839"/>
                <a:gd name="connsiteY0" fmla="*/ 740420 h 1480839"/>
                <a:gd name="connsiteX1" fmla="*/ 740420 w 1480839"/>
                <a:gd name="connsiteY1" fmla="*/ 0 h 1480839"/>
                <a:gd name="connsiteX2" fmla="*/ 1480840 w 1480839"/>
                <a:gd name="connsiteY2" fmla="*/ 740420 h 1480839"/>
                <a:gd name="connsiteX3" fmla="*/ 740420 w 1480839"/>
                <a:gd name="connsiteY3" fmla="*/ 1480840 h 1480839"/>
                <a:gd name="connsiteX4" fmla="*/ 0 w 1480839"/>
                <a:gd name="connsiteY4" fmla="*/ 740420 h 1480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0839" h="1480839">
                  <a:moveTo>
                    <a:pt x="0" y="740420"/>
                  </a:moveTo>
                  <a:cubicBezTo>
                    <a:pt x="0" y="331497"/>
                    <a:pt x="331497" y="0"/>
                    <a:pt x="740420" y="0"/>
                  </a:cubicBezTo>
                  <a:cubicBezTo>
                    <a:pt x="1149343" y="0"/>
                    <a:pt x="1480840" y="331497"/>
                    <a:pt x="1480840" y="740420"/>
                  </a:cubicBezTo>
                  <a:cubicBezTo>
                    <a:pt x="1480840" y="1149343"/>
                    <a:pt x="1149343" y="1480840"/>
                    <a:pt x="740420" y="1480840"/>
                  </a:cubicBezTo>
                  <a:cubicBezTo>
                    <a:pt x="331497" y="1480840"/>
                    <a:pt x="0" y="1149343"/>
                    <a:pt x="0" y="740420"/>
                  </a:cubicBez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270204" tIns="270204" rIns="270204" bIns="270204" numCol="1" spcCol="1270" anchor="ctr" anchorCtr="0">
              <a:noAutofit/>
            </a:bodyPr>
            <a:lstStyle/>
            <a:p>
              <a:pPr lvl="0" algn="ctr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Task</a:t>
              </a:r>
              <a:endParaRPr lang="en-US" sz="2800" kern="1200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985025" y="4193356"/>
              <a:ext cx="858887" cy="858887"/>
            </a:xfrm>
            <a:custGeom>
              <a:avLst/>
              <a:gdLst>
                <a:gd name="connsiteX0" fmla="*/ 113845 w 858887"/>
                <a:gd name="connsiteY0" fmla="*/ 328438 h 858887"/>
                <a:gd name="connsiteX1" fmla="*/ 328438 w 858887"/>
                <a:gd name="connsiteY1" fmla="*/ 328438 h 858887"/>
                <a:gd name="connsiteX2" fmla="*/ 328438 w 858887"/>
                <a:gd name="connsiteY2" fmla="*/ 113845 h 858887"/>
                <a:gd name="connsiteX3" fmla="*/ 530449 w 858887"/>
                <a:gd name="connsiteY3" fmla="*/ 113845 h 858887"/>
                <a:gd name="connsiteX4" fmla="*/ 530449 w 858887"/>
                <a:gd name="connsiteY4" fmla="*/ 328438 h 858887"/>
                <a:gd name="connsiteX5" fmla="*/ 745042 w 858887"/>
                <a:gd name="connsiteY5" fmla="*/ 328438 h 858887"/>
                <a:gd name="connsiteX6" fmla="*/ 745042 w 858887"/>
                <a:gd name="connsiteY6" fmla="*/ 530449 h 858887"/>
                <a:gd name="connsiteX7" fmla="*/ 530449 w 858887"/>
                <a:gd name="connsiteY7" fmla="*/ 530449 h 858887"/>
                <a:gd name="connsiteX8" fmla="*/ 530449 w 858887"/>
                <a:gd name="connsiteY8" fmla="*/ 745042 h 858887"/>
                <a:gd name="connsiteX9" fmla="*/ 328438 w 858887"/>
                <a:gd name="connsiteY9" fmla="*/ 745042 h 858887"/>
                <a:gd name="connsiteX10" fmla="*/ 328438 w 858887"/>
                <a:gd name="connsiteY10" fmla="*/ 530449 h 858887"/>
                <a:gd name="connsiteX11" fmla="*/ 113845 w 858887"/>
                <a:gd name="connsiteY11" fmla="*/ 530449 h 858887"/>
                <a:gd name="connsiteX12" fmla="*/ 113845 w 858887"/>
                <a:gd name="connsiteY12" fmla="*/ 328438 h 858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58887" h="858887">
                  <a:moveTo>
                    <a:pt x="113845" y="328438"/>
                  </a:moveTo>
                  <a:lnTo>
                    <a:pt x="328438" y="328438"/>
                  </a:lnTo>
                  <a:lnTo>
                    <a:pt x="328438" y="113845"/>
                  </a:lnTo>
                  <a:lnTo>
                    <a:pt x="530449" y="113845"/>
                  </a:lnTo>
                  <a:lnTo>
                    <a:pt x="530449" y="328438"/>
                  </a:lnTo>
                  <a:lnTo>
                    <a:pt x="745042" y="328438"/>
                  </a:lnTo>
                  <a:lnTo>
                    <a:pt x="745042" y="530449"/>
                  </a:lnTo>
                  <a:lnTo>
                    <a:pt x="530449" y="530449"/>
                  </a:lnTo>
                  <a:lnTo>
                    <a:pt x="530449" y="745042"/>
                  </a:lnTo>
                  <a:lnTo>
                    <a:pt x="328438" y="745042"/>
                  </a:lnTo>
                  <a:lnTo>
                    <a:pt x="328438" y="530449"/>
                  </a:lnTo>
                  <a:lnTo>
                    <a:pt x="113845" y="530449"/>
                  </a:lnTo>
                  <a:lnTo>
                    <a:pt x="113845" y="328438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845" tIns="328438" rIns="113845" bIns="32843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kern="120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674049" y="5172487"/>
              <a:ext cx="1480839" cy="1480839"/>
            </a:xfrm>
            <a:custGeom>
              <a:avLst/>
              <a:gdLst>
                <a:gd name="connsiteX0" fmla="*/ 0 w 1480839"/>
                <a:gd name="connsiteY0" fmla="*/ 740420 h 1480839"/>
                <a:gd name="connsiteX1" fmla="*/ 740420 w 1480839"/>
                <a:gd name="connsiteY1" fmla="*/ 0 h 1480839"/>
                <a:gd name="connsiteX2" fmla="*/ 1480840 w 1480839"/>
                <a:gd name="connsiteY2" fmla="*/ 740420 h 1480839"/>
                <a:gd name="connsiteX3" fmla="*/ 740420 w 1480839"/>
                <a:gd name="connsiteY3" fmla="*/ 1480840 h 1480839"/>
                <a:gd name="connsiteX4" fmla="*/ 0 w 1480839"/>
                <a:gd name="connsiteY4" fmla="*/ 740420 h 1480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0839" h="1480839">
                  <a:moveTo>
                    <a:pt x="0" y="740420"/>
                  </a:moveTo>
                  <a:cubicBezTo>
                    <a:pt x="0" y="331497"/>
                    <a:pt x="331497" y="0"/>
                    <a:pt x="740420" y="0"/>
                  </a:cubicBezTo>
                  <a:cubicBezTo>
                    <a:pt x="1149343" y="0"/>
                    <a:pt x="1480840" y="331497"/>
                    <a:pt x="1480840" y="740420"/>
                  </a:cubicBezTo>
                  <a:cubicBezTo>
                    <a:pt x="1480840" y="1149343"/>
                    <a:pt x="1149343" y="1480840"/>
                    <a:pt x="740420" y="1480840"/>
                  </a:cubicBezTo>
                  <a:cubicBezTo>
                    <a:pt x="331497" y="1480840"/>
                    <a:pt x="0" y="1149343"/>
                    <a:pt x="0" y="740420"/>
                  </a:cubicBez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270204" tIns="270204" rIns="270204" bIns="270204" numCol="1" spcCol="1270" anchor="ctr" anchorCtr="0">
              <a:noAutofit/>
            </a:bodyPr>
            <a:lstStyle/>
            <a:p>
              <a:pPr lvl="0" algn="ctr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Task</a:t>
              </a:r>
              <a:endParaRPr lang="en-US" sz="2800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640288" y="4191000"/>
              <a:ext cx="705348" cy="825124"/>
            </a:xfrm>
            <a:custGeom>
              <a:avLst/>
              <a:gdLst>
                <a:gd name="connsiteX0" fmla="*/ 0 w 470907"/>
                <a:gd name="connsiteY0" fmla="*/ 110174 h 550872"/>
                <a:gd name="connsiteX1" fmla="*/ 235454 w 470907"/>
                <a:gd name="connsiteY1" fmla="*/ 110174 h 550872"/>
                <a:gd name="connsiteX2" fmla="*/ 235454 w 470907"/>
                <a:gd name="connsiteY2" fmla="*/ 0 h 550872"/>
                <a:gd name="connsiteX3" fmla="*/ 470907 w 470907"/>
                <a:gd name="connsiteY3" fmla="*/ 275436 h 550872"/>
                <a:gd name="connsiteX4" fmla="*/ 235454 w 470907"/>
                <a:gd name="connsiteY4" fmla="*/ 550872 h 550872"/>
                <a:gd name="connsiteX5" fmla="*/ 235454 w 470907"/>
                <a:gd name="connsiteY5" fmla="*/ 440698 h 550872"/>
                <a:gd name="connsiteX6" fmla="*/ 0 w 470907"/>
                <a:gd name="connsiteY6" fmla="*/ 440698 h 550872"/>
                <a:gd name="connsiteX7" fmla="*/ 0 w 470907"/>
                <a:gd name="connsiteY7" fmla="*/ 110174 h 550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0907" h="550872">
                  <a:moveTo>
                    <a:pt x="0" y="110174"/>
                  </a:moveTo>
                  <a:lnTo>
                    <a:pt x="235454" y="110174"/>
                  </a:lnTo>
                  <a:lnTo>
                    <a:pt x="235454" y="0"/>
                  </a:lnTo>
                  <a:lnTo>
                    <a:pt x="470907" y="275436"/>
                  </a:lnTo>
                  <a:lnTo>
                    <a:pt x="235454" y="550872"/>
                  </a:lnTo>
                  <a:lnTo>
                    <a:pt x="235454" y="440698"/>
                  </a:lnTo>
                  <a:lnTo>
                    <a:pt x="0" y="440698"/>
                  </a:lnTo>
                  <a:lnTo>
                    <a:pt x="0" y="110174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10174" rIns="141272" bIns="110174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300" kern="120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820888" y="3552182"/>
              <a:ext cx="2551457" cy="2551457"/>
            </a:xfrm>
            <a:custGeom>
              <a:avLst/>
              <a:gdLst>
                <a:gd name="connsiteX0" fmla="*/ 0 w 2961679"/>
                <a:gd name="connsiteY0" fmla="*/ 1480840 h 2961679"/>
                <a:gd name="connsiteX1" fmla="*/ 1480840 w 2961679"/>
                <a:gd name="connsiteY1" fmla="*/ 0 h 2961679"/>
                <a:gd name="connsiteX2" fmla="*/ 2961680 w 2961679"/>
                <a:gd name="connsiteY2" fmla="*/ 1480840 h 2961679"/>
                <a:gd name="connsiteX3" fmla="*/ 1480840 w 2961679"/>
                <a:gd name="connsiteY3" fmla="*/ 2961680 h 2961679"/>
                <a:gd name="connsiteX4" fmla="*/ 0 w 2961679"/>
                <a:gd name="connsiteY4" fmla="*/ 1480840 h 2961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1679" h="2961679">
                  <a:moveTo>
                    <a:pt x="0" y="1480840"/>
                  </a:moveTo>
                  <a:cubicBezTo>
                    <a:pt x="0" y="662995"/>
                    <a:pt x="662995" y="0"/>
                    <a:pt x="1480840" y="0"/>
                  </a:cubicBezTo>
                  <a:cubicBezTo>
                    <a:pt x="2298685" y="0"/>
                    <a:pt x="2961680" y="662995"/>
                    <a:pt x="2961680" y="1480840"/>
                  </a:cubicBezTo>
                  <a:cubicBezTo>
                    <a:pt x="2961680" y="2298685"/>
                    <a:pt x="2298685" y="2961680"/>
                    <a:pt x="1480840" y="2961680"/>
                  </a:cubicBezTo>
                  <a:cubicBezTo>
                    <a:pt x="662995" y="2961680"/>
                    <a:pt x="0" y="2298685"/>
                    <a:pt x="0" y="1480840"/>
                  </a:cubicBez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478178" tIns="478178" rIns="478178" bIns="478178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/>
                <a:t>Scope of Work (Drawings and RFP)</a:t>
              </a:r>
              <a:endParaRPr lang="en-US" sz="2800" kern="1200" dirty="0"/>
            </a:p>
          </p:txBody>
        </p:sp>
      </p:grpSp>
      <p:sp>
        <p:nvSpPr>
          <p:cNvPr id="27" name="Subtitle 2"/>
          <p:cNvSpPr>
            <a:spLocks noGrp="1"/>
          </p:cNvSpPr>
          <p:nvPr>
            <p:ph type="subTitle" idx="1"/>
          </p:nvPr>
        </p:nvSpPr>
        <p:spPr>
          <a:xfrm>
            <a:off x="609600" y="990600"/>
            <a:ext cx="4267200" cy="3581400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AutoNum type="alphaLcPeriod"/>
            </a:pPr>
            <a:r>
              <a:rPr lang="en-US" sz="1800" dirty="0" smtClean="0">
                <a:solidFill>
                  <a:schemeClr val="tx1"/>
                </a:solidFill>
              </a:rPr>
              <a:t>Identify all scope of work items for the Project (Design work, Site preparation, Removals, Installation, etc)</a:t>
            </a:r>
          </a:p>
          <a:p>
            <a:pPr marL="342900" indent="-342900" algn="l">
              <a:buAutoNum type="alphaLcPeriod"/>
            </a:pPr>
            <a:r>
              <a:rPr lang="en-US" sz="1800" dirty="0" smtClean="0">
                <a:solidFill>
                  <a:schemeClr val="tx1"/>
                </a:solidFill>
              </a:rPr>
              <a:t>Identify all construction activities (Task) for each item </a:t>
            </a:r>
          </a:p>
        </p:txBody>
      </p:sp>
    </p:spTree>
    <p:extLst>
      <p:ext uri="{BB962C8B-B14F-4D97-AF65-F5344CB8AC3E}">
        <p14:creationId xmlns:p14="http://schemas.microsoft.com/office/powerpoint/2010/main" val="59140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484" y="304800"/>
            <a:ext cx="8490516" cy="638818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Scheduling and Cost Estimate Process (cont’d):</a:t>
            </a:r>
            <a:endParaRPr lang="en-US" sz="3200" b="1" dirty="0"/>
          </a:p>
        </p:txBody>
      </p:sp>
      <p:sp>
        <p:nvSpPr>
          <p:cNvPr id="20" name="Freeform 19"/>
          <p:cNvSpPr/>
          <p:nvPr/>
        </p:nvSpPr>
        <p:spPr>
          <a:xfrm>
            <a:off x="6452929" y="3566074"/>
            <a:ext cx="1014671" cy="1014671"/>
          </a:xfrm>
          <a:custGeom>
            <a:avLst/>
            <a:gdLst>
              <a:gd name="connsiteX0" fmla="*/ 0 w 1480839"/>
              <a:gd name="connsiteY0" fmla="*/ 740420 h 1480839"/>
              <a:gd name="connsiteX1" fmla="*/ 740420 w 1480839"/>
              <a:gd name="connsiteY1" fmla="*/ 0 h 1480839"/>
              <a:gd name="connsiteX2" fmla="*/ 1480840 w 1480839"/>
              <a:gd name="connsiteY2" fmla="*/ 740420 h 1480839"/>
              <a:gd name="connsiteX3" fmla="*/ 740420 w 1480839"/>
              <a:gd name="connsiteY3" fmla="*/ 1480840 h 1480839"/>
              <a:gd name="connsiteX4" fmla="*/ 0 w 1480839"/>
              <a:gd name="connsiteY4" fmla="*/ 740420 h 148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0839" h="1480839">
                <a:moveTo>
                  <a:pt x="0" y="740420"/>
                </a:moveTo>
                <a:cubicBezTo>
                  <a:pt x="0" y="331497"/>
                  <a:pt x="331497" y="0"/>
                  <a:pt x="740420" y="0"/>
                </a:cubicBezTo>
                <a:cubicBezTo>
                  <a:pt x="1149343" y="0"/>
                  <a:pt x="1480840" y="331497"/>
                  <a:pt x="1480840" y="740420"/>
                </a:cubicBezTo>
                <a:cubicBezTo>
                  <a:pt x="1480840" y="1149343"/>
                  <a:pt x="1149343" y="1480840"/>
                  <a:pt x="740420" y="1480840"/>
                </a:cubicBezTo>
                <a:cubicBezTo>
                  <a:pt x="331497" y="1480840"/>
                  <a:pt x="0" y="1149343"/>
                  <a:pt x="0" y="740420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0204" tIns="270204" rIns="270204" bIns="270204" numCol="1" spcCol="1270" anchor="ctr" anchorCtr="0">
            <a:noAutofit/>
          </a:bodyPr>
          <a:lstStyle/>
          <a:p>
            <a:pPr lvl="0" algn="ctr" defTabSz="1866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/>
              <a:t>Labor </a:t>
            </a:r>
            <a:endParaRPr lang="en-US" sz="1400" kern="1200" dirty="0"/>
          </a:p>
        </p:txBody>
      </p:sp>
      <p:sp>
        <p:nvSpPr>
          <p:cNvPr id="21" name="Freeform 20"/>
          <p:cNvSpPr/>
          <p:nvPr/>
        </p:nvSpPr>
        <p:spPr>
          <a:xfrm>
            <a:off x="6452928" y="5157529"/>
            <a:ext cx="1014671" cy="1014671"/>
          </a:xfrm>
          <a:custGeom>
            <a:avLst/>
            <a:gdLst>
              <a:gd name="connsiteX0" fmla="*/ 0 w 1480839"/>
              <a:gd name="connsiteY0" fmla="*/ 740420 h 1480839"/>
              <a:gd name="connsiteX1" fmla="*/ 740420 w 1480839"/>
              <a:gd name="connsiteY1" fmla="*/ 0 h 1480839"/>
              <a:gd name="connsiteX2" fmla="*/ 1480840 w 1480839"/>
              <a:gd name="connsiteY2" fmla="*/ 740420 h 1480839"/>
              <a:gd name="connsiteX3" fmla="*/ 740420 w 1480839"/>
              <a:gd name="connsiteY3" fmla="*/ 1480840 h 1480839"/>
              <a:gd name="connsiteX4" fmla="*/ 0 w 1480839"/>
              <a:gd name="connsiteY4" fmla="*/ 740420 h 148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0839" h="1480839">
                <a:moveTo>
                  <a:pt x="0" y="740420"/>
                </a:moveTo>
                <a:cubicBezTo>
                  <a:pt x="0" y="331497"/>
                  <a:pt x="331497" y="0"/>
                  <a:pt x="740420" y="0"/>
                </a:cubicBezTo>
                <a:cubicBezTo>
                  <a:pt x="1149343" y="0"/>
                  <a:pt x="1480840" y="331497"/>
                  <a:pt x="1480840" y="740420"/>
                </a:cubicBezTo>
                <a:cubicBezTo>
                  <a:pt x="1480840" y="1149343"/>
                  <a:pt x="1149343" y="1480840"/>
                  <a:pt x="740420" y="1480840"/>
                </a:cubicBezTo>
                <a:cubicBezTo>
                  <a:pt x="331497" y="1480840"/>
                  <a:pt x="0" y="1149343"/>
                  <a:pt x="0" y="740420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0204" tIns="270204" rIns="270204" bIns="270204" numCol="1" spcCol="1270" anchor="ctr" anchorCtr="0">
            <a:noAutofit/>
          </a:bodyPr>
          <a:lstStyle/>
          <a:p>
            <a:pPr lvl="0" algn="ctr" defTabSz="1866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/>
              <a:t>Mate-</a:t>
            </a:r>
            <a:r>
              <a:rPr lang="en-US" sz="1400" kern="1200" dirty="0" err="1" smtClean="0"/>
              <a:t>rials</a:t>
            </a:r>
            <a:endParaRPr lang="en-US" sz="1400" kern="1200" dirty="0"/>
          </a:p>
        </p:txBody>
      </p:sp>
      <p:sp>
        <p:nvSpPr>
          <p:cNvPr id="22" name="Freeform 21"/>
          <p:cNvSpPr/>
          <p:nvPr/>
        </p:nvSpPr>
        <p:spPr>
          <a:xfrm>
            <a:off x="4038601" y="4328073"/>
            <a:ext cx="1142999" cy="1142999"/>
          </a:xfrm>
          <a:custGeom>
            <a:avLst/>
            <a:gdLst>
              <a:gd name="connsiteX0" fmla="*/ 0 w 1480839"/>
              <a:gd name="connsiteY0" fmla="*/ 740420 h 1480839"/>
              <a:gd name="connsiteX1" fmla="*/ 740420 w 1480839"/>
              <a:gd name="connsiteY1" fmla="*/ 0 h 1480839"/>
              <a:gd name="connsiteX2" fmla="*/ 1480840 w 1480839"/>
              <a:gd name="connsiteY2" fmla="*/ 740420 h 1480839"/>
              <a:gd name="connsiteX3" fmla="*/ 740420 w 1480839"/>
              <a:gd name="connsiteY3" fmla="*/ 1480840 h 1480839"/>
              <a:gd name="connsiteX4" fmla="*/ 0 w 1480839"/>
              <a:gd name="connsiteY4" fmla="*/ 740420 h 148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0839" h="1480839">
                <a:moveTo>
                  <a:pt x="0" y="740420"/>
                </a:moveTo>
                <a:cubicBezTo>
                  <a:pt x="0" y="331497"/>
                  <a:pt x="331497" y="0"/>
                  <a:pt x="740420" y="0"/>
                </a:cubicBezTo>
                <a:cubicBezTo>
                  <a:pt x="1149343" y="0"/>
                  <a:pt x="1480840" y="331497"/>
                  <a:pt x="1480840" y="740420"/>
                </a:cubicBezTo>
                <a:cubicBezTo>
                  <a:pt x="1480840" y="1149343"/>
                  <a:pt x="1149343" y="1480840"/>
                  <a:pt x="740420" y="1480840"/>
                </a:cubicBezTo>
                <a:cubicBezTo>
                  <a:pt x="331497" y="1480840"/>
                  <a:pt x="0" y="1149343"/>
                  <a:pt x="0" y="740420"/>
                </a:cubicBezTo>
                <a:close/>
              </a:path>
            </a:pathLst>
          </a:cu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0" vert="horz" wrap="square" lIns="270204" tIns="270204" rIns="270204" bIns="270204" numCol="1" spcCol="1270" anchor="ctr" anchorCtr="0">
            <a:noAutofit/>
          </a:bodyPr>
          <a:lstStyle/>
          <a:p>
            <a:pPr lvl="0" algn="ctr" defTabSz="1866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/>
              <a:t>Line Item</a:t>
            </a:r>
            <a:endParaRPr lang="en-US" sz="1400" kern="1200" dirty="0"/>
          </a:p>
        </p:txBody>
      </p:sp>
      <p:sp>
        <p:nvSpPr>
          <p:cNvPr id="25" name="Freeform 24"/>
          <p:cNvSpPr/>
          <p:nvPr/>
        </p:nvSpPr>
        <p:spPr>
          <a:xfrm>
            <a:off x="6688392" y="4580745"/>
            <a:ext cx="543745" cy="543745"/>
          </a:xfrm>
          <a:custGeom>
            <a:avLst/>
            <a:gdLst>
              <a:gd name="connsiteX0" fmla="*/ 113845 w 858887"/>
              <a:gd name="connsiteY0" fmla="*/ 328438 h 858887"/>
              <a:gd name="connsiteX1" fmla="*/ 328438 w 858887"/>
              <a:gd name="connsiteY1" fmla="*/ 328438 h 858887"/>
              <a:gd name="connsiteX2" fmla="*/ 328438 w 858887"/>
              <a:gd name="connsiteY2" fmla="*/ 113845 h 858887"/>
              <a:gd name="connsiteX3" fmla="*/ 530449 w 858887"/>
              <a:gd name="connsiteY3" fmla="*/ 113845 h 858887"/>
              <a:gd name="connsiteX4" fmla="*/ 530449 w 858887"/>
              <a:gd name="connsiteY4" fmla="*/ 328438 h 858887"/>
              <a:gd name="connsiteX5" fmla="*/ 745042 w 858887"/>
              <a:gd name="connsiteY5" fmla="*/ 328438 h 858887"/>
              <a:gd name="connsiteX6" fmla="*/ 745042 w 858887"/>
              <a:gd name="connsiteY6" fmla="*/ 530449 h 858887"/>
              <a:gd name="connsiteX7" fmla="*/ 530449 w 858887"/>
              <a:gd name="connsiteY7" fmla="*/ 530449 h 858887"/>
              <a:gd name="connsiteX8" fmla="*/ 530449 w 858887"/>
              <a:gd name="connsiteY8" fmla="*/ 745042 h 858887"/>
              <a:gd name="connsiteX9" fmla="*/ 328438 w 858887"/>
              <a:gd name="connsiteY9" fmla="*/ 745042 h 858887"/>
              <a:gd name="connsiteX10" fmla="*/ 328438 w 858887"/>
              <a:gd name="connsiteY10" fmla="*/ 530449 h 858887"/>
              <a:gd name="connsiteX11" fmla="*/ 113845 w 858887"/>
              <a:gd name="connsiteY11" fmla="*/ 530449 h 858887"/>
              <a:gd name="connsiteX12" fmla="*/ 113845 w 858887"/>
              <a:gd name="connsiteY12" fmla="*/ 328438 h 85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58887" h="858887">
                <a:moveTo>
                  <a:pt x="113845" y="328438"/>
                </a:moveTo>
                <a:lnTo>
                  <a:pt x="328438" y="328438"/>
                </a:lnTo>
                <a:lnTo>
                  <a:pt x="328438" y="113845"/>
                </a:lnTo>
                <a:lnTo>
                  <a:pt x="530449" y="113845"/>
                </a:lnTo>
                <a:lnTo>
                  <a:pt x="530449" y="328438"/>
                </a:lnTo>
                <a:lnTo>
                  <a:pt x="745042" y="328438"/>
                </a:lnTo>
                <a:lnTo>
                  <a:pt x="745042" y="530449"/>
                </a:lnTo>
                <a:lnTo>
                  <a:pt x="530449" y="530449"/>
                </a:lnTo>
                <a:lnTo>
                  <a:pt x="530449" y="745042"/>
                </a:lnTo>
                <a:lnTo>
                  <a:pt x="328438" y="745042"/>
                </a:lnTo>
                <a:lnTo>
                  <a:pt x="328438" y="530449"/>
                </a:lnTo>
                <a:lnTo>
                  <a:pt x="113845" y="530449"/>
                </a:lnTo>
                <a:lnTo>
                  <a:pt x="113845" y="328438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3845" tIns="328438" rIns="113845" bIns="3284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/>
          </a:p>
        </p:txBody>
      </p:sp>
      <p:sp>
        <p:nvSpPr>
          <p:cNvPr id="26" name="Freeform 25"/>
          <p:cNvSpPr/>
          <p:nvPr/>
        </p:nvSpPr>
        <p:spPr>
          <a:xfrm>
            <a:off x="3204163" y="4533777"/>
            <a:ext cx="481494" cy="579192"/>
          </a:xfrm>
          <a:custGeom>
            <a:avLst/>
            <a:gdLst>
              <a:gd name="connsiteX0" fmla="*/ 0 w 470907"/>
              <a:gd name="connsiteY0" fmla="*/ 110174 h 550872"/>
              <a:gd name="connsiteX1" fmla="*/ 235454 w 470907"/>
              <a:gd name="connsiteY1" fmla="*/ 110174 h 550872"/>
              <a:gd name="connsiteX2" fmla="*/ 235454 w 470907"/>
              <a:gd name="connsiteY2" fmla="*/ 0 h 550872"/>
              <a:gd name="connsiteX3" fmla="*/ 470907 w 470907"/>
              <a:gd name="connsiteY3" fmla="*/ 275436 h 550872"/>
              <a:gd name="connsiteX4" fmla="*/ 235454 w 470907"/>
              <a:gd name="connsiteY4" fmla="*/ 550872 h 550872"/>
              <a:gd name="connsiteX5" fmla="*/ 235454 w 470907"/>
              <a:gd name="connsiteY5" fmla="*/ 440698 h 550872"/>
              <a:gd name="connsiteX6" fmla="*/ 0 w 470907"/>
              <a:gd name="connsiteY6" fmla="*/ 440698 h 550872"/>
              <a:gd name="connsiteX7" fmla="*/ 0 w 470907"/>
              <a:gd name="connsiteY7" fmla="*/ 110174 h 550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0907" h="550872">
                <a:moveTo>
                  <a:pt x="0" y="110174"/>
                </a:moveTo>
                <a:lnTo>
                  <a:pt x="235454" y="110174"/>
                </a:lnTo>
                <a:lnTo>
                  <a:pt x="235454" y="0"/>
                </a:lnTo>
                <a:lnTo>
                  <a:pt x="470907" y="275436"/>
                </a:lnTo>
                <a:lnTo>
                  <a:pt x="235454" y="550872"/>
                </a:lnTo>
                <a:lnTo>
                  <a:pt x="235454" y="440698"/>
                </a:lnTo>
                <a:lnTo>
                  <a:pt x="0" y="440698"/>
                </a:lnTo>
                <a:lnTo>
                  <a:pt x="0" y="110174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10174" rIns="141272" bIns="110174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300" kern="1200"/>
          </a:p>
        </p:txBody>
      </p:sp>
      <p:sp>
        <p:nvSpPr>
          <p:cNvPr id="27" name="Subtitle 2"/>
          <p:cNvSpPr>
            <a:spLocks noGrp="1"/>
          </p:cNvSpPr>
          <p:nvPr>
            <p:ph type="subTitle" idx="1"/>
          </p:nvPr>
        </p:nvSpPr>
        <p:spPr>
          <a:xfrm>
            <a:off x="533400" y="990600"/>
            <a:ext cx="6705600" cy="3581400"/>
          </a:xfrm>
        </p:spPr>
        <p:txBody>
          <a:bodyPr>
            <a:normAutofit/>
          </a:bodyPr>
          <a:lstStyle/>
          <a:p>
            <a:pPr marL="342900" indent="-342900" algn="l">
              <a:buFont typeface="+mj-lt"/>
              <a:buAutoNum type="alphaLcPeriod" startAt="3"/>
            </a:pPr>
            <a:r>
              <a:rPr lang="en-US" sz="1800" dirty="0" smtClean="0">
                <a:solidFill>
                  <a:schemeClr val="tx1"/>
                </a:solidFill>
              </a:rPr>
              <a:t>Break Tasks into more specific Line Items</a:t>
            </a:r>
          </a:p>
          <a:p>
            <a:pPr marL="342900" indent="-342900" algn="l">
              <a:buAutoNum type="alphaLcPeriod" startAt="3"/>
            </a:pPr>
            <a:r>
              <a:rPr lang="en-US" sz="1800" dirty="0" smtClean="0">
                <a:solidFill>
                  <a:schemeClr val="tx1"/>
                </a:solidFill>
              </a:rPr>
              <a:t>Identify materials and labor needed for each item</a:t>
            </a:r>
          </a:p>
          <a:p>
            <a:pPr marL="342900" indent="-342900" algn="l">
              <a:buAutoNum type="alphaLcPeriod" startAt="3"/>
            </a:pPr>
            <a:r>
              <a:rPr lang="en-US" sz="1800" dirty="0" smtClean="0">
                <a:solidFill>
                  <a:schemeClr val="tx1"/>
                </a:solidFill>
              </a:rPr>
              <a:t>Determine material costs and labor wages</a:t>
            </a:r>
          </a:p>
          <a:p>
            <a:pPr marL="342900" indent="-342900" algn="l">
              <a:buAutoNum type="alphaLcPeriod" startAt="3"/>
            </a:pPr>
            <a:r>
              <a:rPr lang="en-US" sz="1800" dirty="0" smtClean="0">
                <a:solidFill>
                  <a:schemeClr val="tx1"/>
                </a:solidFill>
              </a:rPr>
              <a:t>Determine Construction expenses (Profit, Professional Fees, etc)</a:t>
            </a:r>
          </a:p>
          <a:p>
            <a:pPr marL="342900" indent="-342900" algn="l">
              <a:buAutoNum type="alphaLcPeriod" startAt="3"/>
            </a:pPr>
            <a:r>
              <a:rPr lang="en-US" sz="1800" dirty="0" smtClean="0">
                <a:solidFill>
                  <a:schemeClr val="tx1"/>
                </a:solidFill>
              </a:rPr>
              <a:t>Bring the information together:</a:t>
            </a:r>
          </a:p>
          <a:p>
            <a:pPr marL="800100" lvl="1" indent="-342900" algn="l">
              <a:buAutoNum type="alphaLcPeriod"/>
            </a:pPr>
            <a:r>
              <a:rPr lang="en-US" sz="1700" dirty="0" smtClean="0">
                <a:solidFill>
                  <a:schemeClr val="tx1"/>
                </a:solidFill>
              </a:rPr>
              <a:t>Summary of all costs</a:t>
            </a:r>
          </a:p>
          <a:p>
            <a:pPr marL="800100" lvl="1" indent="-342900" algn="l">
              <a:buAutoNum type="alphaLcPeriod"/>
            </a:pPr>
            <a:r>
              <a:rPr lang="en-US" sz="1700" dirty="0" smtClean="0">
                <a:solidFill>
                  <a:schemeClr val="tx1"/>
                </a:solidFill>
              </a:rPr>
              <a:t>Schedule for all tasks</a:t>
            </a:r>
          </a:p>
          <a:p>
            <a:endParaRPr lang="en-US" dirty="0"/>
          </a:p>
        </p:txBody>
      </p:sp>
      <p:sp>
        <p:nvSpPr>
          <p:cNvPr id="28" name="Freeform 27"/>
          <p:cNvSpPr/>
          <p:nvPr/>
        </p:nvSpPr>
        <p:spPr>
          <a:xfrm>
            <a:off x="1475857" y="4099474"/>
            <a:ext cx="1480839" cy="1480839"/>
          </a:xfrm>
          <a:custGeom>
            <a:avLst/>
            <a:gdLst>
              <a:gd name="connsiteX0" fmla="*/ 0 w 1480839"/>
              <a:gd name="connsiteY0" fmla="*/ 740420 h 1480839"/>
              <a:gd name="connsiteX1" fmla="*/ 740420 w 1480839"/>
              <a:gd name="connsiteY1" fmla="*/ 0 h 1480839"/>
              <a:gd name="connsiteX2" fmla="*/ 1480840 w 1480839"/>
              <a:gd name="connsiteY2" fmla="*/ 740420 h 1480839"/>
              <a:gd name="connsiteX3" fmla="*/ 740420 w 1480839"/>
              <a:gd name="connsiteY3" fmla="*/ 1480840 h 1480839"/>
              <a:gd name="connsiteX4" fmla="*/ 0 w 1480839"/>
              <a:gd name="connsiteY4" fmla="*/ 740420 h 148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0839" h="1480839">
                <a:moveTo>
                  <a:pt x="0" y="740420"/>
                </a:moveTo>
                <a:cubicBezTo>
                  <a:pt x="0" y="331497"/>
                  <a:pt x="331497" y="0"/>
                  <a:pt x="740420" y="0"/>
                </a:cubicBezTo>
                <a:cubicBezTo>
                  <a:pt x="1149343" y="0"/>
                  <a:pt x="1480840" y="331497"/>
                  <a:pt x="1480840" y="740420"/>
                </a:cubicBezTo>
                <a:cubicBezTo>
                  <a:pt x="1480840" y="1149343"/>
                  <a:pt x="1149343" y="1480840"/>
                  <a:pt x="740420" y="1480840"/>
                </a:cubicBezTo>
                <a:cubicBezTo>
                  <a:pt x="331497" y="1480840"/>
                  <a:pt x="0" y="1149343"/>
                  <a:pt x="0" y="740420"/>
                </a:cubicBez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spcFirstLastPara="0" vert="horz" wrap="square" lIns="270204" tIns="270204" rIns="270204" bIns="270204" numCol="1" spcCol="1270" anchor="ctr" anchorCtr="0">
            <a:noAutofit/>
          </a:bodyPr>
          <a:lstStyle/>
          <a:p>
            <a:pPr lvl="0" algn="ctr" defTabSz="1866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smtClean="0"/>
              <a:t>Task</a:t>
            </a:r>
            <a:endParaRPr lang="en-US" sz="2800" kern="1200" dirty="0"/>
          </a:p>
        </p:txBody>
      </p:sp>
      <p:sp>
        <p:nvSpPr>
          <p:cNvPr id="30" name="Freeform 29"/>
          <p:cNvSpPr/>
          <p:nvPr/>
        </p:nvSpPr>
        <p:spPr>
          <a:xfrm>
            <a:off x="5538529" y="4556674"/>
            <a:ext cx="481494" cy="579192"/>
          </a:xfrm>
          <a:custGeom>
            <a:avLst/>
            <a:gdLst>
              <a:gd name="connsiteX0" fmla="*/ 0 w 470907"/>
              <a:gd name="connsiteY0" fmla="*/ 110174 h 550872"/>
              <a:gd name="connsiteX1" fmla="*/ 235454 w 470907"/>
              <a:gd name="connsiteY1" fmla="*/ 110174 h 550872"/>
              <a:gd name="connsiteX2" fmla="*/ 235454 w 470907"/>
              <a:gd name="connsiteY2" fmla="*/ 0 h 550872"/>
              <a:gd name="connsiteX3" fmla="*/ 470907 w 470907"/>
              <a:gd name="connsiteY3" fmla="*/ 275436 h 550872"/>
              <a:gd name="connsiteX4" fmla="*/ 235454 w 470907"/>
              <a:gd name="connsiteY4" fmla="*/ 550872 h 550872"/>
              <a:gd name="connsiteX5" fmla="*/ 235454 w 470907"/>
              <a:gd name="connsiteY5" fmla="*/ 440698 h 550872"/>
              <a:gd name="connsiteX6" fmla="*/ 0 w 470907"/>
              <a:gd name="connsiteY6" fmla="*/ 440698 h 550872"/>
              <a:gd name="connsiteX7" fmla="*/ 0 w 470907"/>
              <a:gd name="connsiteY7" fmla="*/ 110174 h 550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0907" h="550872">
                <a:moveTo>
                  <a:pt x="0" y="110174"/>
                </a:moveTo>
                <a:lnTo>
                  <a:pt x="235454" y="110174"/>
                </a:lnTo>
                <a:lnTo>
                  <a:pt x="235454" y="0"/>
                </a:lnTo>
                <a:lnTo>
                  <a:pt x="470907" y="275436"/>
                </a:lnTo>
                <a:lnTo>
                  <a:pt x="235454" y="550872"/>
                </a:lnTo>
                <a:lnTo>
                  <a:pt x="235454" y="440698"/>
                </a:lnTo>
                <a:lnTo>
                  <a:pt x="0" y="440698"/>
                </a:lnTo>
                <a:lnTo>
                  <a:pt x="0" y="110174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10174" rIns="141272" bIns="110174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300" kern="1200"/>
          </a:p>
        </p:txBody>
      </p:sp>
      <p:sp>
        <p:nvSpPr>
          <p:cNvPr id="31" name="Freeform 30"/>
          <p:cNvSpPr/>
          <p:nvPr/>
        </p:nvSpPr>
        <p:spPr>
          <a:xfrm>
            <a:off x="4038600" y="5638800"/>
            <a:ext cx="1142999" cy="1142999"/>
          </a:xfrm>
          <a:custGeom>
            <a:avLst/>
            <a:gdLst>
              <a:gd name="connsiteX0" fmla="*/ 0 w 1480839"/>
              <a:gd name="connsiteY0" fmla="*/ 740420 h 1480839"/>
              <a:gd name="connsiteX1" fmla="*/ 740420 w 1480839"/>
              <a:gd name="connsiteY1" fmla="*/ 0 h 1480839"/>
              <a:gd name="connsiteX2" fmla="*/ 1480840 w 1480839"/>
              <a:gd name="connsiteY2" fmla="*/ 740420 h 1480839"/>
              <a:gd name="connsiteX3" fmla="*/ 740420 w 1480839"/>
              <a:gd name="connsiteY3" fmla="*/ 1480840 h 1480839"/>
              <a:gd name="connsiteX4" fmla="*/ 0 w 1480839"/>
              <a:gd name="connsiteY4" fmla="*/ 740420 h 148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0839" h="1480839">
                <a:moveTo>
                  <a:pt x="0" y="740420"/>
                </a:moveTo>
                <a:cubicBezTo>
                  <a:pt x="0" y="331497"/>
                  <a:pt x="331497" y="0"/>
                  <a:pt x="740420" y="0"/>
                </a:cubicBezTo>
                <a:cubicBezTo>
                  <a:pt x="1149343" y="0"/>
                  <a:pt x="1480840" y="331497"/>
                  <a:pt x="1480840" y="740420"/>
                </a:cubicBezTo>
                <a:cubicBezTo>
                  <a:pt x="1480840" y="1149343"/>
                  <a:pt x="1149343" y="1480840"/>
                  <a:pt x="740420" y="1480840"/>
                </a:cubicBezTo>
                <a:cubicBezTo>
                  <a:pt x="331497" y="1480840"/>
                  <a:pt x="0" y="1149343"/>
                  <a:pt x="0" y="740420"/>
                </a:cubicBezTo>
                <a:close/>
              </a:path>
            </a:pathLst>
          </a:cu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0" vert="horz" wrap="square" lIns="270204" tIns="270204" rIns="270204" bIns="270204" numCol="1" spcCol="1270" anchor="ctr" anchorCtr="0">
            <a:noAutofit/>
          </a:bodyPr>
          <a:lstStyle/>
          <a:p>
            <a:pPr lvl="0" algn="ctr" defTabSz="1866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/>
              <a:t>Line Item</a:t>
            </a:r>
            <a:endParaRPr lang="en-US" sz="1400" kern="1200" dirty="0"/>
          </a:p>
        </p:txBody>
      </p:sp>
      <p:sp>
        <p:nvSpPr>
          <p:cNvPr id="32" name="Freeform 31"/>
          <p:cNvSpPr/>
          <p:nvPr/>
        </p:nvSpPr>
        <p:spPr>
          <a:xfrm>
            <a:off x="4010544" y="3048001"/>
            <a:ext cx="1142999" cy="1142999"/>
          </a:xfrm>
          <a:custGeom>
            <a:avLst/>
            <a:gdLst>
              <a:gd name="connsiteX0" fmla="*/ 0 w 1480839"/>
              <a:gd name="connsiteY0" fmla="*/ 740420 h 1480839"/>
              <a:gd name="connsiteX1" fmla="*/ 740420 w 1480839"/>
              <a:gd name="connsiteY1" fmla="*/ 0 h 1480839"/>
              <a:gd name="connsiteX2" fmla="*/ 1480840 w 1480839"/>
              <a:gd name="connsiteY2" fmla="*/ 740420 h 1480839"/>
              <a:gd name="connsiteX3" fmla="*/ 740420 w 1480839"/>
              <a:gd name="connsiteY3" fmla="*/ 1480840 h 1480839"/>
              <a:gd name="connsiteX4" fmla="*/ 0 w 1480839"/>
              <a:gd name="connsiteY4" fmla="*/ 740420 h 148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0839" h="1480839">
                <a:moveTo>
                  <a:pt x="0" y="740420"/>
                </a:moveTo>
                <a:cubicBezTo>
                  <a:pt x="0" y="331497"/>
                  <a:pt x="331497" y="0"/>
                  <a:pt x="740420" y="0"/>
                </a:cubicBezTo>
                <a:cubicBezTo>
                  <a:pt x="1149343" y="0"/>
                  <a:pt x="1480840" y="331497"/>
                  <a:pt x="1480840" y="740420"/>
                </a:cubicBezTo>
                <a:cubicBezTo>
                  <a:pt x="1480840" y="1149343"/>
                  <a:pt x="1149343" y="1480840"/>
                  <a:pt x="740420" y="1480840"/>
                </a:cubicBezTo>
                <a:cubicBezTo>
                  <a:pt x="331497" y="1480840"/>
                  <a:pt x="0" y="1149343"/>
                  <a:pt x="0" y="740420"/>
                </a:cubicBezTo>
                <a:close/>
              </a:path>
            </a:pathLst>
          </a:cu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spcFirstLastPara="0" vert="horz" wrap="square" lIns="270204" tIns="270204" rIns="270204" bIns="270204" numCol="1" spcCol="1270" anchor="ctr" anchorCtr="0">
            <a:noAutofit/>
          </a:bodyPr>
          <a:lstStyle/>
          <a:p>
            <a:pPr lvl="0" algn="ctr" defTabSz="1866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 smtClean="0"/>
              <a:t>Line Item</a:t>
            </a:r>
            <a:endParaRPr lang="en-US" sz="1400" kern="1200" dirty="0"/>
          </a:p>
        </p:txBody>
      </p:sp>
    </p:spTree>
    <p:extLst>
      <p:ext uri="{BB962C8B-B14F-4D97-AF65-F5344CB8AC3E}">
        <p14:creationId xmlns:p14="http://schemas.microsoft.com/office/powerpoint/2010/main" val="59140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762000" y="152400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latin typeface="+mj-lt"/>
                <a:ea typeface="+mj-ea"/>
                <a:cs typeface="+mj-cs"/>
              </a:rPr>
              <a:t>CSI D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ivisions: Master Format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Picture 2.png"/>
          <p:cNvPicPr>
            <a:picLocks noChangeAspect="1"/>
          </p:cNvPicPr>
          <p:nvPr/>
        </p:nvPicPr>
        <p:blipFill>
          <a:blip r:embed="rId2"/>
          <a:srcRect r="19115"/>
          <a:stretch>
            <a:fillRect/>
          </a:stretch>
        </p:blipFill>
        <p:spPr>
          <a:xfrm>
            <a:off x="4038600" y="1419928"/>
            <a:ext cx="4648319" cy="4752272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800100" y="1371600"/>
            <a:ext cx="3162300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Minimum:</a:t>
            </a:r>
          </a:p>
          <a:p>
            <a:pPr lvl="1"/>
            <a:r>
              <a:rPr lang="en-US" sz="1600" dirty="0" smtClean="0"/>
              <a:t>General Requirements</a:t>
            </a:r>
          </a:p>
          <a:p>
            <a:pPr lvl="1"/>
            <a:r>
              <a:rPr lang="en-US" sz="1600" dirty="0" smtClean="0"/>
              <a:t>Metals</a:t>
            </a:r>
          </a:p>
          <a:p>
            <a:pPr lvl="1"/>
            <a:r>
              <a:rPr lang="en-US" sz="1600" dirty="0" smtClean="0"/>
              <a:t>Openings</a:t>
            </a:r>
          </a:p>
          <a:p>
            <a:pPr lvl="1"/>
            <a:r>
              <a:rPr lang="en-US" sz="1600" dirty="0" smtClean="0"/>
              <a:t>Finishes</a:t>
            </a:r>
          </a:p>
          <a:p>
            <a:pPr lvl="1"/>
            <a:endParaRPr lang="en-US" sz="1600" dirty="0" smtClean="0"/>
          </a:p>
          <a:p>
            <a:r>
              <a:rPr lang="en-US" sz="2000" dirty="0" smtClean="0">
                <a:hlinkClick r:id="rId3"/>
              </a:rPr>
              <a:t>arch tool box</a:t>
            </a:r>
            <a:endParaRPr lang="en-US" sz="2000" dirty="0" smtClean="0"/>
          </a:p>
          <a:p>
            <a:pPr lvl="1"/>
            <a:endParaRPr lang="en-US" sz="1600" dirty="0" smtClean="0"/>
          </a:p>
        </p:txBody>
      </p:sp>
      <p:pic>
        <p:nvPicPr>
          <p:cNvPr id="7" name="Picture 6" descr="Picture 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6720" y="1676400"/>
            <a:ext cx="3920218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Detailed Bar Chart: Project Schedule</a:t>
            </a:r>
            <a:endParaRPr lang="en-US" sz="32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95300" y="1371600"/>
            <a:ext cx="7962900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CPM (Critical Path Method)- </a:t>
            </a:r>
            <a:r>
              <a:rPr lang="en-US" sz="1600" dirty="0"/>
              <a:t>Project network logic </a:t>
            </a:r>
            <a:r>
              <a:rPr lang="en-US" sz="1600" dirty="0" smtClean="0"/>
              <a:t>diagram, calculates the longest path and the latest/earliest start dates</a:t>
            </a:r>
            <a:endParaRPr lang="en-US" sz="2400" dirty="0" smtClean="0"/>
          </a:p>
          <a:p>
            <a:pPr lvl="1"/>
            <a:r>
              <a:rPr lang="en-US" sz="1600" dirty="0" smtClean="0"/>
              <a:t>List all activities required to complete the project</a:t>
            </a:r>
          </a:p>
          <a:p>
            <a:pPr lvl="1"/>
            <a:r>
              <a:rPr lang="en-US" sz="1600" dirty="0" smtClean="0"/>
              <a:t>Time or duration the activity will take to complete</a:t>
            </a:r>
          </a:p>
          <a:p>
            <a:pPr lvl="1"/>
            <a:r>
              <a:rPr lang="en-US" sz="1600" dirty="0" smtClean="0"/>
              <a:t>Dependencies between activities</a:t>
            </a:r>
          </a:p>
        </p:txBody>
      </p:sp>
      <p:pic>
        <p:nvPicPr>
          <p:cNvPr id="1032" name="Picture 8" descr="http://www.exponent.com/files/Uploads/Images/construction%20consulting/CPM/as-plan%20schedu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197933"/>
            <a:ext cx="8382000" cy="3431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407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Detailed Bar Chart: Project Schedule</a:t>
            </a:r>
            <a:endParaRPr lang="en-US" sz="32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1676400"/>
            <a:ext cx="3352800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/>
              <a:t>Ghant</a:t>
            </a:r>
            <a:r>
              <a:rPr lang="en-US" sz="2400" dirty="0" smtClean="0"/>
              <a:t> Chart</a:t>
            </a:r>
          </a:p>
          <a:p>
            <a:pPr lvl="1"/>
            <a:r>
              <a:rPr lang="en-US" sz="2000" dirty="0" smtClean="0"/>
              <a:t>Scope of work</a:t>
            </a:r>
          </a:p>
          <a:p>
            <a:pPr lvl="2"/>
            <a:r>
              <a:rPr lang="en-US" sz="1600" dirty="0" smtClean="0"/>
              <a:t>CSI Divisions</a:t>
            </a:r>
          </a:p>
          <a:p>
            <a:pPr lvl="2"/>
            <a:r>
              <a:rPr lang="en-US" sz="1600" dirty="0" smtClean="0"/>
              <a:t>Hierarchy</a:t>
            </a:r>
          </a:p>
          <a:p>
            <a:pPr lvl="1"/>
            <a:r>
              <a:rPr lang="en-US" sz="2000" dirty="0" smtClean="0"/>
              <a:t>Duration</a:t>
            </a:r>
          </a:p>
          <a:p>
            <a:pPr lvl="1"/>
            <a:r>
              <a:rPr lang="en-US" sz="2000" dirty="0" smtClean="0"/>
              <a:t>Start and Finish dates</a:t>
            </a:r>
          </a:p>
          <a:p>
            <a:pPr lvl="1"/>
            <a:r>
              <a:rPr lang="en-US" sz="2000" dirty="0" smtClean="0"/>
              <a:t>Relationship between work items</a:t>
            </a:r>
          </a:p>
        </p:txBody>
      </p:sp>
      <p:pic>
        <p:nvPicPr>
          <p:cNvPr id="2052" name="Picture 4" descr="File:GanttChartAnatomy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524000"/>
            <a:ext cx="4612104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22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52514"/>
            <a:ext cx="9144000" cy="3705486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228600" y="0"/>
            <a:ext cx="38100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Cost Estimate</a:t>
            </a:r>
            <a:endParaRPr lang="en-US" sz="32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95300" y="914400"/>
            <a:ext cx="5295900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Scope of Work (CSI Division Format)</a:t>
            </a:r>
          </a:p>
          <a:p>
            <a:r>
              <a:rPr lang="en-US" sz="2000" dirty="0" smtClean="0"/>
              <a:t>Units</a:t>
            </a:r>
          </a:p>
          <a:p>
            <a:r>
              <a:rPr lang="en-US" sz="2000" dirty="0" smtClean="0"/>
              <a:t>Materials</a:t>
            </a:r>
          </a:p>
          <a:p>
            <a:r>
              <a:rPr lang="en-US" sz="2000" dirty="0" smtClean="0"/>
              <a:t>Labor</a:t>
            </a:r>
          </a:p>
          <a:p>
            <a:r>
              <a:rPr lang="en-US" sz="2000" dirty="0" smtClean="0"/>
              <a:t>Allowances</a:t>
            </a:r>
          </a:p>
          <a:p>
            <a:r>
              <a:rPr lang="en-US" sz="2000" dirty="0" smtClean="0"/>
              <a:t>Equipment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74638"/>
            <a:ext cx="38100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Cost Estimate</a:t>
            </a:r>
            <a:endParaRPr lang="en-US" sz="32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95300" y="1524000"/>
            <a:ext cx="5295900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Summary</a:t>
            </a:r>
          </a:p>
          <a:p>
            <a:r>
              <a:rPr lang="en-US" sz="2400" dirty="0" smtClean="0"/>
              <a:t>Professional Expenses</a:t>
            </a:r>
          </a:p>
          <a:p>
            <a:r>
              <a:rPr lang="en-US" sz="2400" dirty="0" smtClean="0"/>
              <a:t>General Conditions</a:t>
            </a:r>
          </a:p>
          <a:p>
            <a:r>
              <a:rPr lang="en-US" sz="2400" dirty="0" smtClean="0"/>
              <a:t>Overhead &amp; Profit </a:t>
            </a:r>
          </a:p>
          <a:p>
            <a:r>
              <a:rPr lang="en-US" sz="2400" dirty="0" smtClean="0"/>
              <a:t>Totals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*Use CSI Division Format*</a:t>
            </a:r>
            <a:endParaRPr lang="en-US" sz="2000" dirty="0" smtClean="0"/>
          </a:p>
        </p:txBody>
      </p:sp>
      <p:pic>
        <p:nvPicPr>
          <p:cNvPr id="5" name="Picture 4" descr="Picture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762000"/>
            <a:ext cx="4817745" cy="3816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22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List of Trades</a:t>
            </a:r>
            <a:endParaRPr lang="en-US" sz="3200" dirty="0"/>
          </a:p>
        </p:txBody>
      </p:sp>
      <p:sp>
        <p:nvSpPr>
          <p:cNvPr id="4" name="Subtitle 2">
            <a:hlinkClick r:id="rId2"/>
          </p:cNvPr>
          <p:cNvSpPr txBox="1">
            <a:spLocks/>
          </p:cNvSpPr>
          <p:nvPr/>
        </p:nvSpPr>
        <p:spPr>
          <a:xfrm>
            <a:off x="495300" y="1295400"/>
            <a:ext cx="5295900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Wage Determinations</a:t>
            </a:r>
          </a:p>
          <a:p>
            <a:pPr lvl="1"/>
            <a:r>
              <a:rPr lang="en-US" sz="2000" dirty="0" smtClean="0">
                <a:hlinkClick r:id="rId2"/>
              </a:rPr>
              <a:t>Department of Labor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3"/>
              </a:rPr>
              <a:t>WageDeterminationsOnLine.GOV</a:t>
            </a:r>
            <a:endParaRPr lang="en-US" sz="2000" dirty="0" smtClean="0"/>
          </a:p>
        </p:txBody>
      </p:sp>
      <p:pic>
        <p:nvPicPr>
          <p:cNvPr id="7" name="Picture 6" descr="Picture 1.png"/>
          <p:cNvPicPr>
            <a:picLocks noChangeAspect="1"/>
          </p:cNvPicPr>
          <p:nvPr/>
        </p:nvPicPr>
        <p:blipFill>
          <a:blip r:embed="rId4"/>
          <a:srcRect t="42255"/>
          <a:stretch>
            <a:fillRect/>
          </a:stretch>
        </p:blipFill>
        <p:spPr>
          <a:xfrm>
            <a:off x="838662" y="2971800"/>
            <a:ext cx="7314738" cy="2964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22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276</Words>
  <Application>Microsoft Office PowerPoint</Application>
  <PresentationFormat>On-screen Show (4:3)</PresentationFormat>
  <Paragraphs>75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Phase 3:  Scheduling and  Cost Estimate</vt:lpstr>
      <vt:lpstr>Scheduling and Cost Estimate Process:</vt:lpstr>
      <vt:lpstr>Scheduling and Cost Estimate Process (cont’d):</vt:lpstr>
      <vt:lpstr>PowerPoint Presentation</vt:lpstr>
      <vt:lpstr>Detailed Bar Chart: Project Schedule</vt:lpstr>
      <vt:lpstr>Detailed Bar Chart: Project Schedule</vt:lpstr>
      <vt:lpstr>Cost Estimate</vt:lpstr>
      <vt:lpstr>Cost Estimate</vt:lpstr>
      <vt:lpstr>List of Trades</vt:lpstr>
      <vt:lpstr>Cite all Sources!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2:  Technical Proposal &amp; Design Research</dc:title>
  <dc:creator>Carmen Elisme</dc:creator>
  <cp:lastModifiedBy>Carmen Elisme</cp:lastModifiedBy>
  <cp:revision>51</cp:revision>
  <dcterms:created xsi:type="dcterms:W3CDTF">2013-11-16T01:33:48Z</dcterms:created>
  <dcterms:modified xsi:type="dcterms:W3CDTF">2014-04-05T13:16:38Z</dcterms:modified>
</cp:coreProperties>
</file>