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3" r:id="rId4"/>
    <p:sldId id="265" r:id="rId5"/>
    <p:sldId id="267" r:id="rId6"/>
    <p:sldId id="275" r:id="rId7"/>
    <p:sldId id="276" r:id="rId8"/>
    <p:sldId id="266" r:id="rId9"/>
    <p:sldId id="268" r:id="rId10"/>
    <p:sldId id="258" r:id="rId11"/>
    <p:sldId id="270" r:id="rId1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711" autoAdjust="0"/>
    <p:restoredTop sz="85874" autoAdjust="0"/>
  </p:normalViewPr>
  <p:slideViewPr>
    <p:cSldViewPr snapToObjects="1">
      <p:cViewPr varScale="1">
        <p:scale>
          <a:sx n="100" d="100"/>
          <a:sy n="100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574" y="-10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0FC95-C87F-2349-8024-ED520F4C67E1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BE5CA133-2B2E-7A4C-A053-6C0761550333}">
      <dgm:prSet phldrT="[Text]"/>
      <dgm:spPr>
        <a:solidFill>
          <a:schemeClr val="bg1">
            <a:lumMod val="75000"/>
            <a:alpha val="41000"/>
          </a:schemeClr>
        </a:solidFill>
      </dgm:spPr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37F36F58-ED81-7C4F-983A-E0FCCFF987D1}" type="parTrans" cxnId="{1F78E434-584C-AE45-98D6-36AD5A003989}">
      <dgm:prSet/>
      <dgm:spPr/>
      <dgm:t>
        <a:bodyPr/>
        <a:lstStyle/>
        <a:p>
          <a:endParaRPr lang="en-US"/>
        </a:p>
      </dgm:t>
    </dgm:pt>
    <dgm:pt modelId="{68D839B1-96FF-C541-AE30-AF51F5ACF956}" type="sibTrans" cxnId="{1F78E434-584C-AE45-98D6-36AD5A003989}">
      <dgm:prSet/>
      <dgm:spPr/>
      <dgm:t>
        <a:bodyPr/>
        <a:lstStyle/>
        <a:p>
          <a:endParaRPr lang="en-US"/>
        </a:p>
      </dgm:t>
    </dgm:pt>
    <dgm:pt modelId="{751B9814-BFE0-4D43-9247-2D7475885406}">
      <dgm:prSet phldrT="[Text]"/>
      <dgm:spPr>
        <a:solidFill>
          <a:schemeClr val="bg1">
            <a:lumMod val="65000"/>
            <a:alpha val="70000"/>
          </a:schemeClr>
        </a:solidFill>
      </dgm:spPr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B0715424-8164-CF42-A047-900CEFBE9A1F}" type="parTrans" cxnId="{87E20BB6-63D2-3845-8870-6F4738A90304}">
      <dgm:prSet/>
      <dgm:spPr/>
      <dgm:t>
        <a:bodyPr/>
        <a:lstStyle/>
        <a:p>
          <a:endParaRPr lang="en-US"/>
        </a:p>
      </dgm:t>
    </dgm:pt>
    <dgm:pt modelId="{4DADBE40-A675-A847-853F-DECC2A227209}" type="sibTrans" cxnId="{87E20BB6-63D2-3845-8870-6F4738A90304}">
      <dgm:prSet/>
      <dgm:spPr/>
      <dgm:t>
        <a:bodyPr/>
        <a:lstStyle/>
        <a:p>
          <a:endParaRPr lang="en-US"/>
        </a:p>
      </dgm:t>
    </dgm:pt>
    <dgm:pt modelId="{14773625-CA35-7548-8DF4-FB6B843F6008}">
      <dgm:prSet phldrT="[Text]"/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0DCF262F-4C86-F54A-B62E-3B534503B61C}" type="parTrans" cxnId="{9C79C560-42BC-C14B-976F-0C758AEE46A4}">
      <dgm:prSet/>
      <dgm:spPr/>
      <dgm:t>
        <a:bodyPr/>
        <a:lstStyle/>
        <a:p>
          <a:endParaRPr lang="en-US"/>
        </a:p>
      </dgm:t>
    </dgm:pt>
    <dgm:pt modelId="{41B3541D-A8C8-4943-909E-F684FEF6F1B6}" type="sibTrans" cxnId="{9C79C560-42BC-C14B-976F-0C758AEE46A4}">
      <dgm:prSet/>
      <dgm:spPr/>
      <dgm:t>
        <a:bodyPr/>
        <a:lstStyle/>
        <a:p>
          <a:endParaRPr lang="en-US"/>
        </a:p>
      </dgm:t>
    </dgm:pt>
    <dgm:pt modelId="{1D92F174-AED6-1045-84EF-0ADDD4941A79}" type="pres">
      <dgm:prSet presAssocID="{B8E0FC95-C87F-2349-8024-ED520F4C67E1}" presName="linearFlow" presStyleCnt="0">
        <dgm:presLayoutVars>
          <dgm:resizeHandles val="exact"/>
        </dgm:presLayoutVars>
      </dgm:prSet>
      <dgm:spPr/>
    </dgm:pt>
    <dgm:pt modelId="{339901C7-1EDC-0742-BD33-EDCC2167F5A6}" type="pres">
      <dgm:prSet presAssocID="{BE5CA133-2B2E-7A4C-A053-6C07615503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48E71-B1DB-5A45-ACB7-4188420AA725}" type="pres">
      <dgm:prSet presAssocID="{68D839B1-96FF-C541-AE30-AF51F5ACF95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FAA035B-7B8F-E04C-AF6F-00F606196B0E}" type="pres">
      <dgm:prSet presAssocID="{68D839B1-96FF-C541-AE30-AF51F5ACF95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3AC03E6-233D-A64A-B56D-341EF7B8ED29}" type="pres">
      <dgm:prSet presAssocID="{751B9814-BFE0-4D43-9247-2D74758854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39793-AA0F-6849-BCB8-DE692DFC83C1}" type="pres">
      <dgm:prSet presAssocID="{4DADBE40-A675-A847-853F-DECC2A22720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162E4B9-730F-D641-B5EE-49BFFF29AA45}" type="pres">
      <dgm:prSet presAssocID="{4DADBE40-A675-A847-853F-DECC2A22720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604A40F-4582-1548-A786-8BC1541B5B3A}" type="pres">
      <dgm:prSet presAssocID="{14773625-CA35-7548-8DF4-FB6B843F600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8E434-584C-AE45-98D6-36AD5A003989}" srcId="{B8E0FC95-C87F-2349-8024-ED520F4C67E1}" destId="{BE5CA133-2B2E-7A4C-A053-6C0761550333}" srcOrd="0" destOrd="0" parTransId="{37F36F58-ED81-7C4F-983A-E0FCCFF987D1}" sibTransId="{68D839B1-96FF-C541-AE30-AF51F5ACF956}"/>
    <dgm:cxn modelId="{018AE023-8478-274C-8047-9D1022197986}" type="presOf" srcId="{68D839B1-96FF-C541-AE30-AF51F5ACF956}" destId="{74B48E71-B1DB-5A45-ACB7-4188420AA725}" srcOrd="0" destOrd="0" presId="urn:microsoft.com/office/officeart/2005/8/layout/process2"/>
    <dgm:cxn modelId="{5FC8BED8-0F24-1A46-A1CD-9B0D830ADD80}" type="presOf" srcId="{751B9814-BFE0-4D43-9247-2D7475885406}" destId="{03AC03E6-233D-A64A-B56D-341EF7B8ED29}" srcOrd="0" destOrd="0" presId="urn:microsoft.com/office/officeart/2005/8/layout/process2"/>
    <dgm:cxn modelId="{C45F22E6-5B36-9740-B961-53EABC92D617}" type="presOf" srcId="{4DADBE40-A675-A847-853F-DECC2A227209}" destId="{D0239793-AA0F-6849-BCB8-DE692DFC83C1}" srcOrd="0" destOrd="0" presId="urn:microsoft.com/office/officeart/2005/8/layout/process2"/>
    <dgm:cxn modelId="{9C79C560-42BC-C14B-976F-0C758AEE46A4}" srcId="{B8E0FC95-C87F-2349-8024-ED520F4C67E1}" destId="{14773625-CA35-7548-8DF4-FB6B843F6008}" srcOrd="2" destOrd="0" parTransId="{0DCF262F-4C86-F54A-B62E-3B534503B61C}" sibTransId="{41B3541D-A8C8-4943-909E-F684FEF6F1B6}"/>
    <dgm:cxn modelId="{6ECE019D-7B17-3040-B974-0E8289F2A7BE}" type="presOf" srcId="{4DADBE40-A675-A847-853F-DECC2A227209}" destId="{3162E4B9-730F-D641-B5EE-49BFFF29AA45}" srcOrd="1" destOrd="0" presId="urn:microsoft.com/office/officeart/2005/8/layout/process2"/>
    <dgm:cxn modelId="{38821673-DC62-134C-B375-EB2229F61E09}" type="presOf" srcId="{14773625-CA35-7548-8DF4-FB6B843F6008}" destId="{D604A40F-4582-1548-A786-8BC1541B5B3A}" srcOrd="0" destOrd="0" presId="urn:microsoft.com/office/officeart/2005/8/layout/process2"/>
    <dgm:cxn modelId="{02E6C264-AED4-F147-A6D7-5BA7895B53EF}" type="presOf" srcId="{BE5CA133-2B2E-7A4C-A053-6C0761550333}" destId="{339901C7-1EDC-0742-BD33-EDCC2167F5A6}" srcOrd="0" destOrd="0" presId="urn:microsoft.com/office/officeart/2005/8/layout/process2"/>
    <dgm:cxn modelId="{27F9E335-B918-3F4A-A0FD-E22A06AFAC01}" type="presOf" srcId="{B8E0FC95-C87F-2349-8024-ED520F4C67E1}" destId="{1D92F174-AED6-1045-84EF-0ADDD4941A79}" srcOrd="0" destOrd="0" presId="urn:microsoft.com/office/officeart/2005/8/layout/process2"/>
    <dgm:cxn modelId="{87E20BB6-63D2-3845-8870-6F4738A90304}" srcId="{B8E0FC95-C87F-2349-8024-ED520F4C67E1}" destId="{751B9814-BFE0-4D43-9247-2D7475885406}" srcOrd="1" destOrd="0" parTransId="{B0715424-8164-CF42-A047-900CEFBE9A1F}" sibTransId="{4DADBE40-A675-A847-853F-DECC2A227209}"/>
    <dgm:cxn modelId="{C370286B-5275-8440-9532-7EB558F028FA}" type="presOf" srcId="{68D839B1-96FF-C541-AE30-AF51F5ACF956}" destId="{EFAA035B-7B8F-E04C-AF6F-00F606196B0E}" srcOrd="1" destOrd="0" presId="urn:microsoft.com/office/officeart/2005/8/layout/process2"/>
    <dgm:cxn modelId="{8D936ECA-108A-5043-BEE1-AED675E2EA9C}" type="presParOf" srcId="{1D92F174-AED6-1045-84EF-0ADDD4941A79}" destId="{339901C7-1EDC-0742-BD33-EDCC2167F5A6}" srcOrd="0" destOrd="0" presId="urn:microsoft.com/office/officeart/2005/8/layout/process2"/>
    <dgm:cxn modelId="{D390349B-1CAE-A54F-803B-CFC3A7D8B1AB}" type="presParOf" srcId="{1D92F174-AED6-1045-84EF-0ADDD4941A79}" destId="{74B48E71-B1DB-5A45-ACB7-4188420AA725}" srcOrd="1" destOrd="0" presId="urn:microsoft.com/office/officeart/2005/8/layout/process2"/>
    <dgm:cxn modelId="{8768CB78-E00B-FF4B-8E86-ACB50C36A92E}" type="presParOf" srcId="{74B48E71-B1DB-5A45-ACB7-4188420AA725}" destId="{EFAA035B-7B8F-E04C-AF6F-00F606196B0E}" srcOrd="0" destOrd="0" presId="urn:microsoft.com/office/officeart/2005/8/layout/process2"/>
    <dgm:cxn modelId="{D3B336AE-3500-F540-AD11-5D8C40429CE1}" type="presParOf" srcId="{1D92F174-AED6-1045-84EF-0ADDD4941A79}" destId="{03AC03E6-233D-A64A-B56D-341EF7B8ED29}" srcOrd="2" destOrd="0" presId="urn:microsoft.com/office/officeart/2005/8/layout/process2"/>
    <dgm:cxn modelId="{E4146541-7174-2245-B98C-D93E6D19DF4D}" type="presParOf" srcId="{1D92F174-AED6-1045-84EF-0ADDD4941A79}" destId="{D0239793-AA0F-6849-BCB8-DE692DFC83C1}" srcOrd="3" destOrd="0" presId="urn:microsoft.com/office/officeart/2005/8/layout/process2"/>
    <dgm:cxn modelId="{762979AC-DFB6-F940-9F9B-1B7D059CBFC1}" type="presParOf" srcId="{D0239793-AA0F-6849-BCB8-DE692DFC83C1}" destId="{3162E4B9-730F-D641-B5EE-49BFFF29AA45}" srcOrd="0" destOrd="0" presId="urn:microsoft.com/office/officeart/2005/8/layout/process2"/>
    <dgm:cxn modelId="{CA68E9F6-9F6F-4B42-BE4B-65AFAD1B2060}" type="presParOf" srcId="{1D92F174-AED6-1045-84EF-0ADDD4941A79}" destId="{D604A40F-4582-1548-A786-8BC1541B5B3A}" srcOrd="4" destOrd="0" presId="urn:microsoft.com/office/officeart/2005/8/layout/process2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901C7-1EDC-0742-BD33-EDCC2167F5A6}">
      <dsp:nvSpPr>
        <dsp:cNvPr id="0" name=""/>
        <dsp:cNvSpPr/>
      </dsp:nvSpPr>
      <dsp:spPr>
        <a:xfrm>
          <a:off x="678179" y="0"/>
          <a:ext cx="2148840" cy="1193800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41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Input</a:t>
          </a:r>
          <a:endParaRPr lang="en-US" sz="3300" kern="1200" dirty="0"/>
        </a:p>
      </dsp:txBody>
      <dsp:txXfrm>
        <a:off x="713144" y="34965"/>
        <a:ext cx="2078910" cy="1123870"/>
      </dsp:txXfrm>
    </dsp:sp>
    <dsp:sp modelId="{74B48E71-B1DB-5A45-ACB7-4188420AA725}">
      <dsp:nvSpPr>
        <dsp:cNvPr id="0" name=""/>
        <dsp:cNvSpPr/>
      </dsp:nvSpPr>
      <dsp:spPr>
        <a:xfrm rot="5400000">
          <a:off x="1528761" y="1223644"/>
          <a:ext cx="447675" cy="5372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1591436" y="1268411"/>
        <a:ext cx="322326" cy="313373"/>
      </dsp:txXfrm>
    </dsp:sp>
    <dsp:sp modelId="{03AC03E6-233D-A64A-B56D-341EF7B8ED29}">
      <dsp:nvSpPr>
        <dsp:cNvPr id="0" name=""/>
        <dsp:cNvSpPr/>
      </dsp:nvSpPr>
      <dsp:spPr>
        <a:xfrm>
          <a:off x="678179" y="1790700"/>
          <a:ext cx="2148840" cy="1193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7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Processing</a:t>
          </a:r>
          <a:endParaRPr lang="en-US" sz="3300" kern="1200" dirty="0"/>
        </a:p>
      </dsp:txBody>
      <dsp:txXfrm>
        <a:off x="713144" y="1825665"/>
        <a:ext cx="2078910" cy="1123870"/>
      </dsp:txXfrm>
    </dsp:sp>
    <dsp:sp modelId="{D0239793-AA0F-6849-BCB8-DE692DFC83C1}">
      <dsp:nvSpPr>
        <dsp:cNvPr id="0" name=""/>
        <dsp:cNvSpPr/>
      </dsp:nvSpPr>
      <dsp:spPr>
        <a:xfrm rot="5400000">
          <a:off x="1528761" y="3014344"/>
          <a:ext cx="447674" cy="5372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-5400000">
        <a:off x="1591435" y="3059112"/>
        <a:ext cx="322326" cy="313372"/>
      </dsp:txXfrm>
    </dsp:sp>
    <dsp:sp modelId="{D604A40F-4582-1548-A786-8BC1541B5B3A}">
      <dsp:nvSpPr>
        <dsp:cNvPr id="0" name=""/>
        <dsp:cNvSpPr/>
      </dsp:nvSpPr>
      <dsp:spPr>
        <a:xfrm>
          <a:off x="678179" y="3581399"/>
          <a:ext cx="2148840" cy="1193800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Output</a:t>
          </a:r>
          <a:endParaRPr lang="en-US" sz="3300" kern="1200" dirty="0"/>
        </a:p>
      </dsp:txBody>
      <dsp:txXfrm>
        <a:off x="713144" y="3616364"/>
        <a:ext cx="2078910" cy="112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20AD2C8-A23F-4E8D-AB5B-CA247C7B1A3A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057FDB2-C5F3-400D-ABF3-6852CFAAB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26317AE7-2F7B-314A-A017-CC44A6A9C86B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BE694907-F588-4045-A06D-2B26C0C87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6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</a:t>
            </a:r>
            <a:r>
              <a:rPr lang="en-US" baseline="0" dirty="0" smtClean="0"/>
              <a:t> map of the internet</a:t>
            </a:r>
          </a:p>
          <a:p>
            <a:r>
              <a:rPr lang="en-US" baseline="0" dirty="0" smtClean="0"/>
              <a:t>Node =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8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4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(physical components) </a:t>
            </a:r>
            <a:r>
              <a:rPr lang="en-US" dirty="0" err="1" smtClean="0"/>
              <a:t>vs</a:t>
            </a:r>
            <a:r>
              <a:rPr lang="en-US" dirty="0" smtClean="0"/>
              <a:t> software</a:t>
            </a:r>
          </a:p>
          <a:p>
            <a:endParaRPr lang="en-US" dirty="0" smtClean="0"/>
          </a:p>
          <a:p>
            <a:r>
              <a:rPr lang="en-US" dirty="0" smtClean="0"/>
              <a:t>Which component</a:t>
            </a:r>
            <a:r>
              <a:rPr lang="en-US" baseline="0" dirty="0" smtClean="0"/>
              <a:t> is used for: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Input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Processing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Software:</a:t>
            </a:r>
            <a:r>
              <a:rPr lang="en-US" baseline="0" dirty="0" smtClean="0"/>
              <a:t> instructions that directs a computer’s processor to perform specific operations.  </a:t>
            </a:r>
          </a:p>
          <a:p>
            <a:r>
              <a:rPr lang="en-US" baseline="0" dirty="0" smtClean="0"/>
              <a:t>Ex: programs, procedures, algorithms, and documentation concerned with operation of a data processing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Name a few </a:t>
            </a:r>
            <a:r>
              <a:rPr lang="en-US" baseline="0" dirty="0" err="1" smtClean="0"/>
              <a:t>softwares</a:t>
            </a:r>
            <a:r>
              <a:rPr lang="en-US" baseline="0" dirty="0" smtClean="0"/>
              <a:t> used in engineering?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Productivity Suite: collection of productivity programs intended to be used by knowledgeable workers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not</a:t>
            </a:r>
            <a:r>
              <a:rPr lang="en-US" b="0" baseline="0" dirty="0" smtClean="0"/>
              <a:t> only behavior, appearance</a:t>
            </a:r>
          </a:p>
          <a:p>
            <a:r>
              <a:rPr lang="en-US" b="0" baseline="0" dirty="0" smtClean="0"/>
              <a:t>+ work documents</a:t>
            </a:r>
          </a:p>
          <a:p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Well organized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Concise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What are some characteristics of a professional?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9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Objectives:</a:t>
            </a:r>
          </a:p>
          <a:p>
            <a:r>
              <a:rPr lang="en-US" b="0" dirty="0" smtClean="0"/>
              <a:t>Clear</a:t>
            </a:r>
          </a:p>
          <a:p>
            <a:r>
              <a:rPr lang="en-US" b="0" dirty="0" smtClean="0"/>
              <a:t>Concise</a:t>
            </a:r>
          </a:p>
          <a:p>
            <a:r>
              <a:rPr lang="en-US" b="0" dirty="0" smtClean="0"/>
              <a:t>Legible</a:t>
            </a:r>
          </a:p>
          <a:p>
            <a:r>
              <a:rPr lang="en-US" b="0" dirty="0" smtClean="0"/>
              <a:t>Easily</a:t>
            </a:r>
            <a:r>
              <a:rPr lang="en-US" b="0" baseline="0" dirty="0" smtClean="0"/>
              <a:t> understood</a:t>
            </a:r>
          </a:p>
          <a:p>
            <a:r>
              <a:rPr lang="en-US" b="0" baseline="0" dirty="0" smtClean="0"/>
              <a:t>Convey your message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Students</a:t>
            </a:r>
            <a:r>
              <a:rPr lang="en-US" b="0" baseline="0" dirty="0" smtClean="0"/>
              <a:t> compare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7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Consider:</a:t>
            </a:r>
          </a:p>
          <a:p>
            <a:pPr marL="230955" indent="-230955">
              <a:buAutoNum type="arabicPeriod"/>
            </a:pPr>
            <a:r>
              <a:rPr lang="en-US" baseline="0" dirty="0" smtClean="0"/>
              <a:t>White space- clear, uncluttered</a:t>
            </a:r>
          </a:p>
          <a:p>
            <a:pPr marL="230955" indent="-230955">
              <a:buAutoNum type="arabicPeriod"/>
            </a:pPr>
            <a:r>
              <a:rPr lang="en-US" baseline="0" dirty="0" smtClean="0"/>
              <a:t>Headings- Prominent, direct readers, consistent format</a:t>
            </a:r>
          </a:p>
          <a:p>
            <a:pPr marL="230955" indent="-230955">
              <a:buAutoNum type="arabicPeriod"/>
            </a:pPr>
            <a:r>
              <a:rPr lang="en-US" baseline="0" dirty="0" smtClean="0"/>
              <a:t>Highlighting- Bold for emphasis</a:t>
            </a:r>
          </a:p>
          <a:p>
            <a:pPr marL="230955" indent="-230955">
              <a:buAutoNum type="arabicPeriod"/>
            </a:pPr>
            <a:r>
              <a:rPr lang="en-US" baseline="0" dirty="0" smtClean="0"/>
              <a:t>Graphics- Interesting, attractive, communicate idea</a:t>
            </a:r>
          </a:p>
          <a:p>
            <a:pPr marL="230955" indent="-230955">
              <a:buAutoNum type="arabicPeriod"/>
            </a:pPr>
            <a:r>
              <a:rPr lang="en-US" baseline="0" dirty="0" smtClean="0"/>
              <a:t>Fonts- simple, 2-3 types max</a:t>
            </a:r>
          </a:p>
          <a:p>
            <a:pPr marL="230955" indent="-230955">
              <a:buAutoNum type="arabicPeriod"/>
            </a:pPr>
            <a:r>
              <a:rPr lang="en-US" b="1" baseline="0" dirty="0" smtClean="0"/>
              <a:t>Simple, Clear, Consistent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3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94907-F588-4045-A06D-2B26C0C870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6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8216-6B94-384C-8734-538506560F5A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7820E-FC1B-3D40-8836-10402D95C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s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infographics&amp;hl=en&amp;gbv=2&amp;gs_l=heirloom-hp.3..35i39j0i20j0l8.1310.2285.0.3243.7.7.0.0.0.0.211.521.0j2j1.3.0...0.0...1c.1.nuw3od3V7Es&amp;spell=1&amp;oq=infographics" TargetMode="External"/><Relationship Id="rId5" Type="http://schemas.openxmlformats.org/officeDocument/2006/relationships/hyperlink" Target="http://www.irs.gov" TargetMode="External"/><Relationship Id="rId4" Type="http://schemas.openxmlformats.org/officeDocument/2006/relationships/hyperlink" Target="http://www.usps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b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ordsmithsuk.files.wordpress.com/2011/04/evca.png&amp;imgrefurl=http://wordsmithsuk.wordpress.com/2011/04/22/how-to-create-a-professional-looking-document/&amp;usg=__iaUc5Lz5SzAjA8dxZFUoHRvntl0=&amp;h=202&amp;w=145&amp;sz=34&amp;hl=en&amp;start=1&amp;sig2=D26P5VcRgTl_A9c9G1znFg&amp;zoom=1&amp;tbnid=oaEpiV94wC4WfM:&amp;tbnh=105&amp;tbnw=75&amp;ei=4GQlUtebLI-3sATM6oGADQ&amp;prev=/images?q=professional+looking+document&amp;client=safari&amp;sa=X&amp;rls=en&amp;hl=en&amp;tbm=isch&amp;itbs=1&amp;sa=X&amp;ved=0CCwQrQMwA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ordsmithsuk.wordpress.com/2013/03/22/business-writing-the-good-the-bad-and-the-ugl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www.whitehouse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net-2.jpg"/>
          <p:cNvPicPr>
            <a:picLocks noChangeAspect="1"/>
          </p:cNvPicPr>
          <p:nvPr/>
        </p:nvPicPr>
        <p:blipFill>
          <a:blip r:embed="rId3">
            <a:alphaModFix amt="52000"/>
          </a:blip>
          <a:srcRect t="1564" b="2140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990601"/>
            <a:ext cx="5791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Introduction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Computer Basics</a:t>
            </a: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Professor N Anderson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CMCE 1155</a:t>
            </a: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b="1" dirty="0" smtClean="0"/>
              <a:t>Class Objectives</a:t>
            </a:r>
          </a:p>
          <a:p>
            <a:pPr marL="228600" indent="-228600">
              <a:buAutoNum type="arabicPeriod"/>
            </a:pPr>
            <a:r>
              <a:rPr lang="en-US" dirty="0" smtClean="0"/>
              <a:t>Describe basic computer components </a:t>
            </a:r>
          </a:p>
          <a:p>
            <a:pPr marL="228600" indent="-228600">
              <a:buAutoNum type="arabicPeriod"/>
            </a:pPr>
            <a:r>
              <a:rPr lang="en-US" dirty="0" smtClean="0"/>
              <a:t>Identify proper use of internet and search tools</a:t>
            </a:r>
          </a:p>
          <a:p>
            <a:pPr marL="228600" indent="-228600">
              <a:buAutoNum type="arabicPeriod"/>
            </a:pPr>
            <a:r>
              <a:rPr lang="en-US" dirty="0" smtClean="0"/>
              <a:t>Explore </a:t>
            </a:r>
            <a:r>
              <a:rPr lang="en-US" dirty="0" err="1" smtClean="0"/>
              <a:t>infographics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en-US" b="1" dirty="0" smtClean="0"/>
              <a:t>Assignment 01: </a:t>
            </a:r>
            <a:r>
              <a:rPr lang="en-US" b="1" dirty="0" smtClean="0"/>
              <a:t>Preparation for Resume</a:t>
            </a:r>
          </a:p>
          <a:p>
            <a:pPr marL="228600" indent="-228600"/>
            <a:r>
              <a:rPr lang="en-US" dirty="0" smtClean="0"/>
              <a:t>Find at least two job postings or internships to which you are interested in applying.</a:t>
            </a:r>
            <a:endParaRPr lang="en-US" dirty="0" smtClean="0"/>
          </a:p>
          <a:p>
            <a:pPr marL="228600" indent="-228600" algn="ctr">
              <a:buAutoNum type="arabicPeriod"/>
            </a:pPr>
            <a:endParaRPr lang="en-US" sz="1200" dirty="0" smtClean="0"/>
          </a:p>
          <a:p>
            <a:pPr marL="228600" indent="-228600" algn="ctr"/>
            <a:endParaRPr lang="en-US" sz="1200" dirty="0" smtClean="0"/>
          </a:p>
          <a:p>
            <a:pPr marL="228600" indent="-228600" algn="ctr">
              <a:buAutoNum type="arabicPeriod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67800" cy="6863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4000" dirty="0" smtClean="0"/>
              <a:t>Tips for Searching the Internet</a:t>
            </a:r>
          </a:p>
          <a:p>
            <a:endParaRPr lang="en-US" sz="1600" b="1" dirty="0" smtClean="0"/>
          </a:p>
          <a:p>
            <a:pPr lvl="1" indent="225425">
              <a:buFont typeface="+mj-lt"/>
              <a:buAutoNum type="arabicPeriod"/>
            </a:pPr>
            <a:r>
              <a:rPr lang="en-US" sz="1600" dirty="0" smtClean="0"/>
              <a:t>If you know the source of the information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Think logically about the </a:t>
            </a:r>
            <a:r>
              <a:rPr lang="en-US" sz="1600" dirty="0" smtClean="0">
                <a:solidFill>
                  <a:srgbClr val="000000"/>
                </a:solidFill>
              </a:rPr>
              <a:t>information needed then determine appropriate source</a:t>
            </a:r>
          </a:p>
          <a:p>
            <a:pPr lvl="3" indent="225425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 </a:t>
            </a:r>
            <a:r>
              <a:rPr lang="en-US" sz="1600" dirty="0">
                <a:solidFill>
                  <a:srgbClr val="000000"/>
                </a:solidFill>
              </a:rPr>
              <a:t>need the zip code for </a:t>
            </a:r>
            <a:r>
              <a:rPr lang="en-US" sz="1600" dirty="0" smtClean="0">
                <a:solidFill>
                  <a:srgbClr val="000000"/>
                </a:solidFill>
              </a:rPr>
              <a:t>Boston: </a:t>
            </a: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://www.usps.</a:t>
            </a: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gov</a:t>
            </a:r>
            <a:endParaRPr lang="en-US" sz="1600" dirty="0" smtClean="0">
              <a:solidFill>
                <a:srgbClr val="000000"/>
              </a:solidFill>
              <a:hlinkClick r:id="rId4"/>
            </a:endParaRPr>
          </a:p>
          <a:p>
            <a:pPr lvl="3" indent="225425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 need to find a tax form: </a:t>
            </a:r>
            <a:r>
              <a:rPr lang="en-US" sz="1600" dirty="0" smtClean="0">
                <a:solidFill>
                  <a:srgbClr val="000000"/>
                </a:solidFill>
                <a:hlinkClick r:id="rId5"/>
              </a:rPr>
              <a:t>http</a:t>
            </a:r>
            <a:r>
              <a:rPr lang="en-US" sz="1600" dirty="0">
                <a:solidFill>
                  <a:srgbClr val="000000"/>
                </a:solidFill>
                <a:hlinkClick r:id="rId5"/>
              </a:rPr>
              <a:t>://www.irs.</a:t>
            </a:r>
            <a:r>
              <a:rPr lang="en-US" sz="1600" dirty="0" smtClean="0">
                <a:solidFill>
                  <a:srgbClr val="000000"/>
                </a:solidFill>
                <a:hlinkClick r:id="rId5"/>
              </a:rPr>
              <a:t>gov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 indent="225425">
              <a:buFont typeface="+mj-lt"/>
              <a:buAutoNum type="arabicPeriod"/>
            </a:pPr>
            <a:r>
              <a:rPr lang="en-US" sz="1600" dirty="0" smtClean="0"/>
              <a:t>Use a subject specific resource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Provide information on a particular topic or for a particular purpose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Helpful once a specific topic has been selected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Ex: </a:t>
            </a:r>
            <a:r>
              <a:rPr lang="en-US" sz="1600" dirty="0" err="1" smtClean="0"/>
              <a:t>Newslink.org</a:t>
            </a:r>
            <a:r>
              <a:rPr lang="en-US" sz="1600" dirty="0" smtClean="0"/>
              <a:t>, </a:t>
            </a:r>
            <a:r>
              <a:rPr lang="en-US" sz="1600" dirty="0" err="1" smtClean="0"/>
              <a:t>Hoovers.com</a:t>
            </a:r>
            <a:r>
              <a:rPr lang="en-US" sz="1600" dirty="0" smtClean="0"/>
              <a:t> </a:t>
            </a:r>
          </a:p>
          <a:p>
            <a:pPr lvl="1" indent="225425">
              <a:buFont typeface="+mj-lt"/>
              <a:buAutoNum type="arabicPeriod"/>
            </a:pPr>
            <a:r>
              <a:rPr lang="en-US" sz="1600" dirty="0" smtClean="0"/>
              <a:t>Use library database</a:t>
            </a:r>
          </a:p>
          <a:p>
            <a:pPr lvl="1" indent="225425">
              <a:buFont typeface="+mj-lt"/>
              <a:buAutoNum type="arabicPeriod"/>
            </a:pPr>
            <a:r>
              <a:rPr lang="en-US" sz="1600" dirty="0" smtClean="0"/>
              <a:t>Use a search engine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Develop a search strategy to find information quickly and effectively: map of information you are looking for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Select Keywords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Use: AND, OR, and NOT to refine search query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“Phrases”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Relevancy of results: You may need to start over, look for other keywords to narrow your search or that you may want to exclude </a:t>
            </a:r>
          </a:p>
          <a:p>
            <a:pPr lvl="2" indent="225425">
              <a:buFont typeface="Arial"/>
              <a:buChar char="•"/>
            </a:pPr>
            <a:r>
              <a:rPr lang="en-US" sz="1600" dirty="0" smtClean="0"/>
              <a:t>Ex: </a:t>
            </a:r>
            <a:r>
              <a:rPr lang="en-US" sz="1600" dirty="0" smtClean="0">
                <a:hlinkClick r:id="rId6"/>
              </a:rPr>
              <a:t>Google</a:t>
            </a:r>
            <a:r>
              <a:rPr lang="en-US" sz="1600" dirty="0" smtClean="0"/>
              <a:t>, Bing</a:t>
            </a:r>
          </a:p>
          <a:p>
            <a:pPr lvl="1" indent="225425"/>
            <a:endParaRPr lang="en-US" sz="1600" dirty="0" smtClean="0"/>
          </a:p>
          <a:p>
            <a:pPr lvl="1" indent="114300"/>
            <a:endParaRPr lang="en-US" sz="1600" dirty="0" smtClean="0"/>
          </a:p>
          <a:p>
            <a:pPr lvl="1" indent="114300">
              <a:buFont typeface="Arial"/>
              <a:buChar char="•"/>
            </a:pPr>
            <a:endParaRPr lang="en-US" sz="1600" dirty="0" smtClean="0"/>
          </a:p>
          <a:p>
            <a:pPr marL="228600" indent="-228600" algn="ctr"/>
            <a:endParaRPr lang="en-US" sz="1600" dirty="0" smtClean="0"/>
          </a:p>
          <a:p>
            <a:pPr marL="228600" indent="-228600" algn="ctr">
              <a:buAutoNum type="arabicPeriod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 smtClean="0"/>
          </a:p>
          <a:p>
            <a:pPr marL="455613"/>
            <a:r>
              <a:rPr lang="en-US" sz="4000" dirty="0" smtClean="0"/>
              <a:t>Give credit when due!</a:t>
            </a:r>
          </a:p>
          <a:p>
            <a:pPr marL="457200">
              <a:lnSpc>
                <a:spcPts val="2080"/>
              </a:lnSpc>
            </a:pPr>
            <a:endParaRPr lang="en-US" sz="2400" dirty="0" smtClean="0"/>
          </a:p>
          <a:p>
            <a:pPr marL="457200">
              <a:lnSpc>
                <a:spcPts val="2080"/>
              </a:lnSpc>
            </a:pPr>
            <a:r>
              <a:rPr lang="en-US" sz="2400" dirty="0" smtClean="0"/>
              <a:t>Cite your references:</a:t>
            </a:r>
          </a:p>
          <a:p>
            <a:pPr marL="457200">
              <a:lnSpc>
                <a:spcPts val="2080"/>
              </a:lnSpc>
            </a:pPr>
            <a:r>
              <a:rPr lang="en-US" dirty="0" smtClean="0"/>
              <a:t>MLA Formatting</a:t>
            </a:r>
          </a:p>
          <a:p>
            <a:pPr marL="457200">
              <a:lnSpc>
                <a:spcPts val="2080"/>
              </a:lnSpc>
            </a:pPr>
            <a:r>
              <a:rPr lang="en-US" dirty="0" smtClean="0">
                <a:hlinkClick r:id="rId3"/>
              </a:rPr>
              <a:t>Easybib</a:t>
            </a:r>
            <a:endParaRPr lang="en-US" dirty="0" smtClean="0"/>
          </a:p>
          <a:p>
            <a:pPr lvl="1" indent="114300"/>
            <a:endParaRPr lang="en-US" sz="2400" dirty="0" smtClean="0"/>
          </a:p>
          <a:p>
            <a:pPr lvl="1" indent="114300">
              <a:buFont typeface="Arial"/>
              <a:buChar char="•"/>
            </a:pPr>
            <a:endParaRPr lang="en-US" sz="2400" dirty="0" smtClean="0"/>
          </a:p>
          <a:p>
            <a:pPr marL="228600" indent="-228600"/>
            <a:endParaRPr lang="en-US" sz="2400" dirty="0" smtClean="0"/>
          </a:p>
          <a:p>
            <a:pPr marL="228600" indent="-228600">
              <a:buAutoNum type="arabicPeriod"/>
            </a:pPr>
            <a:endParaRPr lang="en-US" sz="2400" dirty="0"/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80108"/>
            <a:ext cx="6477000" cy="424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 compon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95400"/>
            <a:ext cx="6342290" cy="496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49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marL="455613" algn="ctr"/>
            <a:r>
              <a:rPr lang="en-US" sz="4000" dirty="0" smtClean="0"/>
              <a:t>Basic Components</a:t>
            </a:r>
          </a:p>
          <a:p>
            <a:pPr marL="455613"/>
            <a:endParaRPr lang="en-US" sz="4000" dirty="0" smtClean="0"/>
          </a:p>
          <a:p>
            <a:pPr marL="455613"/>
            <a:endParaRPr lang="en-US" sz="2400" dirty="0" smtClean="0"/>
          </a:p>
          <a:p>
            <a:pPr marL="455613"/>
            <a:endParaRPr lang="en-US" sz="2400" dirty="0" smtClean="0"/>
          </a:p>
          <a:p>
            <a:pPr algn="ctr"/>
            <a:endParaRPr lang="en-US" sz="2400" dirty="0" smtClean="0"/>
          </a:p>
          <a:p>
            <a:pPr lvl="1" indent="114300"/>
            <a:endParaRPr lang="en-US" sz="2400" dirty="0" smtClean="0"/>
          </a:p>
          <a:p>
            <a:pPr lvl="1" indent="114300">
              <a:buFont typeface="Arial"/>
              <a:buChar char="•"/>
            </a:pPr>
            <a:endParaRPr lang="en-US" sz="2400" dirty="0" smtClean="0"/>
          </a:p>
          <a:p>
            <a:pPr marL="228600" indent="-228600" algn="ctr"/>
            <a:endParaRPr lang="en-US" sz="2400" dirty="0" smtClean="0"/>
          </a:p>
          <a:p>
            <a:pPr marL="228600" indent="-228600" algn="ctr">
              <a:buAutoNum type="arabicPeriod"/>
            </a:pPr>
            <a:endParaRPr lang="en-US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-152399" y="1473200"/>
          <a:ext cx="3505199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3362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 smtClean="0"/>
          </a:p>
          <a:p>
            <a:pPr marL="455613"/>
            <a:r>
              <a:rPr lang="en-US" sz="4000" dirty="0" smtClean="0"/>
              <a:t>Software</a:t>
            </a:r>
          </a:p>
          <a:p>
            <a:pPr marL="457200">
              <a:lnSpc>
                <a:spcPts val="2080"/>
              </a:lnSpc>
            </a:pPr>
            <a:endParaRPr lang="en-US" sz="2400" dirty="0" smtClean="0"/>
          </a:p>
          <a:p>
            <a:pPr marL="457200">
              <a:lnSpc>
                <a:spcPts val="2080"/>
              </a:lnSpc>
            </a:pPr>
            <a:r>
              <a:rPr lang="en-US" sz="2400" dirty="0" smtClean="0"/>
              <a:t>Office Productivity Suite: </a:t>
            </a:r>
          </a:p>
          <a:p>
            <a:pPr marL="457200">
              <a:lnSpc>
                <a:spcPts val="2080"/>
              </a:lnSpc>
            </a:pPr>
            <a:r>
              <a:rPr lang="en-US" dirty="0" smtClean="0"/>
              <a:t>Documents, Spreadsheets, Presentations, Databases, Charts, Graphs</a:t>
            </a:r>
            <a:endParaRPr lang="en-US" sz="2400" dirty="0" smtClean="0"/>
          </a:p>
          <a:p>
            <a:pPr lvl="1" indent="114300"/>
            <a:endParaRPr lang="en-US" sz="2400" dirty="0" smtClean="0"/>
          </a:p>
          <a:p>
            <a:pPr lvl="1" indent="114300">
              <a:buFont typeface="Arial"/>
              <a:buChar char="•"/>
            </a:pPr>
            <a:endParaRPr lang="en-US" sz="2400" dirty="0" smtClean="0"/>
          </a:p>
          <a:p>
            <a:pPr marL="228600" indent="-228600"/>
            <a:endParaRPr lang="en-US" sz="2400" dirty="0" smtClean="0"/>
          </a:p>
          <a:p>
            <a:pPr marL="228600" indent="-228600">
              <a:buAutoNum type="arabicPeriod"/>
            </a:pPr>
            <a:endParaRPr lang="en-US" sz="2400" dirty="0"/>
          </a:p>
        </p:txBody>
      </p:sp>
      <p:pic>
        <p:nvPicPr>
          <p:cNvPr id="5" name="Picture 4" descr="office2010_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000980"/>
            <a:ext cx="8001001" cy="4704620"/>
          </a:xfrm>
          <a:prstGeom prst="rect">
            <a:avLst/>
          </a:prstGeom>
        </p:spPr>
      </p:pic>
      <p:pic>
        <p:nvPicPr>
          <p:cNvPr id="8" name="Picture 7" descr="microsoft-office-2010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886" y="5418548"/>
            <a:ext cx="1719314" cy="105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fessional.jpg"/>
          <p:cNvPicPr>
            <a:picLocks noChangeAspect="1"/>
          </p:cNvPicPr>
          <p:nvPr/>
        </p:nvPicPr>
        <p:blipFill>
          <a:blip r:embed="rId3">
            <a:alphaModFix amt="36000"/>
          </a:blip>
          <a:srcRect t="3226" r="32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9067800" cy="2823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 smtClean="0"/>
          </a:p>
          <a:p>
            <a:pPr marL="455613"/>
            <a:r>
              <a:rPr lang="en-US" sz="4000" dirty="0" smtClean="0"/>
              <a:t>Professionalism</a:t>
            </a:r>
          </a:p>
          <a:p>
            <a:pPr marL="457200">
              <a:lnSpc>
                <a:spcPts val="2080"/>
              </a:lnSpc>
            </a:pPr>
            <a:endParaRPr lang="en-US" sz="2400" dirty="0" smtClean="0"/>
          </a:p>
          <a:p>
            <a:pPr lvl="1" indent="114300"/>
            <a:endParaRPr lang="en-US" sz="2400" dirty="0" smtClean="0"/>
          </a:p>
          <a:p>
            <a:pPr lvl="1" indent="114300">
              <a:buFont typeface="Arial"/>
              <a:buChar char="•"/>
            </a:pPr>
            <a:endParaRPr lang="en-US" sz="2400" dirty="0" smtClean="0"/>
          </a:p>
          <a:p>
            <a:pPr marL="228600" indent="-228600"/>
            <a:endParaRPr lang="en-US" sz="2400" dirty="0" smtClean="0"/>
          </a:p>
          <a:p>
            <a:pPr marL="228600" indent="-228600"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3093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 smtClean="0"/>
          </a:p>
          <a:p>
            <a:pPr marL="455613"/>
            <a:r>
              <a:rPr lang="en-US" sz="4000" dirty="0" smtClean="0"/>
              <a:t>Professional Documents</a:t>
            </a:r>
            <a:endParaRPr lang="en-US" dirty="0" smtClean="0"/>
          </a:p>
          <a:p>
            <a:pPr marL="457200">
              <a:lnSpc>
                <a:spcPts val="2080"/>
              </a:lnSpc>
            </a:pPr>
            <a:r>
              <a:rPr lang="en-US" dirty="0" smtClean="0">
                <a:hlinkClick r:id="rId3"/>
              </a:rPr>
              <a:t>How to create a professional looking document</a:t>
            </a:r>
            <a:endParaRPr lang="en-US" dirty="0" smtClean="0"/>
          </a:p>
          <a:p>
            <a:pPr marL="457200">
              <a:lnSpc>
                <a:spcPts val="2080"/>
              </a:lnSpc>
            </a:pPr>
            <a:endParaRPr lang="en-US" sz="2400" dirty="0" smtClean="0"/>
          </a:p>
          <a:p>
            <a:pPr lvl="1" indent="114300"/>
            <a:endParaRPr lang="en-US" sz="2400" dirty="0" smtClean="0"/>
          </a:p>
          <a:p>
            <a:pPr lvl="1" indent="114300">
              <a:buFont typeface="Arial"/>
              <a:buChar char="•"/>
            </a:pPr>
            <a:endParaRPr lang="en-US" sz="2400" dirty="0" smtClean="0"/>
          </a:p>
          <a:p>
            <a:pPr marL="228600" indent="-228600"/>
            <a:endParaRPr lang="en-US" sz="2400" dirty="0" smtClean="0"/>
          </a:p>
          <a:p>
            <a:pPr marL="228600" indent="-228600">
              <a:buAutoNum type="arabicPeriod"/>
            </a:pPr>
            <a:endParaRPr lang="en-US" sz="2400" dirty="0"/>
          </a:p>
        </p:txBody>
      </p:sp>
      <p:pic>
        <p:nvPicPr>
          <p:cNvPr id="7" name="Picture 6" descr="MXL458-1024x640.jpg"/>
          <p:cNvPicPr>
            <a:picLocks noChangeAspect="1"/>
          </p:cNvPicPr>
          <p:nvPr/>
        </p:nvPicPr>
        <p:blipFill>
          <a:blip r:embed="rId4"/>
          <a:srcRect b="4000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d resume.png"/>
          <p:cNvPicPr>
            <a:picLocks noChangeAspect="1"/>
          </p:cNvPicPr>
          <p:nvPr/>
        </p:nvPicPr>
        <p:blipFill>
          <a:blip r:embed="rId3"/>
          <a:srcRect t="669"/>
          <a:stretch>
            <a:fillRect/>
          </a:stretch>
        </p:blipFill>
        <p:spPr>
          <a:xfrm>
            <a:off x="4800600" y="1558644"/>
            <a:ext cx="4007681" cy="5146956"/>
          </a:xfrm>
          <a:prstGeom prst="rect">
            <a:avLst/>
          </a:prstGeom>
        </p:spPr>
      </p:pic>
      <p:pic>
        <p:nvPicPr>
          <p:cNvPr id="7" name="Picture 6" descr="pref r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3" y="1524000"/>
            <a:ext cx="3793067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0"/>
            <a:ext cx="9067800" cy="2823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 smtClean="0"/>
          </a:p>
          <a:p>
            <a:pPr marL="455613"/>
            <a:r>
              <a:rPr lang="en-US" sz="4000" dirty="0" smtClean="0"/>
              <a:t>Who would you hire?</a:t>
            </a:r>
            <a:endParaRPr lang="en-US" dirty="0" smtClean="0"/>
          </a:p>
          <a:p>
            <a:pPr marL="457200">
              <a:lnSpc>
                <a:spcPts val="2080"/>
              </a:lnSpc>
            </a:pPr>
            <a:endParaRPr lang="en-US" sz="2400" dirty="0" smtClean="0"/>
          </a:p>
          <a:p>
            <a:pPr lvl="1" indent="114300"/>
            <a:endParaRPr lang="en-US" sz="2400" dirty="0" smtClean="0"/>
          </a:p>
          <a:p>
            <a:pPr lvl="1" indent="114300">
              <a:buFont typeface="Arial"/>
              <a:buChar char="•"/>
            </a:pPr>
            <a:endParaRPr lang="en-US" sz="2400" dirty="0" smtClean="0"/>
          </a:p>
          <a:p>
            <a:pPr marL="228600" indent="-228600"/>
            <a:endParaRPr lang="en-US" sz="2400" dirty="0" smtClean="0"/>
          </a:p>
          <a:p>
            <a:pPr marL="228600" indent="-228600"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f 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33" y="21772"/>
            <a:ext cx="5317067" cy="6836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772"/>
            <a:ext cx="4572000" cy="54091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3838" indent="-223838"/>
            <a:endParaRPr lang="en-US" sz="2400" b="1" dirty="0" smtClean="0"/>
          </a:p>
          <a:p>
            <a:pPr marL="223838" indent="-223838"/>
            <a:r>
              <a:rPr lang="en-US" sz="4000" dirty="0" smtClean="0"/>
              <a:t>  Considerations</a:t>
            </a:r>
            <a:endParaRPr lang="en-US" dirty="0" smtClean="0"/>
          </a:p>
          <a:p>
            <a:pPr marL="223838" indent="-223838">
              <a:lnSpc>
                <a:spcPts val="2080"/>
              </a:lnSpc>
            </a:pPr>
            <a:endParaRPr lang="en-US" sz="2400" dirty="0" smtClean="0"/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400" dirty="0" smtClean="0"/>
              <a:t>White space</a:t>
            </a:r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400" dirty="0" smtClean="0"/>
              <a:t>Headings</a:t>
            </a:r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400" dirty="0" smtClean="0"/>
              <a:t>Highlighting</a:t>
            </a:r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400" dirty="0" smtClean="0"/>
              <a:t>Graphics</a:t>
            </a:r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400" dirty="0" smtClean="0"/>
              <a:t>Fonts</a:t>
            </a:r>
          </a:p>
          <a:p>
            <a:pPr marL="465138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Simple, Clear, </a:t>
            </a:r>
          </a:p>
          <a:p>
            <a:pPr marL="465138" lvl="1"/>
            <a:r>
              <a:rPr lang="en-US" sz="2400" b="1" dirty="0" smtClean="0"/>
              <a:t>  and Consistent</a:t>
            </a:r>
            <a:endParaRPr lang="en-US" sz="2400" b="1" dirty="0"/>
          </a:p>
          <a:p>
            <a:pPr marL="223838" lvl="1" indent="-223838"/>
            <a:endParaRPr lang="en-US" sz="2400" dirty="0" smtClean="0"/>
          </a:p>
          <a:p>
            <a:pPr marL="223838" lvl="1" indent="-223838">
              <a:buFont typeface="Arial"/>
              <a:buChar char="•"/>
            </a:pPr>
            <a:endParaRPr lang="en-US" sz="2400" dirty="0" smtClean="0"/>
          </a:p>
          <a:p>
            <a:pPr marL="223838" indent="-223838"/>
            <a:endParaRPr lang="en-US" sz="2400" dirty="0" smtClean="0"/>
          </a:p>
          <a:p>
            <a:pPr marL="223838" indent="-223838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2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6171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 smtClean="0"/>
          </a:p>
          <a:p>
            <a:pPr marL="458788" defTabSz="458788"/>
            <a:r>
              <a:rPr lang="en-US" sz="4000" dirty="0" smtClean="0"/>
              <a:t>Business Writing</a:t>
            </a:r>
          </a:p>
          <a:p>
            <a:pPr marL="457200">
              <a:lnSpc>
                <a:spcPts val="2080"/>
              </a:lnSpc>
            </a:pPr>
            <a:endParaRPr lang="en-US" sz="2400" dirty="0" smtClean="0"/>
          </a:p>
          <a:p>
            <a:pPr marL="458788">
              <a:lnSpc>
                <a:spcPts val="2080"/>
              </a:lnSpc>
            </a:pPr>
            <a:r>
              <a:rPr lang="en-US" dirty="0" smtClean="0">
                <a:hlinkClick r:id="rId3"/>
              </a:rPr>
              <a:t>Business writing: the good, the bad and the ugly</a:t>
            </a:r>
            <a:endParaRPr lang="en-US" dirty="0" smtClean="0"/>
          </a:p>
        </p:txBody>
      </p:sp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1" y="1532752"/>
            <a:ext cx="6264480" cy="51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77174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 smtClean="0"/>
          </a:p>
          <a:p>
            <a:pPr marL="455613"/>
            <a:r>
              <a:rPr lang="en-US" sz="4000" dirty="0" smtClean="0"/>
              <a:t>Using the Internet</a:t>
            </a:r>
          </a:p>
          <a:p>
            <a:pPr marL="457200">
              <a:lnSpc>
                <a:spcPts val="2080"/>
              </a:lnSpc>
            </a:pPr>
            <a:r>
              <a:rPr lang="en-US" sz="2400" dirty="0" smtClean="0"/>
              <a:t>Don’t believe everything you read!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Evaluate your sources:</a:t>
            </a:r>
            <a:endParaRPr lang="en-US" sz="2400" b="1" dirty="0" smtClean="0"/>
          </a:p>
          <a:p>
            <a:pPr lvl="1"/>
            <a:r>
              <a:rPr lang="en-US" b="1" dirty="0" smtClean="0"/>
              <a:t>Who</a:t>
            </a:r>
            <a:r>
              <a:rPr lang="en-US" dirty="0" smtClean="0"/>
              <a:t> is responsible for the site?</a:t>
            </a:r>
          </a:p>
          <a:p>
            <a:pPr lvl="1"/>
            <a:r>
              <a:rPr lang="en-US" b="1" dirty="0" smtClean="0"/>
              <a:t>What </a:t>
            </a:r>
            <a:r>
              <a:rPr lang="en-US" dirty="0" smtClean="0"/>
              <a:t>type of site is it? What type of information is given (essays, advertisements, etc)</a:t>
            </a:r>
          </a:p>
          <a:p>
            <a:pPr lvl="1"/>
            <a:r>
              <a:rPr lang="en-US" b="1" dirty="0" smtClean="0"/>
              <a:t>Where</a:t>
            </a:r>
            <a:r>
              <a:rPr lang="en-US" dirty="0" smtClean="0"/>
              <a:t> can you find more information?  Are there resources cited?</a:t>
            </a:r>
          </a:p>
          <a:p>
            <a:pPr lvl="1"/>
            <a:r>
              <a:rPr lang="en-US" b="1" dirty="0" smtClean="0"/>
              <a:t>Why</a:t>
            </a:r>
            <a:r>
              <a:rPr lang="en-US" dirty="0" smtClean="0"/>
              <a:t> was the site created?</a:t>
            </a:r>
          </a:p>
          <a:p>
            <a:pPr lvl="1" indent="114300"/>
            <a:endParaRPr lang="en-US" dirty="0" smtClean="0"/>
          </a:p>
          <a:p>
            <a:pPr lvl="1"/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hlinkClick r:id="rId3"/>
              </a:rPr>
              <a:t>http://www.whitehouse.net/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http://www.whitehouse.gov/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 indent="114300">
              <a:buFont typeface="Arial"/>
              <a:buChar char="•"/>
            </a:pPr>
            <a:endParaRPr lang="en-US" sz="2400" dirty="0" smtClean="0"/>
          </a:p>
          <a:p>
            <a:pPr marL="228600" indent="-228600"/>
            <a:endParaRPr lang="en-US" sz="2400" dirty="0" smtClean="0"/>
          </a:p>
          <a:p>
            <a:pPr marL="228600" indent="-228600">
              <a:buAutoNum type="arabicPeriod"/>
            </a:pPr>
            <a:endParaRPr lang="en-US" sz="2400" dirty="0"/>
          </a:p>
        </p:txBody>
      </p:sp>
      <p:pic>
        <p:nvPicPr>
          <p:cNvPr id="6" name="Picture 5" descr="061013_internet_citing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33400"/>
            <a:ext cx="3810000" cy="2133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2893969"/>
            <a:ext cx="8610600" cy="1631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494</Words>
  <Application>Microsoft Office PowerPoint</Application>
  <PresentationFormat>On-screen Show (4:3)</PresentationFormat>
  <Paragraphs>163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anderson</dc:creator>
  <cp:lastModifiedBy>nicole anderson</cp:lastModifiedBy>
  <cp:revision>79</cp:revision>
  <cp:lastPrinted>2013-09-07T12:12:17Z</cp:lastPrinted>
  <dcterms:created xsi:type="dcterms:W3CDTF">2013-09-07T02:47:49Z</dcterms:created>
  <dcterms:modified xsi:type="dcterms:W3CDTF">2014-09-06T01:25:22Z</dcterms:modified>
</cp:coreProperties>
</file>