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60" r:id="rId1"/>
  </p:sldMasterIdLst>
  <p:notesMasterIdLst>
    <p:notesMasterId r:id="rId19"/>
  </p:notesMasterIdLst>
  <p:sldIdLst>
    <p:sldId id="256" r:id="rId2"/>
    <p:sldId id="264" r:id="rId3"/>
    <p:sldId id="258" r:id="rId4"/>
    <p:sldId id="259" r:id="rId5"/>
    <p:sldId id="260" r:id="rId6"/>
    <p:sldId id="261" r:id="rId7"/>
    <p:sldId id="257" r:id="rId8"/>
    <p:sldId id="265" r:id="rId9"/>
    <p:sldId id="262" r:id="rId10"/>
    <p:sldId id="263" r:id="rId11"/>
    <p:sldId id="266" r:id="rId12"/>
    <p:sldId id="270" r:id="rId13"/>
    <p:sldId id="271" r:id="rId14"/>
    <p:sldId id="268" r:id="rId15"/>
    <p:sldId id="269"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Default Section" id="{CE5C6589-8895-F84F-8E5F-12B3C83C8BB3}">
          <p14:sldIdLst>
            <p14:sldId id="256"/>
            <p14:sldId id="264"/>
            <p14:sldId id="258"/>
            <p14:sldId id="259"/>
            <p14:sldId id="260"/>
            <p14:sldId id="261"/>
            <p14:sldId id="257"/>
            <p14:sldId id="265"/>
            <p14:sldId id="262"/>
            <p14:sldId id="263"/>
            <p14:sldId id="266"/>
            <p14:sldId id="270"/>
            <p14:sldId id="271"/>
            <p14:sldId id="268"/>
            <p14:sldId id="269"/>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91" d="100"/>
          <a:sy n="91" d="100"/>
        </p:scale>
        <p:origin x="-848" y="-112"/>
      </p:cViewPr>
      <p:guideLst>
        <p:guide orient="horz" pos="2066"/>
        <p:guide pos="267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1A7FF7-D062-F746-A1BD-4FDF92480A33}" type="doc">
      <dgm:prSet loTypeId="urn:microsoft.com/office/officeart/2005/8/layout/funnel1" loCatId="" qsTypeId="urn:microsoft.com/office/officeart/2005/8/quickstyle/simple4" qsCatId="simple" csTypeId="urn:microsoft.com/office/officeart/2005/8/colors/accent6_2" csCatId="accent6" phldr="1"/>
      <dgm:spPr/>
      <dgm:t>
        <a:bodyPr/>
        <a:lstStyle/>
        <a:p>
          <a:endParaRPr lang="en-US"/>
        </a:p>
      </dgm:t>
    </dgm:pt>
    <dgm:pt modelId="{EF67F5B2-9B6E-2D4E-A8C6-D8485EFA1022}">
      <dgm:prSet phldrT="[Text]"/>
      <dgm:spPr/>
      <dgm:t>
        <a:bodyPr/>
        <a:lstStyle/>
        <a:p>
          <a:r>
            <a:rPr lang="en-US" dirty="0" smtClean="0"/>
            <a:t>Nursing Science</a:t>
          </a:r>
          <a:endParaRPr lang="en-US" dirty="0"/>
        </a:p>
      </dgm:t>
    </dgm:pt>
    <dgm:pt modelId="{3CD39BD8-8A73-A04D-9C37-AAF085CDD03C}" type="parTrans" cxnId="{7FFBBC13-98CB-FF4F-BFC3-5714DC2904BE}">
      <dgm:prSet/>
      <dgm:spPr/>
      <dgm:t>
        <a:bodyPr/>
        <a:lstStyle/>
        <a:p>
          <a:endParaRPr lang="en-US"/>
        </a:p>
      </dgm:t>
    </dgm:pt>
    <dgm:pt modelId="{D52EEE98-34C9-4D4B-A39A-152951D75360}" type="sibTrans" cxnId="{7FFBBC13-98CB-FF4F-BFC3-5714DC2904BE}">
      <dgm:prSet/>
      <dgm:spPr/>
      <dgm:t>
        <a:bodyPr/>
        <a:lstStyle/>
        <a:p>
          <a:endParaRPr lang="en-US"/>
        </a:p>
      </dgm:t>
    </dgm:pt>
    <dgm:pt modelId="{C42B30D3-7870-2E4A-8780-C320EC117848}">
      <dgm:prSet phldrT="[Text]"/>
      <dgm:spPr/>
      <dgm:t>
        <a:bodyPr/>
        <a:lstStyle/>
        <a:p>
          <a:r>
            <a:rPr lang="en-US" dirty="0" smtClean="0"/>
            <a:t>Computer Science</a:t>
          </a:r>
          <a:endParaRPr lang="en-US" dirty="0"/>
        </a:p>
      </dgm:t>
    </dgm:pt>
    <dgm:pt modelId="{9BD36378-78B2-BA45-B717-BD64E852F901}" type="parTrans" cxnId="{AA25DEDD-AA16-514F-9067-1E8134AC2857}">
      <dgm:prSet/>
      <dgm:spPr/>
      <dgm:t>
        <a:bodyPr/>
        <a:lstStyle/>
        <a:p>
          <a:endParaRPr lang="en-US"/>
        </a:p>
      </dgm:t>
    </dgm:pt>
    <dgm:pt modelId="{7DD04D3B-C9C2-3343-BCBA-9C7E72315E85}" type="sibTrans" cxnId="{AA25DEDD-AA16-514F-9067-1E8134AC2857}">
      <dgm:prSet/>
      <dgm:spPr/>
      <dgm:t>
        <a:bodyPr/>
        <a:lstStyle/>
        <a:p>
          <a:endParaRPr lang="en-US"/>
        </a:p>
      </dgm:t>
    </dgm:pt>
    <dgm:pt modelId="{F3913C6F-7D4C-034B-93F5-0B715883900C}">
      <dgm:prSet phldrT="[Text]"/>
      <dgm:spPr/>
      <dgm:t>
        <a:bodyPr/>
        <a:lstStyle/>
        <a:p>
          <a:r>
            <a:rPr lang="en-US" dirty="0" smtClean="0"/>
            <a:t>Information Science</a:t>
          </a:r>
          <a:endParaRPr lang="en-US" dirty="0"/>
        </a:p>
      </dgm:t>
    </dgm:pt>
    <dgm:pt modelId="{E7B17051-1652-A247-A9A2-B409D5CAD766}" type="parTrans" cxnId="{53F199E6-BB43-F94A-BFA3-7EBE4BAFFB97}">
      <dgm:prSet/>
      <dgm:spPr/>
      <dgm:t>
        <a:bodyPr/>
        <a:lstStyle/>
        <a:p>
          <a:endParaRPr lang="en-US"/>
        </a:p>
      </dgm:t>
    </dgm:pt>
    <dgm:pt modelId="{2D7C1CF9-33FF-EA46-B481-465B607DF661}" type="sibTrans" cxnId="{53F199E6-BB43-F94A-BFA3-7EBE4BAFFB97}">
      <dgm:prSet/>
      <dgm:spPr/>
      <dgm:t>
        <a:bodyPr/>
        <a:lstStyle/>
        <a:p>
          <a:endParaRPr lang="en-US"/>
        </a:p>
      </dgm:t>
    </dgm:pt>
    <dgm:pt modelId="{62289C3B-46EE-8443-B885-8D1687B6A48D}">
      <dgm:prSet phldrT="[Text]" phldr="1"/>
      <dgm:spPr/>
      <dgm:t>
        <a:bodyPr/>
        <a:lstStyle/>
        <a:p>
          <a:endParaRPr lang="en-US" dirty="0"/>
        </a:p>
      </dgm:t>
    </dgm:pt>
    <dgm:pt modelId="{CF59C998-ECC7-1042-932B-E7FC4A540A40}" type="sibTrans" cxnId="{D4A4A7B4-5CC2-7A44-8CE9-C5CD727C9123}">
      <dgm:prSet/>
      <dgm:spPr/>
      <dgm:t>
        <a:bodyPr/>
        <a:lstStyle/>
        <a:p>
          <a:endParaRPr lang="en-US"/>
        </a:p>
      </dgm:t>
    </dgm:pt>
    <dgm:pt modelId="{91FBBE6A-7382-9047-991D-E02C16DFCDE3}" type="parTrans" cxnId="{D4A4A7B4-5CC2-7A44-8CE9-C5CD727C9123}">
      <dgm:prSet/>
      <dgm:spPr/>
      <dgm:t>
        <a:bodyPr/>
        <a:lstStyle/>
        <a:p>
          <a:endParaRPr lang="en-US"/>
        </a:p>
      </dgm:t>
    </dgm:pt>
    <dgm:pt modelId="{DC4B5870-7946-124D-BBC4-0C3BB88DE011}" type="pres">
      <dgm:prSet presAssocID="{CE1A7FF7-D062-F746-A1BD-4FDF92480A33}" presName="Name0" presStyleCnt="0">
        <dgm:presLayoutVars>
          <dgm:chMax val="4"/>
          <dgm:resizeHandles val="exact"/>
        </dgm:presLayoutVars>
      </dgm:prSet>
      <dgm:spPr/>
      <dgm:t>
        <a:bodyPr/>
        <a:lstStyle/>
        <a:p>
          <a:endParaRPr lang="en-US"/>
        </a:p>
      </dgm:t>
    </dgm:pt>
    <dgm:pt modelId="{550CAB0C-8F56-274F-A6F7-1DD5A1A3F376}" type="pres">
      <dgm:prSet presAssocID="{CE1A7FF7-D062-F746-A1BD-4FDF92480A33}" presName="ellipse" presStyleLbl="trBgShp" presStyleIdx="0" presStyleCnt="1"/>
      <dgm:spPr/>
    </dgm:pt>
    <dgm:pt modelId="{5773972C-C9E5-2D48-80E9-C9F561533F60}" type="pres">
      <dgm:prSet presAssocID="{CE1A7FF7-D062-F746-A1BD-4FDF92480A33}" presName="arrow1" presStyleLbl="fgShp" presStyleIdx="0" presStyleCnt="1" custLinFactNeighborX="4355" custLinFactNeighborY="67932"/>
      <dgm:spPr/>
    </dgm:pt>
    <dgm:pt modelId="{99C7A93D-221A-B141-BB26-678D0742F393}" type="pres">
      <dgm:prSet presAssocID="{CE1A7FF7-D062-F746-A1BD-4FDF92480A33}" presName="rectangle" presStyleLbl="revTx" presStyleIdx="0" presStyleCnt="1" custScaleX="2391">
        <dgm:presLayoutVars>
          <dgm:bulletEnabled val="1"/>
        </dgm:presLayoutVars>
      </dgm:prSet>
      <dgm:spPr/>
      <dgm:t>
        <a:bodyPr/>
        <a:lstStyle/>
        <a:p>
          <a:endParaRPr lang="en-US"/>
        </a:p>
      </dgm:t>
    </dgm:pt>
    <dgm:pt modelId="{C1FD330F-5CA5-0546-B507-6C15B34EEBD0}" type="pres">
      <dgm:prSet presAssocID="{C42B30D3-7870-2E4A-8780-C320EC117848}" presName="item1" presStyleLbl="node1" presStyleIdx="0" presStyleCnt="3">
        <dgm:presLayoutVars>
          <dgm:bulletEnabled val="1"/>
        </dgm:presLayoutVars>
      </dgm:prSet>
      <dgm:spPr/>
      <dgm:t>
        <a:bodyPr/>
        <a:lstStyle/>
        <a:p>
          <a:endParaRPr lang="en-US"/>
        </a:p>
      </dgm:t>
    </dgm:pt>
    <dgm:pt modelId="{C073C9AE-55D4-E545-8D56-5E47363367E0}" type="pres">
      <dgm:prSet presAssocID="{F3913C6F-7D4C-034B-93F5-0B715883900C}" presName="item2" presStyleLbl="node1" presStyleIdx="1" presStyleCnt="3">
        <dgm:presLayoutVars>
          <dgm:bulletEnabled val="1"/>
        </dgm:presLayoutVars>
      </dgm:prSet>
      <dgm:spPr/>
      <dgm:t>
        <a:bodyPr/>
        <a:lstStyle/>
        <a:p>
          <a:endParaRPr lang="en-US"/>
        </a:p>
      </dgm:t>
    </dgm:pt>
    <dgm:pt modelId="{A9FF4165-00FD-FA45-A8F0-94FD87B3A430}" type="pres">
      <dgm:prSet presAssocID="{62289C3B-46EE-8443-B885-8D1687B6A48D}" presName="item3" presStyleLbl="node1" presStyleIdx="2" presStyleCnt="3">
        <dgm:presLayoutVars>
          <dgm:bulletEnabled val="1"/>
        </dgm:presLayoutVars>
      </dgm:prSet>
      <dgm:spPr/>
      <dgm:t>
        <a:bodyPr/>
        <a:lstStyle/>
        <a:p>
          <a:endParaRPr lang="en-US"/>
        </a:p>
      </dgm:t>
    </dgm:pt>
    <dgm:pt modelId="{09B50608-9D30-004B-A8EF-45608A3D00E3}" type="pres">
      <dgm:prSet presAssocID="{CE1A7FF7-D062-F746-A1BD-4FDF92480A33}" presName="funnel" presStyleLbl="trAlignAcc1" presStyleIdx="0" presStyleCnt="1" custLinFactNeighborX="775" custLinFactNeighborY="3967"/>
      <dgm:spPr/>
    </dgm:pt>
  </dgm:ptLst>
  <dgm:cxnLst>
    <dgm:cxn modelId="{E1C668A0-E66D-2A4B-A500-2A94708E4DF3}" type="presOf" srcId="{EF67F5B2-9B6E-2D4E-A8C6-D8485EFA1022}" destId="{A9FF4165-00FD-FA45-A8F0-94FD87B3A430}" srcOrd="0" destOrd="0" presId="urn:microsoft.com/office/officeart/2005/8/layout/funnel1"/>
    <dgm:cxn modelId="{84FF2E98-69A2-EE44-8BDC-2200AF8AB54C}" type="presOf" srcId="{62289C3B-46EE-8443-B885-8D1687B6A48D}" destId="{99C7A93D-221A-B141-BB26-678D0742F393}" srcOrd="0" destOrd="0" presId="urn:microsoft.com/office/officeart/2005/8/layout/funnel1"/>
    <dgm:cxn modelId="{E1579625-FB20-884B-B04C-7F1A96717CBB}" type="presOf" srcId="{CE1A7FF7-D062-F746-A1BD-4FDF92480A33}" destId="{DC4B5870-7946-124D-BBC4-0C3BB88DE011}" srcOrd="0" destOrd="0" presId="urn:microsoft.com/office/officeart/2005/8/layout/funnel1"/>
    <dgm:cxn modelId="{B4DA61ED-5B9C-C948-8C2A-9AD828A0C185}" type="presOf" srcId="{F3913C6F-7D4C-034B-93F5-0B715883900C}" destId="{C1FD330F-5CA5-0546-B507-6C15B34EEBD0}" srcOrd="0" destOrd="0" presId="urn:microsoft.com/office/officeart/2005/8/layout/funnel1"/>
    <dgm:cxn modelId="{AA25DEDD-AA16-514F-9067-1E8134AC2857}" srcId="{CE1A7FF7-D062-F746-A1BD-4FDF92480A33}" destId="{C42B30D3-7870-2E4A-8780-C320EC117848}" srcOrd="1" destOrd="0" parTransId="{9BD36378-78B2-BA45-B717-BD64E852F901}" sibTransId="{7DD04D3B-C9C2-3343-BCBA-9C7E72315E85}"/>
    <dgm:cxn modelId="{7FFBBC13-98CB-FF4F-BFC3-5714DC2904BE}" srcId="{CE1A7FF7-D062-F746-A1BD-4FDF92480A33}" destId="{EF67F5B2-9B6E-2D4E-A8C6-D8485EFA1022}" srcOrd="0" destOrd="0" parTransId="{3CD39BD8-8A73-A04D-9C37-AAF085CDD03C}" sibTransId="{D52EEE98-34C9-4D4B-A39A-152951D75360}"/>
    <dgm:cxn modelId="{D4A4A7B4-5CC2-7A44-8CE9-C5CD727C9123}" srcId="{CE1A7FF7-D062-F746-A1BD-4FDF92480A33}" destId="{62289C3B-46EE-8443-B885-8D1687B6A48D}" srcOrd="3" destOrd="0" parTransId="{91FBBE6A-7382-9047-991D-E02C16DFCDE3}" sibTransId="{CF59C998-ECC7-1042-932B-E7FC4A540A40}"/>
    <dgm:cxn modelId="{53F199E6-BB43-F94A-BFA3-7EBE4BAFFB97}" srcId="{CE1A7FF7-D062-F746-A1BD-4FDF92480A33}" destId="{F3913C6F-7D4C-034B-93F5-0B715883900C}" srcOrd="2" destOrd="0" parTransId="{E7B17051-1652-A247-A9A2-B409D5CAD766}" sibTransId="{2D7C1CF9-33FF-EA46-B481-465B607DF661}"/>
    <dgm:cxn modelId="{605EDBF5-E771-D84F-8B8F-55B306F0009D}" type="presOf" srcId="{C42B30D3-7870-2E4A-8780-C320EC117848}" destId="{C073C9AE-55D4-E545-8D56-5E47363367E0}" srcOrd="0" destOrd="0" presId="urn:microsoft.com/office/officeart/2005/8/layout/funnel1"/>
    <dgm:cxn modelId="{C4F78B4A-603C-214A-956F-448C5511FFCB}" type="presParOf" srcId="{DC4B5870-7946-124D-BBC4-0C3BB88DE011}" destId="{550CAB0C-8F56-274F-A6F7-1DD5A1A3F376}" srcOrd="0" destOrd="0" presId="urn:microsoft.com/office/officeart/2005/8/layout/funnel1"/>
    <dgm:cxn modelId="{5D6D7729-369A-214F-AB9F-5185A7454F54}" type="presParOf" srcId="{DC4B5870-7946-124D-BBC4-0C3BB88DE011}" destId="{5773972C-C9E5-2D48-80E9-C9F561533F60}" srcOrd="1" destOrd="0" presId="urn:microsoft.com/office/officeart/2005/8/layout/funnel1"/>
    <dgm:cxn modelId="{D3C17F5B-87DD-E74D-88F3-4FE39C240FFB}" type="presParOf" srcId="{DC4B5870-7946-124D-BBC4-0C3BB88DE011}" destId="{99C7A93D-221A-B141-BB26-678D0742F393}" srcOrd="2" destOrd="0" presId="urn:microsoft.com/office/officeart/2005/8/layout/funnel1"/>
    <dgm:cxn modelId="{FC8B59D6-C1AB-D540-B14A-0B5CF75CC820}" type="presParOf" srcId="{DC4B5870-7946-124D-BBC4-0C3BB88DE011}" destId="{C1FD330F-5CA5-0546-B507-6C15B34EEBD0}" srcOrd="3" destOrd="0" presId="urn:microsoft.com/office/officeart/2005/8/layout/funnel1"/>
    <dgm:cxn modelId="{49ABA485-C6E1-DE49-9A18-87050BF44AA8}" type="presParOf" srcId="{DC4B5870-7946-124D-BBC4-0C3BB88DE011}" destId="{C073C9AE-55D4-E545-8D56-5E47363367E0}" srcOrd="4" destOrd="0" presId="urn:microsoft.com/office/officeart/2005/8/layout/funnel1"/>
    <dgm:cxn modelId="{34B5EF6C-AC1C-0942-9CF8-D519C00EAE45}" type="presParOf" srcId="{DC4B5870-7946-124D-BBC4-0C3BB88DE011}" destId="{A9FF4165-00FD-FA45-A8F0-94FD87B3A430}" srcOrd="5" destOrd="0" presId="urn:microsoft.com/office/officeart/2005/8/layout/funnel1"/>
    <dgm:cxn modelId="{A518E5A8-5DC0-3B4E-8048-DC31E4D898E3}" type="presParOf" srcId="{DC4B5870-7946-124D-BBC4-0C3BB88DE011}" destId="{09B50608-9D30-004B-A8EF-45608A3D00E3}"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0CAB0C-8F56-274F-A6F7-1DD5A1A3F376}">
      <dsp:nvSpPr>
        <dsp:cNvPr id="0" name=""/>
        <dsp:cNvSpPr/>
      </dsp:nvSpPr>
      <dsp:spPr>
        <a:xfrm>
          <a:off x="1458959" y="159640"/>
          <a:ext cx="3168256" cy="1100293"/>
        </a:xfrm>
        <a:prstGeom prst="ellipse">
          <a:avLst/>
        </a:prstGeom>
        <a:solidFill>
          <a:schemeClr val="accent6">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73972C-C9E5-2D48-80E9-C9F561533F60}">
      <dsp:nvSpPr>
        <dsp:cNvPr id="0" name=""/>
        <dsp:cNvSpPr/>
      </dsp:nvSpPr>
      <dsp:spPr>
        <a:xfrm>
          <a:off x="2767738" y="3120834"/>
          <a:ext cx="614003" cy="392962"/>
        </a:xfrm>
        <a:prstGeom prst="downArrow">
          <a:avLst/>
        </a:prstGeom>
        <a:gradFill rotWithShape="0">
          <a:gsLst>
            <a:gs pos="0">
              <a:schemeClr val="accent6">
                <a:tint val="60000"/>
                <a:hueOff val="0"/>
                <a:satOff val="0"/>
                <a:lumOff val="0"/>
                <a:alphaOff val="0"/>
                <a:lumMod val="95000"/>
              </a:schemeClr>
            </a:gs>
            <a:gs pos="100000">
              <a:schemeClr val="accent6">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dsp:style>
    </dsp:sp>
    <dsp:sp modelId="{99C7A93D-221A-B141-BB26-678D0742F393}">
      <dsp:nvSpPr>
        <dsp:cNvPr id="0" name=""/>
        <dsp:cNvSpPr/>
      </dsp:nvSpPr>
      <dsp:spPr>
        <a:xfrm>
          <a:off x="3012766" y="3168256"/>
          <a:ext cx="70467" cy="736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endParaRPr lang="en-US" sz="500" kern="1200" dirty="0"/>
        </a:p>
      </dsp:txBody>
      <dsp:txXfrm>
        <a:off x="3012766" y="3168256"/>
        <a:ext cx="70467" cy="736803"/>
      </dsp:txXfrm>
    </dsp:sp>
    <dsp:sp modelId="{C1FD330F-5CA5-0546-B507-6C15B34EEBD0}">
      <dsp:nvSpPr>
        <dsp:cNvPr id="0" name=""/>
        <dsp:cNvSpPr/>
      </dsp:nvSpPr>
      <dsp:spPr>
        <a:xfrm>
          <a:off x="2610829" y="1344912"/>
          <a:ext cx="1105205" cy="1105205"/>
        </a:xfrm>
        <a:prstGeom prst="ellipse">
          <a:avLst/>
        </a:prstGeom>
        <a:gradFill rotWithShape="0">
          <a:gsLst>
            <a:gs pos="0">
              <a:schemeClr val="accent6">
                <a:hueOff val="0"/>
                <a:satOff val="0"/>
                <a:lumOff val="0"/>
                <a:alphaOff val="0"/>
                <a:lumMod val="95000"/>
              </a:schemeClr>
            </a:gs>
            <a:gs pos="100000">
              <a:schemeClr val="accent6">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Information Science</a:t>
          </a:r>
          <a:endParaRPr lang="en-US" sz="1100" kern="1200" dirty="0"/>
        </a:p>
      </dsp:txBody>
      <dsp:txXfrm>
        <a:off x="2610829" y="1344912"/>
        <a:ext cx="1105205" cy="1105205"/>
      </dsp:txXfrm>
    </dsp:sp>
    <dsp:sp modelId="{C073C9AE-55D4-E545-8D56-5E47363367E0}">
      <dsp:nvSpPr>
        <dsp:cNvPr id="0" name=""/>
        <dsp:cNvSpPr/>
      </dsp:nvSpPr>
      <dsp:spPr>
        <a:xfrm>
          <a:off x="1819993" y="515762"/>
          <a:ext cx="1105205" cy="1105205"/>
        </a:xfrm>
        <a:prstGeom prst="ellipse">
          <a:avLst/>
        </a:prstGeom>
        <a:gradFill rotWithShape="0">
          <a:gsLst>
            <a:gs pos="0">
              <a:schemeClr val="accent6">
                <a:hueOff val="0"/>
                <a:satOff val="0"/>
                <a:lumOff val="0"/>
                <a:alphaOff val="0"/>
                <a:lumMod val="95000"/>
              </a:schemeClr>
            </a:gs>
            <a:gs pos="100000">
              <a:schemeClr val="accent6">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Computer Science</a:t>
          </a:r>
          <a:endParaRPr lang="en-US" sz="1100" kern="1200" dirty="0"/>
        </a:p>
      </dsp:txBody>
      <dsp:txXfrm>
        <a:off x="1819993" y="515762"/>
        <a:ext cx="1105205" cy="1105205"/>
      </dsp:txXfrm>
    </dsp:sp>
    <dsp:sp modelId="{A9FF4165-00FD-FA45-A8F0-94FD87B3A430}">
      <dsp:nvSpPr>
        <dsp:cNvPr id="0" name=""/>
        <dsp:cNvSpPr/>
      </dsp:nvSpPr>
      <dsp:spPr>
        <a:xfrm>
          <a:off x="2949759" y="248548"/>
          <a:ext cx="1105205" cy="1105205"/>
        </a:xfrm>
        <a:prstGeom prst="ellipse">
          <a:avLst/>
        </a:prstGeom>
        <a:gradFill rotWithShape="0">
          <a:gsLst>
            <a:gs pos="0">
              <a:schemeClr val="accent6">
                <a:hueOff val="0"/>
                <a:satOff val="0"/>
                <a:lumOff val="0"/>
                <a:alphaOff val="0"/>
                <a:lumMod val="95000"/>
              </a:schemeClr>
            </a:gs>
            <a:gs pos="100000">
              <a:schemeClr val="accent6">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Nursing Science</a:t>
          </a:r>
          <a:endParaRPr lang="en-US" sz="1100" kern="1200" dirty="0"/>
        </a:p>
      </dsp:txBody>
      <dsp:txXfrm>
        <a:off x="2949759" y="248548"/>
        <a:ext cx="1105205" cy="1105205"/>
      </dsp:txXfrm>
    </dsp:sp>
    <dsp:sp modelId="{09B50608-9D30-004B-A8EF-45608A3D00E3}">
      <dsp:nvSpPr>
        <dsp:cNvPr id="0" name=""/>
        <dsp:cNvSpPr/>
      </dsp:nvSpPr>
      <dsp:spPr>
        <a:xfrm>
          <a:off x="1355438" y="133681"/>
          <a:ext cx="3438418" cy="2750734"/>
        </a:xfrm>
        <a:prstGeom prst="funnel">
          <a:avLst/>
        </a:prstGeom>
        <a:solidFill>
          <a:schemeClr val="lt1">
            <a:alpha val="4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EEAF84-C705-E14F-B1E0-26226CC3296D}" type="datetimeFigureOut">
              <a:rPr lang="en-US" smtClean="0"/>
              <a:pPr/>
              <a:t>12/15/12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493630-8768-1A43-82B5-3BC5675D70C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2190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12/15/12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12/15/12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12/15/12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12/15/12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12/15/12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12/15/12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12/15/12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12/15/12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spd="slow">
    <p:wipe/>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73795" y="5052545"/>
            <a:ext cx="5637010" cy="1308669"/>
          </a:xfrm>
        </p:spPr>
        <p:txBody>
          <a:bodyPr>
            <a:normAutofit/>
          </a:bodyPr>
          <a:lstStyle/>
          <a:p>
            <a:r>
              <a:rPr lang="en-US" dirty="0" smtClean="0"/>
              <a:t>Alison Miller, RN</a:t>
            </a:r>
          </a:p>
          <a:p>
            <a:r>
              <a:rPr lang="en-US" dirty="0" smtClean="0"/>
              <a:t>Director of Nursing</a:t>
            </a:r>
          </a:p>
        </p:txBody>
      </p:sp>
      <p:sp>
        <p:nvSpPr>
          <p:cNvPr id="3" name="Title 2"/>
          <p:cNvSpPr>
            <a:spLocks noGrp="1"/>
          </p:cNvSpPr>
          <p:nvPr>
            <p:ph type="ctrTitle"/>
          </p:nvPr>
        </p:nvSpPr>
        <p:spPr/>
        <p:txBody>
          <a:bodyPr/>
          <a:lstStyle/>
          <a:p>
            <a:r>
              <a:rPr lang="en-US" sz="4000" dirty="0" smtClean="0"/>
              <a:t>Clinical Decision Support:</a:t>
            </a:r>
            <a:br>
              <a:rPr lang="en-US" sz="4000" dirty="0" smtClean="0"/>
            </a:br>
            <a:r>
              <a:rPr lang="en-US" sz="2800" dirty="0" smtClean="0"/>
              <a:t>New Solutions For A New Process</a:t>
            </a:r>
            <a:endParaRPr lang="en-US" sz="2800" dirty="0"/>
          </a:p>
        </p:txBody>
      </p:sp>
      <p:pic>
        <p:nvPicPr>
          <p:cNvPr id="4" name="Picture 3" descr="iStock_000005193169Small.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90932" y="163791"/>
            <a:ext cx="4436438" cy="296849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749163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CPOE</a:t>
            </a:r>
            <a:endParaRPr lang="en-US" dirty="0"/>
          </a:p>
        </p:txBody>
      </p:sp>
      <p:sp>
        <p:nvSpPr>
          <p:cNvPr id="3" name="Content Placeholder 2"/>
          <p:cNvSpPr>
            <a:spLocks noGrp="1"/>
          </p:cNvSpPr>
          <p:nvPr>
            <p:ph sz="quarter" idx="13"/>
          </p:nvPr>
        </p:nvSpPr>
        <p:spPr/>
        <p:txBody>
          <a:bodyPr/>
          <a:lstStyle/>
          <a:p>
            <a:pPr>
              <a:buFont typeface="Wingdings" charset="2"/>
              <a:buChar char="Ø"/>
            </a:pPr>
            <a:r>
              <a:rPr lang="en-US" dirty="0" smtClean="0"/>
              <a:t>Allergies</a:t>
            </a:r>
          </a:p>
          <a:p>
            <a:pPr>
              <a:buFont typeface="Wingdings" charset="2"/>
              <a:buChar char="Ø"/>
            </a:pPr>
            <a:r>
              <a:rPr lang="en-US" dirty="0" smtClean="0"/>
              <a:t>Correct dosages</a:t>
            </a:r>
          </a:p>
          <a:p>
            <a:pPr>
              <a:buFont typeface="Wingdings" charset="2"/>
              <a:buChar char="Ø"/>
            </a:pPr>
            <a:r>
              <a:rPr lang="en-US" dirty="0" smtClean="0"/>
              <a:t>Correct administration routes</a:t>
            </a:r>
          </a:p>
          <a:p>
            <a:pPr>
              <a:buFont typeface="Wingdings" charset="2"/>
              <a:buChar char="Ø"/>
            </a:pPr>
            <a:r>
              <a:rPr lang="en-US" dirty="0" smtClean="0"/>
              <a:t>Correct frequency of administration</a:t>
            </a:r>
          </a:p>
          <a:p>
            <a:pPr>
              <a:buFont typeface="Wingdings" charset="2"/>
              <a:buChar char="Ø"/>
            </a:pPr>
            <a:r>
              <a:rPr lang="en-US" dirty="0" smtClean="0"/>
              <a:t>Drug-drug interactions</a:t>
            </a:r>
          </a:p>
          <a:p>
            <a:pPr>
              <a:buFont typeface="Wingdings" charset="2"/>
              <a:buChar char="Ø"/>
            </a:pPr>
            <a:r>
              <a:rPr lang="en-US" dirty="0" smtClean="0"/>
              <a:t>Drug-disease interactions</a:t>
            </a:r>
          </a:p>
          <a:p>
            <a:pPr>
              <a:buFont typeface="Wingdings" charset="2"/>
              <a:buChar char="Ø"/>
            </a:pPr>
            <a:endParaRPr lang="en-US" dirty="0"/>
          </a:p>
        </p:txBody>
      </p:sp>
      <p:pic>
        <p:nvPicPr>
          <p:cNvPr id="4" name="Picture 3" descr="imgres-1.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29997" y="3600946"/>
            <a:ext cx="4385017" cy="291690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15363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557226" y="4814089"/>
            <a:ext cx="8228789" cy="1143000"/>
          </a:xfrm>
        </p:spPr>
        <p:txBody>
          <a:bodyPr/>
          <a:lstStyle/>
          <a:p>
            <a:r>
              <a:rPr lang="en-US" dirty="0" smtClean="0"/>
              <a:t>Support for CDSS and CPOE</a:t>
            </a:r>
            <a:endParaRPr lang="en-US" dirty="0"/>
          </a:p>
        </p:txBody>
      </p:sp>
      <p:pic>
        <p:nvPicPr>
          <p:cNvPr id="8" name="Content Placeholder 7" descr="imgres-2.jpeg"/>
          <p:cNvPicPr>
            <a:picLocks noGrp="1" noChangeAspect="1"/>
          </p:cNvPicPr>
          <p:nvPr>
            <p:ph sz="quarter" idx="13"/>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9059" b="9059"/>
          <a:stretch>
            <a:fillRect/>
          </a:stretch>
        </p:blipFill>
        <p:spPr>
          <a:xfrm>
            <a:off x="557226" y="1107300"/>
            <a:ext cx="6400800" cy="347472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823863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2999" y="601939"/>
            <a:ext cx="6917327" cy="5475343"/>
          </a:xfrm>
        </p:spPr>
        <p:txBody>
          <a:bodyPr>
            <a:normAutofit/>
          </a:bodyPr>
          <a:lstStyle/>
          <a:p>
            <a:r>
              <a:rPr lang="en-US" dirty="0" smtClean="0"/>
              <a:t>According to a systematic review on CDSS by Bright et al (2012):</a:t>
            </a:r>
          </a:p>
          <a:p>
            <a:endParaRPr lang="en-US" dirty="0" smtClean="0"/>
          </a:p>
          <a:p>
            <a:pPr lvl="1"/>
            <a:r>
              <a:rPr lang="en-US" sz="2800" dirty="0" smtClean="0"/>
              <a:t>“Modest evidence from academic and community inpatient and ambulatory settings showed that locally and commercially developed CDSSs had lower treatment costs, total costs, and reduced costs compared with control groups and other non-CDSS intervention groups” (p. 37).</a:t>
            </a:r>
            <a:endParaRPr lang="en-US" sz="2800" dirty="0"/>
          </a:p>
        </p:txBody>
      </p:sp>
      <p:sp>
        <p:nvSpPr>
          <p:cNvPr id="4" name="Footer Placeholder 3"/>
          <p:cNvSpPr>
            <a:spLocks noGrp="1"/>
          </p:cNvSpPr>
          <p:nvPr>
            <p:ph type="ftr" sz="quarter" idx="11"/>
          </p:nvPr>
        </p:nvSpPr>
        <p:spPr>
          <a:xfrm>
            <a:off x="457199" y="6172200"/>
            <a:ext cx="8302899" cy="365125"/>
          </a:xfrm>
        </p:spPr>
        <p:txBody>
          <a:bodyPr/>
          <a:lstStyle/>
          <a:p>
            <a:r>
              <a:rPr lang="en-US" dirty="0" smtClean="0"/>
              <a:t>Bright, T.J., et al. (2012). Effect of Clinical Decision-Support Systems</a:t>
            </a:r>
            <a:r>
              <a:rPr lang="en-US" i="1" dirty="0" smtClean="0"/>
              <a:t>. Annals of Internal Medicine</a:t>
            </a:r>
            <a:r>
              <a:rPr lang="en-US" dirty="0" smtClean="0"/>
              <a:t>, 157(1), 29-43.</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380509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mgres.jpeg"/>
          <p:cNvPicPr>
            <a:picLocks noGrp="1" noChangeAspect="1"/>
          </p:cNvPicPr>
          <p:nvPr>
            <p:ph sz="quarter" idx="13"/>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198" r="-15198"/>
          <a:stretch>
            <a:fillRect/>
          </a:stretch>
        </p:blipFill>
        <p:spPr>
          <a:xfrm>
            <a:off x="-100633" y="2880042"/>
            <a:ext cx="6400800" cy="3474720"/>
          </a:xfrm>
        </p:spPr>
      </p:pic>
      <p:sp>
        <p:nvSpPr>
          <p:cNvPr id="6" name="Rectangle 5"/>
          <p:cNvSpPr/>
          <p:nvPr/>
        </p:nvSpPr>
        <p:spPr>
          <a:xfrm>
            <a:off x="1643126" y="526356"/>
            <a:ext cx="7013302" cy="2246769"/>
          </a:xfrm>
          <a:prstGeom prst="rect">
            <a:avLst/>
          </a:prstGeom>
        </p:spPr>
        <p:txBody>
          <a:bodyPr wrap="square">
            <a:spAutoFit/>
          </a:bodyPr>
          <a:lstStyle/>
          <a:p>
            <a:r>
              <a:rPr lang="en-US" sz="2000" dirty="0" smtClean="0"/>
              <a:t>“Decision support systems help in diagnosis by providing a dictionary of health problems to the clinicians or by displaying background information about specific patients. It also provides assistance with diagnosing a patient’s condition, guide to proper drug usage, [and] reminders to administer preventive services to give patients at a specific time” (</a:t>
            </a:r>
            <a:r>
              <a:rPr lang="en-US" sz="2000" dirty="0" err="1" smtClean="0"/>
              <a:t>Rajalakskhmi</a:t>
            </a:r>
            <a:r>
              <a:rPr lang="en-US" sz="2000" dirty="0" smtClean="0"/>
              <a:t>, et al, 2011, 43).</a:t>
            </a:r>
            <a:endParaRPr lang="en-US" sz="2000" dirty="0"/>
          </a:p>
        </p:txBody>
      </p:sp>
      <p:sp>
        <p:nvSpPr>
          <p:cNvPr id="7" name="Footer Placeholder 6"/>
          <p:cNvSpPr>
            <a:spLocks noGrp="1"/>
          </p:cNvSpPr>
          <p:nvPr>
            <p:ph type="ftr" sz="quarter" idx="11"/>
          </p:nvPr>
        </p:nvSpPr>
        <p:spPr>
          <a:xfrm>
            <a:off x="457199" y="6343649"/>
            <a:ext cx="8354734" cy="365125"/>
          </a:xfrm>
        </p:spPr>
        <p:txBody>
          <a:bodyPr/>
          <a:lstStyle/>
          <a:p>
            <a:r>
              <a:rPr lang="en-US" dirty="0" err="1" smtClean="0"/>
              <a:t>Rajalakshmi</a:t>
            </a:r>
            <a:r>
              <a:rPr lang="en-US" dirty="0" smtClean="0"/>
              <a:t>, K., Mohan</a:t>
            </a:r>
            <a:r>
              <a:rPr lang="en-US" i="1" dirty="0" smtClean="0"/>
              <a:t>, S., &amp; </a:t>
            </a:r>
            <a:r>
              <a:rPr lang="en-US" i="1" dirty="0" err="1" smtClean="0"/>
              <a:t>Babu</a:t>
            </a:r>
            <a:r>
              <a:rPr lang="en-US" i="1" dirty="0" smtClean="0"/>
              <a:t>, S. (2011). Decision Support System in Healthcare Industry. </a:t>
            </a:r>
            <a:r>
              <a:rPr lang="en-US" dirty="0" smtClean="0"/>
              <a:t>International Journal of Computer Applications, 2642-44.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636423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059" y="4786822"/>
            <a:ext cx="7942957" cy="1143000"/>
          </a:xfrm>
        </p:spPr>
        <p:txBody>
          <a:bodyPr/>
          <a:lstStyle/>
          <a:p>
            <a:r>
              <a:rPr lang="en-US" dirty="0" smtClean="0"/>
              <a:t>Technical Specifications</a:t>
            </a:r>
            <a:endParaRPr lang="en-US" dirty="0"/>
          </a:p>
        </p:txBody>
      </p:sp>
      <p:pic>
        <p:nvPicPr>
          <p:cNvPr id="4" name="Content Placeholder 3" descr="imgres-1.jpeg"/>
          <p:cNvPicPr>
            <a:picLocks noGrp="1" noChangeAspect="1"/>
          </p:cNvPicPr>
          <p:nvPr>
            <p:ph sz="quarter" idx="13"/>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1652" b="11652"/>
          <a:stretch>
            <a:fillRect/>
          </a:stretch>
        </p:blipFill>
        <p:spPr>
          <a:xfrm>
            <a:off x="362843" y="1003638"/>
            <a:ext cx="6400800" cy="347472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229843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19"/>
            <a:ext cx="6400800" cy="4646033"/>
          </a:xfrm>
        </p:spPr>
        <p:txBody>
          <a:bodyPr>
            <a:normAutofit/>
          </a:bodyPr>
          <a:lstStyle/>
          <a:p>
            <a:pPr>
              <a:buFont typeface="Wingdings" charset="2"/>
              <a:buChar char="Ø"/>
            </a:pPr>
            <a:r>
              <a:rPr lang="en-US" dirty="0" smtClean="0"/>
              <a:t>Prescriber Guidance</a:t>
            </a:r>
          </a:p>
          <a:p>
            <a:pPr lvl="1">
              <a:buFont typeface="Wingdings" charset="2"/>
              <a:buChar char="Ø"/>
            </a:pPr>
            <a:r>
              <a:rPr lang="en-US" dirty="0" smtClean="0"/>
              <a:t>Ordering the correct product in the correct manner</a:t>
            </a:r>
          </a:p>
          <a:p>
            <a:pPr>
              <a:buFont typeface="Wingdings" charset="2"/>
              <a:buChar char="Ø"/>
            </a:pPr>
            <a:r>
              <a:rPr lang="en-US" dirty="0" smtClean="0"/>
              <a:t>Decision Alerts</a:t>
            </a:r>
          </a:p>
          <a:p>
            <a:pPr lvl="1">
              <a:buFont typeface="Wingdings" charset="2"/>
              <a:buChar char="Ø"/>
            </a:pPr>
            <a:r>
              <a:rPr lang="en-US" dirty="0"/>
              <a:t>Pop-up boxes</a:t>
            </a:r>
          </a:p>
          <a:p>
            <a:pPr lvl="1">
              <a:buFont typeface="Wingdings" charset="2"/>
              <a:buChar char="Ø"/>
            </a:pPr>
            <a:r>
              <a:rPr lang="en-US" dirty="0"/>
              <a:t>Flags</a:t>
            </a:r>
          </a:p>
          <a:p>
            <a:pPr lvl="1">
              <a:buFont typeface="Wingdings" charset="2"/>
              <a:buChar char="Ø"/>
            </a:pPr>
            <a:r>
              <a:rPr lang="en-US" dirty="0"/>
              <a:t>Highlighted </a:t>
            </a:r>
            <a:r>
              <a:rPr lang="en-US" dirty="0" smtClean="0"/>
              <a:t>text</a:t>
            </a:r>
          </a:p>
          <a:p>
            <a:pPr>
              <a:buFont typeface="Wingdings" charset="2"/>
              <a:buChar char="Ø"/>
            </a:pPr>
            <a:r>
              <a:rPr lang="en-US" dirty="0" smtClean="0"/>
              <a:t>Customizable Windows</a:t>
            </a:r>
          </a:p>
          <a:p>
            <a:pPr>
              <a:buFont typeface="Wingdings" charset="2"/>
              <a:buChar char="Ø"/>
            </a:pPr>
            <a:r>
              <a:rPr lang="en-US" dirty="0" smtClean="0"/>
              <a:t>No Overrides</a:t>
            </a:r>
          </a:p>
          <a:p>
            <a:pPr lvl="1">
              <a:buFont typeface="Wingdings" charset="2"/>
              <a:buChar char="Ø"/>
            </a:pPr>
            <a:r>
              <a:rPr lang="en-US" dirty="0" smtClean="0"/>
              <a:t>Physicians cannot continue </a:t>
            </a:r>
          </a:p>
          <a:p>
            <a:pPr lvl="1">
              <a:buFont typeface="Wingdings" charset="2"/>
              <a:buChar char="Ø"/>
            </a:pPr>
            <a:r>
              <a:rPr lang="en-US" dirty="0"/>
              <a:t>	</a:t>
            </a:r>
            <a:r>
              <a:rPr lang="en-US" dirty="0" smtClean="0"/>
              <a:t>without addressing issue</a:t>
            </a:r>
          </a:p>
          <a:p>
            <a:pPr>
              <a:buFont typeface="Wingdings" charset="2"/>
              <a:buChar char="Ø"/>
            </a:pPr>
            <a:endParaRPr lang="en-US" dirty="0" smtClean="0"/>
          </a:p>
        </p:txBody>
      </p:sp>
      <p:sp>
        <p:nvSpPr>
          <p:cNvPr id="4" name="Footer Placeholder 3"/>
          <p:cNvSpPr>
            <a:spLocks noGrp="1"/>
          </p:cNvSpPr>
          <p:nvPr>
            <p:ph type="ftr" sz="quarter" idx="11"/>
          </p:nvPr>
        </p:nvSpPr>
        <p:spPr>
          <a:xfrm>
            <a:off x="457199" y="6172200"/>
            <a:ext cx="8264023" cy="365125"/>
          </a:xfrm>
        </p:spPr>
        <p:txBody>
          <a:bodyPr/>
          <a:lstStyle/>
          <a:p>
            <a:r>
              <a:rPr lang="en-US" dirty="0" smtClean="0"/>
              <a:t>Chaffee, B., &amp; Zimmerman, C. (2010). Developing and implementing clinical decision support for use in a computerized prescriber-order-entry system. </a:t>
            </a:r>
            <a:r>
              <a:rPr lang="en-US" i="1" dirty="0" smtClean="0"/>
              <a:t>American Journal of Health-System Pharmacy</a:t>
            </a:r>
            <a:r>
              <a:rPr lang="en-US" dirty="0" smtClean="0"/>
              <a:t>, 67(5), 391-400.</a:t>
            </a:r>
            <a:endParaRPr lang="en-US" dirty="0"/>
          </a:p>
        </p:txBody>
      </p:sp>
      <p:pic>
        <p:nvPicPr>
          <p:cNvPr id="5" name="Picture 4" descr="imgres-3.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82105" y="1830145"/>
            <a:ext cx="2691179" cy="404412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61141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par>
                                <p:cTn id="9" presetID="1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500"/>
                                        <p:tgtEl>
                                          <p:spTgt spid="3">
                                            <p:txEl>
                                              <p:pRg st="2" end="2"/>
                                            </p:txEl>
                                          </p:spTgt>
                                        </p:tgtEl>
                                      </p:cBhvr>
                                    </p:animEffect>
                                  </p:childTnLst>
                                </p:cTn>
                              </p:par>
                              <p:par>
                                <p:cTn id="19" presetID="12" presetClass="entr" presetSubtype="2"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2" dur="500"/>
                                        <p:tgtEl>
                                          <p:spTgt spid="3">
                                            <p:txEl>
                                              <p:pRg st="3" end="3"/>
                                            </p:txEl>
                                          </p:spTgt>
                                        </p:tgtEl>
                                      </p:cBhvr>
                                    </p:animEffect>
                                  </p:childTnLst>
                                </p:cTn>
                              </p:par>
                              <p:par>
                                <p:cTn id="23" presetID="1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6" dur="500"/>
                                        <p:tgtEl>
                                          <p:spTgt spid="3">
                                            <p:txEl>
                                              <p:pRg st="4" end="4"/>
                                            </p:txEl>
                                          </p:spTgt>
                                        </p:tgtEl>
                                      </p:cBhvr>
                                    </p:animEffect>
                                  </p:childTnLst>
                                </p:cTn>
                              </p:par>
                              <p:par>
                                <p:cTn id="27" presetID="12" presetClass="entr" presetSubtype="2"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2"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p:tgtEl>
                                          <p:spTgt spid="3">
                                            <p:txEl>
                                              <p:pRg st="6" end="6"/>
                                            </p:txEl>
                                          </p:spTgt>
                                        </p:tgtEl>
                                        <p:attrNameLst>
                                          <p:attrName>ppt_x</p:attrName>
                                        </p:attrNameLst>
                                      </p:cBhvr>
                                      <p:tavLst>
                                        <p:tav tm="0">
                                          <p:val>
                                            <p:strVal val="#ppt_x+#ppt_w*1.125000"/>
                                          </p:val>
                                        </p:tav>
                                        <p:tav tm="100000">
                                          <p:val>
                                            <p:strVal val="#ppt_x"/>
                                          </p:val>
                                        </p:tav>
                                      </p:tavLst>
                                    </p:anim>
                                    <p:animEffect transition="in" filter="wipe(left)">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7" dur="500"/>
                                        <p:tgtEl>
                                          <p:spTgt spid="3">
                                            <p:txEl>
                                              <p:pRg st="7" end="7"/>
                                            </p:txEl>
                                          </p:spTgt>
                                        </p:tgtEl>
                                      </p:cBhvr>
                                    </p:animEffect>
                                  </p:childTnLst>
                                </p:cTn>
                              </p:par>
                              <p:par>
                                <p:cTn id="48" presetID="12" presetClass="entr" presetSubtype="2"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p:tgtEl>
                                          <p:spTgt spid="3">
                                            <p:txEl>
                                              <p:pRg st="8" end="8"/>
                                            </p:txEl>
                                          </p:spTgt>
                                        </p:tgtEl>
                                        <p:attrNameLst>
                                          <p:attrName>ppt_x</p:attrName>
                                        </p:attrNameLst>
                                      </p:cBhvr>
                                      <p:tavLst>
                                        <p:tav tm="0">
                                          <p:val>
                                            <p:strVal val="#ppt_x+#ppt_w*1.125000"/>
                                          </p:val>
                                        </p:tav>
                                        <p:tav tm="100000">
                                          <p:val>
                                            <p:strVal val="#ppt_x"/>
                                          </p:val>
                                        </p:tav>
                                      </p:tavLst>
                                    </p:anim>
                                    <p:animEffect transition="in" filter="wipe(left)">
                                      <p:cBhvr>
                                        <p:cTn id="51" dur="500"/>
                                        <p:tgtEl>
                                          <p:spTgt spid="3">
                                            <p:txEl>
                                              <p:pRg st="8" end="8"/>
                                            </p:txEl>
                                          </p:spTgt>
                                        </p:tgtEl>
                                      </p:cBhvr>
                                    </p:animEffect>
                                  </p:childTnLst>
                                </p:cTn>
                              </p:par>
                              <p:par>
                                <p:cTn id="52" presetID="12" presetClass="entr" presetSubtype="2"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p:tgtEl>
                                          <p:spTgt spid="3">
                                            <p:txEl>
                                              <p:pRg st="9" end="9"/>
                                            </p:txEl>
                                          </p:spTgt>
                                        </p:tgtEl>
                                        <p:attrNameLst>
                                          <p:attrName>ppt_x</p:attrName>
                                        </p:attrNameLst>
                                      </p:cBhvr>
                                      <p:tavLst>
                                        <p:tav tm="0">
                                          <p:val>
                                            <p:strVal val="#ppt_x+#ppt_w*1.125000"/>
                                          </p:val>
                                        </p:tav>
                                        <p:tav tm="100000">
                                          <p:val>
                                            <p:strVal val="#ppt_x"/>
                                          </p:val>
                                        </p:tav>
                                      </p:tavLst>
                                    </p:anim>
                                    <p:animEffect transition="in" filter="wipe(left)">
                                      <p:cBhvr>
                                        <p:cTn id="5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214986"/>
            <a:ext cx="6512511" cy="1143000"/>
          </a:xfrm>
        </p:spPr>
        <p:txBody>
          <a:bodyPr/>
          <a:lstStyle/>
          <a:p>
            <a:r>
              <a:rPr lang="en-US" dirty="0" smtClean="0"/>
              <a:t>Goals for 2013</a:t>
            </a:r>
            <a:endParaRPr lang="en-US" dirty="0"/>
          </a:p>
        </p:txBody>
      </p:sp>
      <p:sp>
        <p:nvSpPr>
          <p:cNvPr id="3" name="Content Placeholder 2"/>
          <p:cNvSpPr>
            <a:spLocks noGrp="1"/>
          </p:cNvSpPr>
          <p:nvPr>
            <p:ph sz="quarter" idx="13"/>
          </p:nvPr>
        </p:nvSpPr>
        <p:spPr>
          <a:xfrm>
            <a:off x="450272" y="1740266"/>
            <a:ext cx="6400800" cy="3474720"/>
          </a:xfrm>
        </p:spPr>
        <p:txBody>
          <a:bodyPr/>
          <a:lstStyle/>
          <a:p>
            <a:pPr>
              <a:buFont typeface="Wingdings" charset="2"/>
              <a:buChar char="Ø"/>
            </a:pPr>
            <a:r>
              <a:rPr lang="en-US" dirty="0" smtClean="0"/>
              <a:t>Assess needs of clinical staff in CDSS</a:t>
            </a:r>
          </a:p>
          <a:p>
            <a:pPr>
              <a:buFont typeface="Wingdings" charset="2"/>
              <a:buChar char="Ø"/>
            </a:pPr>
            <a:r>
              <a:rPr lang="en-US" dirty="0" smtClean="0"/>
              <a:t>Implement CDSS/CPOE system</a:t>
            </a:r>
          </a:p>
          <a:p>
            <a:pPr>
              <a:buFont typeface="Wingdings" charset="2"/>
              <a:buChar char="Ø"/>
            </a:pPr>
            <a:r>
              <a:rPr lang="en-US" dirty="0" smtClean="0"/>
              <a:t>Assess outcomes of implementation</a:t>
            </a:r>
          </a:p>
          <a:p>
            <a:pPr lvl="1">
              <a:buFont typeface="Wingdings" charset="2"/>
              <a:buChar char="Ø"/>
            </a:pPr>
            <a:r>
              <a:rPr lang="en-US" dirty="0" smtClean="0"/>
              <a:t>Patient safety outcomes</a:t>
            </a:r>
          </a:p>
          <a:p>
            <a:pPr lvl="1">
              <a:buFont typeface="Wingdings" charset="2"/>
              <a:buChar char="Ø"/>
            </a:pPr>
            <a:r>
              <a:rPr lang="en-US" dirty="0" smtClean="0"/>
              <a:t>Return on investment</a:t>
            </a:r>
          </a:p>
          <a:p>
            <a:pPr>
              <a:buFont typeface="Wingdings" charset="2"/>
              <a:buChar char="Ø"/>
            </a:pPr>
            <a:r>
              <a:rPr lang="en-US" dirty="0" smtClean="0"/>
              <a:t>Gain feedback from clinical staff on new system</a:t>
            </a:r>
          </a:p>
          <a:p>
            <a:pPr lvl="1">
              <a:buFont typeface="Wingdings" charset="2"/>
              <a:buChar char="Ø"/>
            </a:pPr>
            <a:r>
              <a:rPr lang="en-US" dirty="0" smtClean="0"/>
              <a:t>Implement changes suggested by users</a:t>
            </a:r>
            <a:endParaRPr lang="en-US" dirty="0"/>
          </a:p>
        </p:txBody>
      </p:sp>
      <p:pic>
        <p:nvPicPr>
          <p:cNvPr id="5" name="Picture 4" descr="imgres.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792354" y="650875"/>
            <a:ext cx="3086100" cy="26289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07550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2"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877455" y="1662545"/>
            <a:ext cx="7585364" cy="4770537"/>
          </a:xfrm>
          <a:prstGeom prst="rect">
            <a:avLst/>
          </a:prstGeom>
        </p:spPr>
        <p:txBody>
          <a:bodyPr wrap="square">
            <a:spAutoFit/>
          </a:bodyPr>
          <a:lstStyle/>
          <a:p>
            <a:r>
              <a:rPr lang="en-US" sz="1600" dirty="0" smtClean="0"/>
              <a:t>Bright</a:t>
            </a:r>
            <a:r>
              <a:rPr lang="en-US" sz="1600" dirty="0"/>
              <a:t>, T.J., et al. (2012). Effect of Clinical Decision-Support Systems</a:t>
            </a:r>
            <a:r>
              <a:rPr lang="en-US" sz="1600" i="1" dirty="0"/>
              <a:t>. Annals of Internal Medicine</a:t>
            </a:r>
            <a:r>
              <a:rPr lang="en-US" sz="1600" dirty="0"/>
              <a:t>, 157(1), 29-43.</a:t>
            </a:r>
          </a:p>
          <a:p>
            <a:endParaRPr lang="en-US" sz="1600" dirty="0"/>
          </a:p>
          <a:p>
            <a:r>
              <a:rPr lang="en-US" sz="1600" dirty="0"/>
              <a:t>Chaffee, B., &amp; Zimmerman, C. (2010). Developing and implementing clinical decision support for use in a computerized prescriber-order-entry system. </a:t>
            </a:r>
            <a:r>
              <a:rPr lang="en-US" sz="1600" i="1" dirty="0"/>
              <a:t>American Journal of Health-System Pharmacy</a:t>
            </a:r>
            <a:r>
              <a:rPr lang="en-US" sz="1600" dirty="0"/>
              <a:t>, 67(5), 391-400</a:t>
            </a:r>
            <a:r>
              <a:rPr lang="en-US" sz="1600" dirty="0" smtClean="0"/>
              <a:t>.</a:t>
            </a:r>
          </a:p>
          <a:p>
            <a:endParaRPr lang="en-US" sz="1600" dirty="0"/>
          </a:p>
          <a:p>
            <a:r>
              <a:rPr lang="en-US" sz="1600" dirty="0"/>
              <a:t>Exact Data. (2008). </a:t>
            </a:r>
            <a:r>
              <a:rPr lang="en-US" sz="1600" i="1" dirty="0"/>
              <a:t>Clinical Decision Support Systems.</a:t>
            </a:r>
            <a:r>
              <a:rPr lang="en-US" sz="1600" dirty="0"/>
              <a:t> Retrieved from: http://</a:t>
            </a:r>
            <a:r>
              <a:rPr lang="en-US" sz="1600" dirty="0" err="1"/>
              <a:t>www.exactdata.net</a:t>
            </a:r>
            <a:r>
              <a:rPr lang="en-US" sz="1600" dirty="0"/>
              <a:t>/applications/clinical-decision-support-systems/</a:t>
            </a:r>
          </a:p>
          <a:p>
            <a:endParaRPr lang="en-US" sz="1600" dirty="0" smtClean="0"/>
          </a:p>
          <a:p>
            <a:r>
              <a:rPr lang="en-US" sz="1600" dirty="0" err="1"/>
              <a:t>Rajalakshmi</a:t>
            </a:r>
            <a:r>
              <a:rPr lang="en-US" sz="1600" dirty="0"/>
              <a:t>, K., Mohan</a:t>
            </a:r>
            <a:r>
              <a:rPr lang="en-US" sz="1600" i="1" dirty="0"/>
              <a:t>, S., &amp; </a:t>
            </a:r>
            <a:r>
              <a:rPr lang="en-US" sz="1600" i="1" dirty="0" err="1"/>
              <a:t>Babu</a:t>
            </a:r>
            <a:r>
              <a:rPr lang="en-US" sz="1600" i="1" dirty="0"/>
              <a:t>, S. (2011). Decision Support System in Healthcare Industry. </a:t>
            </a:r>
            <a:r>
              <a:rPr lang="en-US" sz="1600" dirty="0"/>
              <a:t>International Journal of Computer Applications, 2642-44.</a:t>
            </a:r>
          </a:p>
          <a:p>
            <a:endParaRPr lang="en-US" sz="1600" dirty="0" smtClean="0"/>
          </a:p>
          <a:p>
            <a:r>
              <a:rPr lang="en-US" sz="1600" dirty="0" err="1"/>
              <a:t>Thede</a:t>
            </a:r>
            <a:r>
              <a:rPr lang="en-US" sz="1600" dirty="0"/>
              <a:t>, L. (January 23, 2012). Informatics: where is it? </a:t>
            </a:r>
            <a:r>
              <a:rPr lang="en-US" sz="1600" i="1" dirty="0"/>
              <a:t>OJIN: The Online Journal of Issues in Nursing</a:t>
            </a:r>
            <a:r>
              <a:rPr lang="en-US" sz="1600" dirty="0"/>
              <a:t>: 17(1)</a:t>
            </a:r>
            <a:r>
              <a:rPr lang="en-US" sz="1600" dirty="0" smtClean="0"/>
              <a:t>.</a:t>
            </a:r>
          </a:p>
          <a:p>
            <a:endParaRPr lang="en-US" sz="1600" dirty="0"/>
          </a:p>
          <a:p>
            <a:r>
              <a:rPr lang="en-US" sz="1600" dirty="0" err="1"/>
              <a:t>Thede</a:t>
            </a:r>
            <a:r>
              <a:rPr lang="en-US" sz="1600" dirty="0"/>
              <a:t>, L.Q. &amp; Sewell, J.P. (2012)</a:t>
            </a:r>
            <a:r>
              <a:rPr lang="en-US" sz="1600" i="1" dirty="0"/>
              <a:t>. Informatics and Nursing: Opportunities and Challenges</a:t>
            </a:r>
            <a:r>
              <a:rPr lang="en-US" sz="1600" dirty="0"/>
              <a:t>. Philadelphia, PA: </a:t>
            </a:r>
            <a:r>
              <a:rPr lang="en-US" sz="1600" dirty="0" err="1"/>
              <a:t>Wolters</a:t>
            </a:r>
            <a:r>
              <a:rPr lang="en-US" sz="1600" dirty="0"/>
              <a:t> Kluwer Lippincott Williams &amp; Wilkins (354)</a:t>
            </a:r>
            <a:r>
              <a:rPr lang="en-US" sz="1600" dirty="0" smtClean="0"/>
              <a:t>.</a:t>
            </a:r>
            <a:endParaRPr lang="en-US" sz="1600" dirty="0"/>
          </a:p>
        </p:txBody>
      </p:sp>
      <p:sp>
        <p:nvSpPr>
          <p:cNvPr id="7" name="Title 1"/>
          <p:cNvSpPr txBox="1">
            <a:spLocks/>
          </p:cNvSpPr>
          <p:nvPr/>
        </p:nvSpPr>
        <p:spPr>
          <a:xfrm>
            <a:off x="1331471" y="365895"/>
            <a:ext cx="65125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References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864928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sz="quarter" idx="13"/>
          </p:nvPr>
        </p:nvSpPr>
        <p:spPr>
          <a:xfrm>
            <a:off x="1319384" y="1258491"/>
            <a:ext cx="6400800" cy="3113677"/>
          </a:xfrm>
        </p:spPr>
        <p:txBody>
          <a:bodyPr>
            <a:noAutofit/>
          </a:bodyPr>
          <a:lstStyle/>
          <a:p>
            <a:r>
              <a:rPr lang="en-US" sz="2800" dirty="0" smtClean="0"/>
              <a:t>Adoption of a clinical decision support system and computerized provider-order-entry system in this facility to improve medication administration safety and prescriber accuracy, and to improve patient outcomes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90871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3"/>
          </p:nvPr>
        </p:nvSpPr>
        <p:spPr/>
        <p:txBody>
          <a:bodyPr/>
          <a:lstStyle/>
          <a:p>
            <a:r>
              <a:rPr lang="en-US" dirty="0" smtClean="0"/>
              <a:t>“…we have identified three threads important in nursing informatics: basic computer skills, informatics knowledge, and information literacy.”</a:t>
            </a:r>
          </a:p>
          <a:p>
            <a:endParaRPr lang="en-US" dirty="0"/>
          </a:p>
          <a:p>
            <a:pPr algn="r"/>
            <a:r>
              <a:rPr lang="en-US" dirty="0" smtClean="0"/>
              <a:t>Linda </a:t>
            </a:r>
            <a:r>
              <a:rPr lang="en-US" dirty="0" err="1" smtClean="0"/>
              <a:t>Thede</a:t>
            </a:r>
            <a:r>
              <a:rPr lang="en-US" dirty="0" smtClean="0"/>
              <a:t>, PhD, RN-BC</a:t>
            </a:r>
            <a:endParaRPr lang="en-US" dirty="0"/>
          </a:p>
        </p:txBody>
      </p:sp>
      <p:sp>
        <p:nvSpPr>
          <p:cNvPr id="4" name="Footer Placeholder 3"/>
          <p:cNvSpPr>
            <a:spLocks noGrp="1"/>
          </p:cNvSpPr>
          <p:nvPr>
            <p:ph type="ftr" sz="quarter" idx="11"/>
          </p:nvPr>
        </p:nvSpPr>
        <p:spPr>
          <a:xfrm>
            <a:off x="457199" y="6172200"/>
            <a:ext cx="8302899" cy="365125"/>
          </a:xfrm>
        </p:spPr>
        <p:txBody>
          <a:bodyPr/>
          <a:lstStyle/>
          <a:p>
            <a:r>
              <a:rPr lang="en-US" dirty="0" err="1" smtClean="0"/>
              <a:t>Thede</a:t>
            </a:r>
            <a:r>
              <a:rPr lang="en-US" dirty="0" smtClean="0"/>
              <a:t>, L. (January 23, 2012). Informatics: where is it? </a:t>
            </a:r>
            <a:r>
              <a:rPr lang="en-US" i="1" dirty="0" smtClean="0"/>
              <a:t>OJIN: The Online Journal of Issues in Nursing</a:t>
            </a:r>
            <a:r>
              <a:rPr lang="en-US" dirty="0" smtClean="0"/>
              <a:t>: 17(1).</a:t>
            </a:r>
            <a:endParaRPr lang="en-US" dirty="0"/>
          </a:p>
        </p:txBody>
      </p:sp>
      <p:pic>
        <p:nvPicPr>
          <p:cNvPr id="5" name="Picture 4" descr="imgres.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58850" y="3400851"/>
            <a:ext cx="3289300" cy="24638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29962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Informatics:</a:t>
            </a:r>
            <a:br>
              <a:rPr lang="en-US" dirty="0" smtClean="0"/>
            </a:br>
            <a:r>
              <a:rPr lang="en-US" dirty="0" smtClean="0"/>
              <a:t>The Future of Nursing </a:t>
            </a:r>
            <a:endParaRPr lang="en-US" dirty="0"/>
          </a:p>
        </p:txBody>
      </p:sp>
      <p:graphicFrame>
        <p:nvGraphicFramePr>
          <p:cNvPr id="11" name="Diagram 10"/>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55899591"/>
              </p:ext>
            </p:extLst>
          </p:nvPr>
        </p:nvGraphicFramePr>
        <p:xfrm>
          <a:off x="1614711" y="308168"/>
          <a:ext cx="6096000" cy="392962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825147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Informatics</a:t>
            </a:r>
            <a:endParaRPr lang="en-US" dirty="0"/>
          </a:p>
        </p:txBody>
      </p:sp>
      <p:sp>
        <p:nvSpPr>
          <p:cNvPr id="3" name="Content Placeholder 2"/>
          <p:cNvSpPr>
            <a:spLocks noGrp="1"/>
          </p:cNvSpPr>
          <p:nvPr>
            <p:ph sz="quarter" idx="13"/>
          </p:nvPr>
        </p:nvSpPr>
        <p:spPr/>
        <p:txBody>
          <a:bodyPr/>
          <a:lstStyle/>
          <a:p>
            <a:r>
              <a:rPr lang="en-US" dirty="0" smtClean="0"/>
              <a:t>Electronic Health Records (EHR)</a:t>
            </a:r>
          </a:p>
          <a:p>
            <a:pPr lvl="1"/>
            <a:r>
              <a:rPr lang="en-US" dirty="0" smtClean="0"/>
              <a:t>Medication Administration Records (MAR)</a:t>
            </a:r>
          </a:p>
          <a:p>
            <a:r>
              <a:rPr lang="en-US" dirty="0" smtClean="0"/>
              <a:t>Clinical Decision Support Systems (CDSS)</a:t>
            </a:r>
          </a:p>
          <a:p>
            <a:pPr marL="502920" lvl="2"/>
            <a:r>
              <a:rPr lang="en-US" dirty="0"/>
              <a:t>Computerized Provider Order Entry (CPOE</a:t>
            </a:r>
            <a:r>
              <a:rPr lang="en-US" dirty="0" smtClean="0"/>
              <a:t>)</a:t>
            </a:r>
          </a:p>
          <a:p>
            <a:r>
              <a:rPr lang="en-US" dirty="0" smtClean="0"/>
              <a:t>Positive Patient Identifier (PPID)</a:t>
            </a:r>
          </a:p>
          <a:p>
            <a:pPr marL="502920" lvl="2"/>
            <a:r>
              <a:rPr lang="en-US" dirty="0"/>
              <a:t>Radio Frequency Identifier (RFID) Bracelets</a:t>
            </a:r>
          </a:p>
          <a:p>
            <a:r>
              <a:rPr lang="en-US" dirty="0" smtClean="0"/>
              <a:t>Financial Systems</a:t>
            </a:r>
          </a:p>
          <a:p>
            <a:pPr lvl="1"/>
            <a:endParaRPr lang="en-US" dirty="0" smtClean="0"/>
          </a:p>
        </p:txBody>
      </p:sp>
      <p:sp>
        <p:nvSpPr>
          <p:cNvPr id="4" name="Footer Placeholder 3"/>
          <p:cNvSpPr>
            <a:spLocks noGrp="1"/>
          </p:cNvSpPr>
          <p:nvPr>
            <p:ph type="ftr" sz="quarter" idx="11"/>
          </p:nvPr>
        </p:nvSpPr>
        <p:spPr>
          <a:xfrm>
            <a:off x="457199" y="6172200"/>
            <a:ext cx="8238105" cy="365125"/>
          </a:xfrm>
        </p:spPr>
        <p:txBody>
          <a:bodyPr/>
          <a:lstStyle/>
          <a:p>
            <a:r>
              <a:rPr lang="en-US" dirty="0" err="1" smtClean="0"/>
              <a:t>Thede</a:t>
            </a:r>
            <a:r>
              <a:rPr lang="en-US" dirty="0" smtClean="0"/>
              <a:t>, L.Q. &amp; Sewell, J.P. (2012). </a:t>
            </a:r>
            <a:r>
              <a:rPr lang="en-US" i="1" dirty="0" smtClean="0"/>
              <a:t>Informatics and Nursing: Opportunities and Challenges</a:t>
            </a:r>
            <a:r>
              <a:rPr lang="en-US" dirty="0" smtClean="0"/>
              <a:t>. Philadelphia, PA: </a:t>
            </a:r>
            <a:r>
              <a:rPr lang="en-US" dirty="0" err="1" smtClean="0"/>
              <a:t>Wolters</a:t>
            </a:r>
            <a:r>
              <a:rPr lang="en-US" dirty="0" smtClean="0"/>
              <a:t> Kluwer Lippincott Williams &amp; Wilkins (350-355).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57724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mgres-1.jpeg"/>
          <p:cNvPicPr>
            <a:picLocks noGrp="1" noChangeAspect="1"/>
          </p:cNvPicPr>
          <p:nvPr>
            <p:ph sz="quarter" idx="13"/>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21799" r="-21799"/>
          <a:stretch>
            <a:fillRect/>
          </a:stretch>
        </p:blipFill>
        <p:spPr>
          <a:xfrm>
            <a:off x="241662" y="1070948"/>
            <a:ext cx="8687559" cy="4716103"/>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377225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21277" y="4799781"/>
            <a:ext cx="7696741" cy="1143000"/>
          </a:xfrm>
        </p:spPr>
        <p:txBody>
          <a:bodyPr/>
          <a:lstStyle/>
          <a:p>
            <a:r>
              <a:rPr lang="en-US" dirty="0" smtClean="0"/>
              <a:t>Clinical Decision Support</a:t>
            </a:r>
            <a:endParaRPr lang="en-US" dirty="0"/>
          </a:p>
        </p:txBody>
      </p:sp>
      <p:pic>
        <p:nvPicPr>
          <p:cNvPr id="4" name="Content Placeholder 3" descr="CDS.jpeg"/>
          <p:cNvPicPr>
            <a:picLocks noGrp="1" noChangeAspect="1"/>
          </p:cNvPicPr>
          <p:nvPr>
            <p:ph sz="quarter" idx="13"/>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6377" r="-16377"/>
          <a:stretch>
            <a:fillRect/>
          </a:stretch>
        </p:blipFill>
        <p:spPr>
          <a:xfrm>
            <a:off x="735426" y="388739"/>
            <a:ext cx="7596948" cy="422429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9246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3"/>
          </p:nvPr>
        </p:nvSpPr>
        <p:spPr>
          <a:xfrm>
            <a:off x="1324415" y="885044"/>
            <a:ext cx="6400800" cy="3487124"/>
          </a:xfrm>
        </p:spPr>
        <p:txBody>
          <a:bodyPr>
            <a:normAutofit fontScale="92500" lnSpcReduction="10000"/>
          </a:bodyPr>
          <a:lstStyle/>
          <a:p>
            <a:r>
              <a:rPr lang="en-US" sz="3200" dirty="0" smtClean="0"/>
              <a:t>“Decision support is a computer application that uses a complex system of rules to analyze data and presents information to support the decision-making process of the knowledge worker” (</a:t>
            </a:r>
            <a:r>
              <a:rPr lang="en-US" sz="3200" dirty="0" err="1" smtClean="0"/>
              <a:t>Thede</a:t>
            </a:r>
            <a:r>
              <a:rPr lang="en-US" sz="3200" dirty="0" smtClean="0"/>
              <a:t> &amp; Sewell, 2012, p. 354).</a:t>
            </a:r>
          </a:p>
          <a:p>
            <a:endParaRPr lang="en-US" dirty="0" smtClean="0"/>
          </a:p>
        </p:txBody>
      </p:sp>
      <p:sp>
        <p:nvSpPr>
          <p:cNvPr id="4" name="Footer Placeholder 3"/>
          <p:cNvSpPr>
            <a:spLocks noGrp="1"/>
          </p:cNvSpPr>
          <p:nvPr>
            <p:ph type="ftr" sz="quarter" idx="11"/>
          </p:nvPr>
        </p:nvSpPr>
        <p:spPr>
          <a:xfrm>
            <a:off x="457199" y="6172200"/>
            <a:ext cx="8160353" cy="365125"/>
          </a:xfrm>
        </p:spPr>
        <p:txBody>
          <a:bodyPr/>
          <a:lstStyle/>
          <a:p>
            <a:r>
              <a:rPr lang="en-US" dirty="0" err="1" smtClean="0"/>
              <a:t>Thede</a:t>
            </a:r>
            <a:r>
              <a:rPr lang="en-US" dirty="0" smtClean="0"/>
              <a:t>, L.Q. &amp; Sewell, J.P. (2012)</a:t>
            </a:r>
            <a:r>
              <a:rPr lang="en-US" i="1" dirty="0" smtClean="0"/>
              <a:t>. Informatics and Nursing: Opportunities and Challenges</a:t>
            </a:r>
            <a:r>
              <a:rPr lang="en-US" dirty="0" smtClean="0"/>
              <a:t>. Philadelphia, PA: </a:t>
            </a:r>
            <a:r>
              <a:rPr lang="en-US" dirty="0" err="1" smtClean="0"/>
              <a:t>Wolters</a:t>
            </a:r>
            <a:r>
              <a:rPr lang="en-US" dirty="0" smtClean="0"/>
              <a:t> Kluwer Lippincott Williams &amp; Wilkins (354).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653757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45378" y="935103"/>
            <a:ext cx="6400800" cy="4214939"/>
          </a:xfrm>
        </p:spPr>
        <p:txBody>
          <a:bodyPr>
            <a:noAutofit/>
          </a:bodyPr>
          <a:lstStyle/>
          <a:p>
            <a:r>
              <a:rPr lang="en-US" sz="2800" dirty="0" smtClean="0"/>
              <a:t>“Clinical decision support systems link health observations with health knowledge to influence health choices by clinicians for improved health care.”</a:t>
            </a:r>
          </a:p>
          <a:p>
            <a:endParaRPr lang="en-US" sz="2800" dirty="0"/>
          </a:p>
          <a:p>
            <a:pPr algn="r"/>
            <a:r>
              <a:rPr lang="en-US" sz="2800" dirty="0" smtClean="0"/>
              <a:t>Dr. Robert Heyward</a:t>
            </a:r>
          </a:p>
          <a:p>
            <a:pPr algn="r"/>
            <a:r>
              <a:rPr lang="en-US" sz="2800" dirty="0" smtClean="0"/>
              <a:t>Centre for Health Evidence</a:t>
            </a:r>
            <a:endParaRPr lang="en-US" sz="2800" dirty="0"/>
          </a:p>
        </p:txBody>
      </p:sp>
      <p:sp>
        <p:nvSpPr>
          <p:cNvPr id="4" name="Footer Placeholder 3"/>
          <p:cNvSpPr>
            <a:spLocks noGrp="1"/>
          </p:cNvSpPr>
          <p:nvPr>
            <p:ph type="ftr" sz="quarter" idx="11"/>
          </p:nvPr>
        </p:nvSpPr>
        <p:spPr>
          <a:xfrm>
            <a:off x="457199" y="6172200"/>
            <a:ext cx="8199229" cy="365125"/>
          </a:xfrm>
        </p:spPr>
        <p:txBody>
          <a:bodyPr/>
          <a:lstStyle/>
          <a:p>
            <a:r>
              <a:rPr lang="en-US" dirty="0" smtClean="0"/>
              <a:t>Exact Data. (2008). </a:t>
            </a:r>
            <a:r>
              <a:rPr lang="en-US" i="1" dirty="0" smtClean="0"/>
              <a:t>Clinical Decision Support Systems.</a:t>
            </a:r>
            <a:r>
              <a:rPr lang="en-US" dirty="0" smtClean="0"/>
              <a:t> Retrieved from: http://</a:t>
            </a:r>
            <a:r>
              <a:rPr lang="en-US" dirty="0" err="1" smtClean="0"/>
              <a:t>www.exactdata.net</a:t>
            </a:r>
            <a:r>
              <a:rPr lang="en-US" dirty="0" smtClean="0"/>
              <a:t>/applications/clinical-decision-support-systems/</a:t>
            </a:r>
            <a:endParaRPr lang="en-US" dirty="0"/>
          </a:p>
        </p:txBody>
      </p:sp>
      <p:pic>
        <p:nvPicPr>
          <p:cNvPr id="6" name="Picture 5" descr="imgres-3.jpe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29359" y="3429000"/>
            <a:ext cx="2420716" cy="242071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07078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303</TotalTime>
  <Words>917</Words>
  <Application>Microsoft Macintosh PowerPoint</Application>
  <PresentationFormat>On-screen Show (4:3)</PresentationFormat>
  <Paragraphs>78</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Slipstream</vt:lpstr>
      <vt:lpstr>Clinical Decision Support: New Solutions For A New Process</vt:lpstr>
      <vt:lpstr>Mission</vt:lpstr>
      <vt:lpstr>Overview</vt:lpstr>
      <vt:lpstr>Nursing Informatics: The Future of Nursing </vt:lpstr>
      <vt:lpstr>Nursing Informatics</vt:lpstr>
      <vt:lpstr>Slide 6</vt:lpstr>
      <vt:lpstr>Clinical Decision Support</vt:lpstr>
      <vt:lpstr>Definitions</vt:lpstr>
      <vt:lpstr>Slide 9</vt:lpstr>
      <vt:lpstr>CPOE</vt:lpstr>
      <vt:lpstr>Support for CDSS and CPOE</vt:lpstr>
      <vt:lpstr>Slide 12</vt:lpstr>
      <vt:lpstr>Slide 13</vt:lpstr>
      <vt:lpstr>Technical Specifications</vt:lpstr>
      <vt:lpstr>Slide 15</vt:lpstr>
      <vt:lpstr>Goals for 2013</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Decision Support: New Solutions For A New Process</dc:title>
  <dc:creator>Joe Cardenas</dc:creator>
  <cp:lastModifiedBy>Alison Miller</cp:lastModifiedBy>
  <cp:revision>36</cp:revision>
  <dcterms:created xsi:type="dcterms:W3CDTF">2012-12-15T21:21:20Z</dcterms:created>
  <dcterms:modified xsi:type="dcterms:W3CDTF">2012-12-15T21:37:24Z</dcterms:modified>
</cp:coreProperties>
</file>