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61"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CDE373-2E79-3BF5-2BE3-CE0E942BFD9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312800D-760B-E227-94F0-D3F2EACE8DC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F49AFB8-D43D-4AAB-BF46-2E9B4E22185A}" type="datetimeFigureOut">
              <a:rPr lang="en-US"/>
              <a:pPr>
                <a:defRPr/>
              </a:pPr>
              <a:t>5/6/2022</a:t>
            </a:fld>
            <a:endParaRPr lang="en-US"/>
          </a:p>
        </p:txBody>
      </p:sp>
      <p:sp>
        <p:nvSpPr>
          <p:cNvPr id="4" name="Slide Image Placeholder 3">
            <a:extLst>
              <a:ext uri="{FF2B5EF4-FFF2-40B4-BE49-F238E27FC236}">
                <a16:creationId xmlns:a16="http://schemas.microsoft.com/office/drawing/2014/main" id="{CF2686A9-CC39-9604-C7EF-E6F02A13472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049A6A8-2EFE-4747-5D35-0C2597507F7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FDE2BD4-DF69-0B16-4CB7-86C7E5C3898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006E2CD-DE7A-7195-E88B-AD86BEFBCE1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7B8403A-4A1B-433C-B9FB-06E9E3D66D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B050556C-E0E3-ECFD-B475-FBA150E61B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E897CE2-9858-F029-9691-0DA06E9106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0BEC19CB-DA7F-5E0E-C06B-CC7C8C4C7F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4BE06-C693-4A4B-9671-96103F2B2783}" type="slidenum">
              <a:rPr lang="en-US" altLang="en-US" smtClean="0"/>
              <a:pPr>
                <a:spcBef>
                  <a:spcPct val="0"/>
                </a:spcBef>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3113309-4A13-877E-D39D-87D81880ACAB}"/>
              </a:ext>
            </a:extLst>
          </p:cNvPr>
          <p:cNvSpPr>
            <a:spLocks noGrp="1"/>
          </p:cNvSpPr>
          <p:nvPr>
            <p:ph type="dt" sz="half" idx="10"/>
          </p:nvPr>
        </p:nvSpPr>
        <p:spPr/>
        <p:txBody>
          <a:bodyPr/>
          <a:lstStyle>
            <a:lvl1pPr>
              <a:defRPr/>
            </a:lvl1pPr>
          </a:lstStyle>
          <a:p>
            <a:pPr>
              <a:defRPr/>
            </a:pPr>
            <a:fld id="{DC1C4739-59E2-403D-B616-785A5E447168}" type="datetimeFigureOut">
              <a:rPr lang="en-US"/>
              <a:pPr>
                <a:defRPr/>
              </a:pPr>
              <a:t>5/6/2022</a:t>
            </a:fld>
            <a:endParaRPr lang="en-US"/>
          </a:p>
        </p:txBody>
      </p:sp>
      <p:sp>
        <p:nvSpPr>
          <p:cNvPr id="5" name="Footer Placeholder 4">
            <a:extLst>
              <a:ext uri="{FF2B5EF4-FFF2-40B4-BE49-F238E27FC236}">
                <a16:creationId xmlns:a16="http://schemas.microsoft.com/office/drawing/2014/main" id="{87BD21DF-2072-99E5-5298-D2B0ED4DDB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7CC627C-C4AB-D878-824B-B7461B2D11E6}"/>
              </a:ext>
            </a:extLst>
          </p:cNvPr>
          <p:cNvSpPr>
            <a:spLocks noGrp="1"/>
          </p:cNvSpPr>
          <p:nvPr>
            <p:ph type="sldNum" sz="quarter" idx="12"/>
          </p:nvPr>
        </p:nvSpPr>
        <p:spPr/>
        <p:txBody>
          <a:bodyPr/>
          <a:lstStyle>
            <a:lvl1pPr>
              <a:defRPr/>
            </a:lvl1pPr>
          </a:lstStyle>
          <a:p>
            <a:pPr>
              <a:defRPr/>
            </a:pPr>
            <a:fld id="{292099FB-8BAF-4DBE-A1F6-382B91981E59}" type="slidenum">
              <a:rPr lang="en-US" altLang="en-US"/>
              <a:pPr>
                <a:defRPr/>
              </a:pPr>
              <a:t>‹#›</a:t>
            </a:fld>
            <a:endParaRPr lang="en-US" altLang="en-US"/>
          </a:p>
        </p:txBody>
      </p:sp>
    </p:spTree>
    <p:extLst>
      <p:ext uri="{BB962C8B-B14F-4D97-AF65-F5344CB8AC3E}">
        <p14:creationId xmlns:p14="http://schemas.microsoft.com/office/powerpoint/2010/main" val="42963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9046E-9E14-BC20-8E30-9402A555A95F}"/>
              </a:ext>
            </a:extLst>
          </p:cNvPr>
          <p:cNvSpPr>
            <a:spLocks noGrp="1"/>
          </p:cNvSpPr>
          <p:nvPr>
            <p:ph type="dt" sz="half" idx="10"/>
          </p:nvPr>
        </p:nvSpPr>
        <p:spPr/>
        <p:txBody>
          <a:bodyPr/>
          <a:lstStyle>
            <a:lvl1pPr>
              <a:defRPr/>
            </a:lvl1pPr>
          </a:lstStyle>
          <a:p>
            <a:pPr>
              <a:defRPr/>
            </a:pPr>
            <a:fld id="{1D04D2F6-B9FA-466A-81B8-0740EEADFC35}" type="datetimeFigureOut">
              <a:rPr lang="en-US"/>
              <a:pPr>
                <a:defRPr/>
              </a:pPr>
              <a:t>5/6/2022</a:t>
            </a:fld>
            <a:endParaRPr lang="en-US"/>
          </a:p>
        </p:txBody>
      </p:sp>
      <p:sp>
        <p:nvSpPr>
          <p:cNvPr id="5" name="Footer Placeholder 4">
            <a:extLst>
              <a:ext uri="{FF2B5EF4-FFF2-40B4-BE49-F238E27FC236}">
                <a16:creationId xmlns:a16="http://schemas.microsoft.com/office/drawing/2014/main" id="{3F560E05-8642-A0F0-4174-7DF0589681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86FCF0-AC56-D262-DDFA-31B6CC82BD96}"/>
              </a:ext>
            </a:extLst>
          </p:cNvPr>
          <p:cNvSpPr>
            <a:spLocks noGrp="1"/>
          </p:cNvSpPr>
          <p:nvPr>
            <p:ph type="sldNum" sz="quarter" idx="12"/>
          </p:nvPr>
        </p:nvSpPr>
        <p:spPr/>
        <p:txBody>
          <a:bodyPr/>
          <a:lstStyle>
            <a:lvl1pPr>
              <a:defRPr/>
            </a:lvl1pPr>
          </a:lstStyle>
          <a:p>
            <a:pPr>
              <a:defRPr/>
            </a:pPr>
            <a:fld id="{7420E1FE-032C-471C-A224-91EF8EDB3225}" type="slidenum">
              <a:rPr lang="en-US" altLang="en-US"/>
              <a:pPr>
                <a:defRPr/>
              </a:pPr>
              <a:t>‹#›</a:t>
            </a:fld>
            <a:endParaRPr lang="en-US" altLang="en-US"/>
          </a:p>
        </p:txBody>
      </p:sp>
    </p:spTree>
    <p:extLst>
      <p:ext uri="{BB962C8B-B14F-4D97-AF65-F5344CB8AC3E}">
        <p14:creationId xmlns:p14="http://schemas.microsoft.com/office/powerpoint/2010/main" val="2810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BA3B5-6C8B-B9CD-F64D-CC20E0452238}"/>
              </a:ext>
            </a:extLst>
          </p:cNvPr>
          <p:cNvSpPr>
            <a:spLocks noGrp="1"/>
          </p:cNvSpPr>
          <p:nvPr>
            <p:ph type="dt" sz="half" idx="10"/>
          </p:nvPr>
        </p:nvSpPr>
        <p:spPr/>
        <p:txBody>
          <a:bodyPr/>
          <a:lstStyle>
            <a:lvl1pPr>
              <a:defRPr/>
            </a:lvl1pPr>
          </a:lstStyle>
          <a:p>
            <a:pPr>
              <a:defRPr/>
            </a:pPr>
            <a:fld id="{5DFEEAC5-0AE3-4FD8-8C7E-FFE56883C3E4}" type="datetimeFigureOut">
              <a:rPr lang="en-US"/>
              <a:pPr>
                <a:defRPr/>
              </a:pPr>
              <a:t>5/6/2022</a:t>
            </a:fld>
            <a:endParaRPr lang="en-US"/>
          </a:p>
        </p:txBody>
      </p:sp>
      <p:sp>
        <p:nvSpPr>
          <p:cNvPr id="5" name="Footer Placeholder 4">
            <a:extLst>
              <a:ext uri="{FF2B5EF4-FFF2-40B4-BE49-F238E27FC236}">
                <a16:creationId xmlns:a16="http://schemas.microsoft.com/office/drawing/2014/main" id="{5F75EB52-17AD-0720-D677-0296936C10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8948C53-0BBB-8A1D-1DC9-D4E18BB37F9B}"/>
              </a:ext>
            </a:extLst>
          </p:cNvPr>
          <p:cNvSpPr>
            <a:spLocks noGrp="1"/>
          </p:cNvSpPr>
          <p:nvPr>
            <p:ph type="sldNum" sz="quarter" idx="12"/>
          </p:nvPr>
        </p:nvSpPr>
        <p:spPr/>
        <p:txBody>
          <a:bodyPr/>
          <a:lstStyle>
            <a:lvl1pPr>
              <a:defRPr/>
            </a:lvl1pPr>
          </a:lstStyle>
          <a:p>
            <a:pPr>
              <a:defRPr/>
            </a:pPr>
            <a:fld id="{890CBEC1-EC60-4D11-AB40-C38D24D7B439}" type="slidenum">
              <a:rPr lang="en-US" altLang="en-US"/>
              <a:pPr>
                <a:defRPr/>
              </a:pPr>
              <a:t>‹#›</a:t>
            </a:fld>
            <a:endParaRPr lang="en-US" altLang="en-US"/>
          </a:p>
        </p:txBody>
      </p:sp>
    </p:spTree>
    <p:extLst>
      <p:ext uri="{BB962C8B-B14F-4D97-AF65-F5344CB8AC3E}">
        <p14:creationId xmlns:p14="http://schemas.microsoft.com/office/powerpoint/2010/main" val="30914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544DF7-CEA7-5DD6-B78A-1F272B28E493}"/>
              </a:ext>
            </a:extLst>
          </p:cNvPr>
          <p:cNvSpPr>
            <a:spLocks noGrp="1"/>
          </p:cNvSpPr>
          <p:nvPr>
            <p:ph type="dt" sz="half" idx="10"/>
          </p:nvPr>
        </p:nvSpPr>
        <p:spPr/>
        <p:txBody>
          <a:bodyPr/>
          <a:lstStyle>
            <a:lvl1pPr>
              <a:defRPr/>
            </a:lvl1pPr>
          </a:lstStyle>
          <a:p>
            <a:pPr>
              <a:defRPr/>
            </a:pPr>
            <a:fld id="{2CD6ABF0-048C-43D2-B816-262BF793271C}" type="datetimeFigureOut">
              <a:rPr lang="en-US"/>
              <a:pPr>
                <a:defRPr/>
              </a:pPr>
              <a:t>5/6/2022</a:t>
            </a:fld>
            <a:endParaRPr lang="en-US"/>
          </a:p>
        </p:txBody>
      </p:sp>
      <p:sp>
        <p:nvSpPr>
          <p:cNvPr id="5" name="Footer Placeholder 4">
            <a:extLst>
              <a:ext uri="{FF2B5EF4-FFF2-40B4-BE49-F238E27FC236}">
                <a16:creationId xmlns:a16="http://schemas.microsoft.com/office/drawing/2014/main" id="{590DC992-E9EA-92C2-CCB3-A58615F269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135857-91AE-52D3-E9F1-6DFA97F3761E}"/>
              </a:ext>
            </a:extLst>
          </p:cNvPr>
          <p:cNvSpPr>
            <a:spLocks noGrp="1"/>
          </p:cNvSpPr>
          <p:nvPr>
            <p:ph type="sldNum" sz="quarter" idx="12"/>
          </p:nvPr>
        </p:nvSpPr>
        <p:spPr/>
        <p:txBody>
          <a:bodyPr/>
          <a:lstStyle>
            <a:lvl1pPr>
              <a:defRPr/>
            </a:lvl1pPr>
          </a:lstStyle>
          <a:p>
            <a:pPr>
              <a:defRPr/>
            </a:pPr>
            <a:fld id="{2A937115-635F-497D-9063-C60272F39CC7}" type="slidenum">
              <a:rPr lang="en-US" altLang="en-US"/>
              <a:pPr>
                <a:defRPr/>
              </a:pPr>
              <a:t>‹#›</a:t>
            </a:fld>
            <a:endParaRPr lang="en-US" altLang="en-US"/>
          </a:p>
        </p:txBody>
      </p:sp>
    </p:spTree>
    <p:extLst>
      <p:ext uri="{BB962C8B-B14F-4D97-AF65-F5344CB8AC3E}">
        <p14:creationId xmlns:p14="http://schemas.microsoft.com/office/powerpoint/2010/main" val="257461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8B1640-F623-E749-9809-3766B4DCC173}"/>
              </a:ext>
            </a:extLst>
          </p:cNvPr>
          <p:cNvSpPr>
            <a:spLocks noGrp="1"/>
          </p:cNvSpPr>
          <p:nvPr>
            <p:ph type="dt" sz="half" idx="10"/>
          </p:nvPr>
        </p:nvSpPr>
        <p:spPr/>
        <p:txBody>
          <a:bodyPr/>
          <a:lstStyle>
            <a:lvl1pPr>
              <a:defRPr/>
            </a:lvl1pPr>
          </a:lstStyle>
          <a:p>
            <a:pPr>
              <a:defRPr/>
            </a:pPr>
            <a:fld id="{C4315447-7283-4ADB-9A16-313E95015303}" type="datetimeFigureOut">
              <a:rPr lang="en-US"/>
              <a:pPr>
                <a:defRPr/>
              </a:pPr>
              <a:t>5/6/2022</a:t>
            </a:fld>
            <a:endParaRPr lang="en-US"/>
          </a:p>
        </p:txBody>
      </p:sp>
      <p:sp>
        <p:nvSpPr>
          <p:cNvPr id="5" name="Footer Placeholder 4">
            <a:extLst>
              <a:ext uri="{FF2B5EF4-FFF2-40B4-BE49-F238E27FC236}">
                <a16:creationId xmlns:a16="http://schemas.microsoft.com/office/drawing/2014/main" id="{CAB67C1A-AF3E-EC1F-BAB0-A5972FB58EA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F5BEF9-DA45-BB4B-6EFF-4F8D74B9AEEF}"/>
              </a:ext>
            </a:extLst>
          </p:cNvPr>
          <p:cNvSpPr>
            <a:spLocks noGrp="1"/>
          </p:cNvSpPr>
          <p:nvPr>
            <p:ph type="sldNum" sz="quarter" idx="12"/>
          </p:nvPr>
        </p:nvSpPr>
        <p:spPr/>
        <p:txBody>
          <a:bodyPr/>
          <a:lstStyle>
            <a:lvl1pPr>
              <a:defRPr/>
            </a:lvl1pPr>
          </a:lstStyle>
          <a:p>
            <a:pPr>
              <a:defRPr/>
            </a:pPr>
            <a:fld id="{18C1B128-DE09-40A6-8459-C547415E7E35}" type="slidenum">
              <a:rPr lang="en-US" altLang="en-US"/>
              <a:pPr>
                <a:defRPr/>
              </a:pPr>
              <a:t>‹#›</a:t>
            </a:fld>
            <a:endParaRPr lang="en-US" altLang="en-US"/>
          </a:p>
        </p:txBody>
      </p:sp>
    </p:spTree>
    <p:extLst>
      <p:ext uri="{BB962C8B-B14F-4D97-AF65-F5344CB8AC3E}">
        <p14:creationId xmlns:p14="http://schemas.microsoft.com/office/powerpoint/2010/main" val="45063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A9CBF10-BC36-54E0-0C28-9493CA23E700}"/>
              </a:ext>
            </a:extLst>
          </p:cNvPr>
          <p:cNvSpPr>
            <a:spLocks noGrp="1"/>
          </p:cNvSpPr>
          <p:nvPr>
            <p:ph type="dt" sz="half" idx="10"/>
          </p:nvPr>
        </p:nvSpPr>
        <p:spPr/>
        <p:txBody>
          <a:bodyPr/>
          <a:lstStyle>
            <a:lvl1pPr>
              <a:defRPr/>
            </a:lvl1pPr>
          </a:lstStyle>
          <a:p>
            <a:pPr>
              <a:defRPr/>
            </a:pPr>
            <a:fld id="{8D40FD22-5F64-4F35-BE7B-C58DD71D9F43}" type="datetimeFigureOut">
              <a:rPr lang="en-US"/>
              <a:pPr>
                <a:defRPr/>
              </a:pPr>
              <a:t>5/6/2022</a:t>
            </a:fld>
            <a:endParaRPr lang="en-US"/>
          </a:p>
        </p:txBody>
      </p:sp>
      <p:sp>
        <p:nvSpPr>
          <p:cNvPr id="6" name="Footer Placeholder 4">
            <a:extLst>
              <a:ext uri="{FF2B5EF4-FFF2-40B4-BE49-F238E27FC236}">
                <a16:creationId xmlns:a16="http://schemas.microsoft.com/office/drawing/2014/main" id="{CD19A6E4-9BB9-E55D-46AA-ED3D33174C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9DC57AD-61C8-AE19-C49F-B28D54C09825}"/>
              </a:ext>
            </a:extLst>
          </p:cNvPr>
          <p:cNvSpPr>
            <a:spLocks noGrp="1"/>
          </p:cNvSpPr>
          <p:nvPr>
            <p:ph type="sldNum" sz="quarter" idx="12"/>
          </p:nvPr>
        </p:nvSpPr>
        <p:spPr/>
        <p:txBody>
          <a:bodyPr/>
          <a:lstStyle>
            <a:lvl1pPr>
              <a:defRPr/>
            </a:lvl1pPr>
          </a:lstStyle>
          <a:p>
            <a:pPr>
              <a:defRPr/>
            </a:pPr>
            <a:fld id="{E23CB6FF-A48A-45AA-97E3-75AE69492B4E}" type="slidenum">
              <a:rPr lang="en-US" altLang="en-US"/>
              <a:pPr>
                <a:defRPr/>
              </a:pPr>
              <a:t>‹#›</a:t>
            </a:fld>
            <a:endParaRPr lang="en-US" altLang="en-US"/>
          </a:p>
        </p:txBody>
      </p:sp>
    </p:spTree>
    <p:extLst>
      <p:ext uri="{BB962C8B-B14F-4D97-AF65-F5344CB8AC3E}">
        <p14:creationId xmlns:p14="http://schemas.microsoft.com/office/powerpoint/2010/main" val="67840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3CA887F-91A4-7918-F001-7F648C6A7C93}"/>
              </a:ext>
            </a:extLst>
          </p:cNvPr>
          <p:cNvSpPr>
            <a:spLocks noGrp="1"/>
          </p:cNvSpPr>
          <p:nvPr>
            <p:ph type="dt" sz="half" idx="10"/>
          </p:nvPr>
        </p:nvSpPr>
        <p:spPr/>
        <p:txBody>
          <a:bodyPr/>
          <a:lstStyle>
            <a:lvl1pPr>
              <a:defRPr/>
            </a:lvl1pPr>
          </a:lstStyle>
          <a:p>
            <a:pPr>
              <a:defRPr/>
            </a:pPr>
            <a:fld id="{D2A9F3E0-185D-424B-827B-E4EA7D558EF4}" type="datetimeFigureOut">
              <a:rPr lang="en-US"/>
              <a:pPr>
                <a:defRPr/>
              </a:pPr>
              <a:t>5/6/2022</a:t>
            </a:fld>
            <a:endParaRPr lang="en-US"/>
          </a:p>
        </p:txBody>
      </p:sp>
      <p:sp>
        <p:nvSpPr>
          <p:cNvPr id="8" name="Footer Placeholder 4">
            <a:extLst>
              <a:ext uri="{FF2B5EF4-FFF2-40B4-BE49-F238E27FC236}">
                <a16:creationId xmlns:a16="http://schemas.microsoft.com/office/drawing/2014/main" id="{4459E943-5BB8-B931-4196-946500C137B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5F0DCEA-88F6-2515-2516-DD91B4C1EA6D}"/>
              </a:ext>
            </a:extLst>
          </p:cNvPr>
          <p:cNvSpPr>
            <a:spLocks noGrp="1"/>
          </p:cNvSpPr>
          <p:nvPr>
            <p:ph type="sldNum" sz="quarter" idx="12"/>
          </p:nvPr>
        </p:nvSpPr>
        <p:spPr/>
        <p:txBody>
          <a:bodyPr/>
          <a:lstStyle>
            <a:lvl1pPr>
              <a:defRPr/>
            </a:lvl1pPr>
          </a:lstStyle>
          <a:p>
            <a:pPr>
              <a:defRPr/>
            </a:pPr>
            <a:fld id="{6A1EC9F6-B077-472B-AD78-37FA76922C3C}" type="slidenum">
              <a:rPr lang="en-US" altLang="en-US"/>
              <a:pPr>
                <a:defRPr/>
              </a:pPr>
              <a:t>‹#›</a:t>
            </a:fld>
            <a:endParaRPr lang="en-US" altLang="en-US"/>
          </a:p>
        </p:txBody>
      </p:sp>
    </p:spTree>
    <p:extLst>
      <p:ext uri="{BB962C8B-B14F-4D97-AF65-F5344CB8AC3E}">
        <p14:creationId xmlns:p14="http://schemas.microsoft.com/office/powerpoint/2010/main" val="50600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5ED57F6-A6DB-2C75-F387-5183E4188F1C}"/>
              </a:ext>
            </a:extLst>
          </p:cNvPr>
          <p:cNvSpPr>
            <a:spLocks noGrp="1"/>
          </p:cNvSpPr>
          <p:nvPr>
            <p:ph type="dt" sz="half" idx="10"/>
          </p:nvPr>
        </p:nvSpPr>
        <p:spPr/>
        <p:txBody>
          <a:bodyPr/>
          <a:lstStyle>
            <a:lvl1pPr>
              <a:defRPr/>
            </a:lvl1pPr>
          </a:lstStyle>
          <a:p>
            <a:pPr>
              <a:defRPr/>
            </a:pPr>
            <a:fld id="{677DF8D2-A832-4A7B-8444-ACFFC0381D7A}" type="datetimeFigureOut">
              <a:rPr lang="en-US"/>
              <a:pPr>
                <a:defRPr/>
              </a:pPr>
              <a:t>5/6/2022</a:t>
            </a:fld>
            <a:endParaRPr lang="en-US"/>
          </a:p>
        </p:txBody>
      </p:sp>
      <p:sp>
        <p:nvSpPr>
          <p:cNvPr id="4" name="Footer Placeholder 4">
            <a:extLst>
              <a:ext uri="{FF2B5EF4-FFF2-40B4-BE49-F238E27FC236}">
                <a16:creationId xmlns:a16="http://schemas.microsoft.com/office/drawing/2014/main" id="{8C445807-FAA5-B8C2-63E7-5029445C3AF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28CC35F-EDA8-86E5-DE61-B3B7678ABF6E}"/>
              </a:ext>
            </a:extLst>
          </p:cNvPr>
          <p:cNvSpPr>
            <a:spLocks noGrp="1"/>
          </p:cNvSpPr>
          <p:nvPr>
            <p:ph type="sldNum" sz="quarter" idx="12"/>
          </p:nvPr>
        </p:nvSpPr>
        <p:spPr/>
        <p:txBody>
          <a:bodyPr/>
          <a:lstStyle>
            <a:lvl1pPr>
              <a:defRPr/>
            </a:lvl1pPr>
          </a:lstStyle>
          <a:p>
            <a:pPr>
              <a:defRPr/>
            </a:pPr>
            <a:fld id="{55012963-45A1-4A5F-9EA7-77CD641221F3}" type="slidenum">
              <a:rPr lang="en-US" altLang="en-US"/>
              <a:pPr>
                <a:defRPr/>
              </a:pPr>
              <a:t>‹#›</a:t>
            </a:fld>
            <a:endParaRPr lang="en-US" altLang="en-US"/>
          </a:p>
        </p:txBody>
      </p:sp>
    </p:spTree>
    <p:extLst>
      <p:ext uri="{BB962C8B-B14F-4D97-AF65-F5344CB8AC3E}">
        <p14:creationId xmlns:p14="http://schemas.microsoft.com/office/powerpoint/2010/main" val="241844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CDEE3B8-C862-C493-0C1C-0685D4C4256E}"/>
              </a:ext>
            </a:extLst>
          </p:cNvPr>
          <p:cNvSpPr>
            <a:spLocks noGrp="1"/>
          </p:cNvSpPr>
          <p:nvPr>
            <p:ph type="dt" sz="half" idx="10"/>
          </p:nvPr>
        </p:nvSpPr>
        <p:spPr/>
        <p:txBody>
          <a:bodyPr/>
          <a:lstStyle>
            <a:lvl1pPr>
              <a:defRPr/>
            </a:lvl1pPr>
          </a:lstStyle>
          <a:p>
            <a:pPr>
              <a:defRPr/>
            </a:pPr>
            <a:fld id="{22BF0BFE-DE2E-4EAC-935C-13321397F8C2}" type="datetimeFigureOut">
              <a:rPr lang="en-US"/>
              <a:pPr>
                <a:defRPr/>
              </a:pPr>
              <a:t>5/6/2022</a:t>
            </a:fld>
            <a:endParaRPr lang="en-US"/>
          </a:p>
        </p:txBody>
      </p:sp>
      <p:sp>
        <p:nvSpPr>
          <p:cNvPr id="3" name="Footer Placeholder 4">
            <a:extLst>
              <a:ext uri="{FF2B5EF4-FFF2-40B4-BE49-F238E27FC236}">
                <a16:creationId xmlns:a16="http://schemas.microsoft.com/office/drawing/2014/main" id="{8F0CF263-CE9D-63E3-3081-B380B6096C1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9C11802-2B5C-8EED-4C9F-F2C2DCEF339E}"/>
              </a:ext>
            </a:extLst>
          </p:cNvPr>
          <p:cNvSpPr>
            <a:spLocks noGrp="1"/>
          </p:cNvSpPr>
          <p:nvPr>
            <p:ph type="sldNum" sz="quarter" idx="12"/>
          </p:nvPr>
        </p:nvSpPr>
        <p:spPr/>
        <p:txBody>
          <a:bodyPr/>
          <a:lstStyle>
            <a:lvl1pPr>
              <a:defRPr/>
            </a:lvl1pPr>
          </a:lstStyle>
          <a:p>
            <a:pPr>
              <a:defRPr/>
            </a:pPr>
            <a:fld id="{6AF64250-1991-4737-9711-51F0806EFDF4}" type="slidenum">
              <a:rPr lang="en-US" altLang="en-US"/>
              <a:pPr>
                <a:defRPr/>
              </a:pPr>
              <a:t>‹#›</a:t>
            </a:fld>
            <a:endParaRPr lang="en-US" altLang="en-US"/>
          </a:p>
        </p:txBody>
      </p:sp>
    </p:spTree>
    <p:extLst>
      <p:ext uri="{BB962C8B-B14F-4D97-AF65-F5344CB8AC3E}">
        <p14:creationId xmlns:p14="http://schemas.microsoft.com/office/powerpoint/2010/main" val="250742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4A5D5B4-24BC-8C12-7783-2BDC3E9EE216}"/>
              </a:ext>
            </a:extLst>
          </p:cNvPr>
          <p:cNvSpPr>
            <a:spLocks noGrp="1"/>
          </p:cNvSpPr>
          <p:nvPr>
            <p:ph type="dt" sz="half" idx="10"/>
          </p:nvPr>
        </p:nvSpPr>
        <p:spPr/>
        <p:txBody>
          <a:bodyPr/>
          <a:lstStyle>
            <a:lvl1pPr>
              <a:defRPr/>
            </a:lvl1pPr>
          </a:lstStyle>
          <a:p>
            <a:pPr>
              <a:defRPr/>
            </a:pPr>
            <a:fld id="{E74963BD-5C9B-4D3E-A917-7DE23F6111D0}" type="datetimeFigureOut">
              <a:rPr lang="en-US"/>
              <a:pPr>
                <a:defRPr/>
              </a:pPr>
              <a:t>5/6/2022</a:t>
            </a:fld>
            <a:endParaRPr lang="en-US"/>
          </a:p>
        </p:txBody>
      </p:sp>
      <p:sp>
        <p:nvSpPr>
          <p:cNvPr id="6" name="Footer Placeholder 4">
            <a:extLst>
              <a:ext uri="{FF2B5EF4-FFF2-40B4-BE49-F238E27FC236}">
                <a16:creationId xmlns:a16="http://schemas.microsoft.com/office/drawing/2014/main" id="{4981983B-70A2-EFF9-B15E-9E62995354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796B3A7-622A-A583-DEE4-1DA775F05EEB}"/>
              </a:ext>
            </a:extLst>
          </p:cNvPr>
          <p:cNvSpPr>
            <a:spLocks noGrp="1"/>
          </p:cNvSpPr>
          <p:nvPr>
            <p:ph type="sldNum" sz="quarter" idx="12"/>
          </p:nvPr>
        </p:nvSpPr>
        <p:spPr/>
        <p:txBody>
          <a:bodyPr/>
          <a:lstStyle>
            <a:lvl1pPr>
              <a:defRPr/>
            </a:lvl1pPr>
          </a:lstStyle>
          <a:p>
            <a:pPr>
              <a:defRPr/>
            </a:pPr>
            <a:fld id="{DD9A192D-717B-491D-92A6-6C4BE7B198C4}" type="slidenum">
              <a:rPr lang="en-US" altLang="en-US"/>
              <a:pPr>
                <a:defRPr/>
              </a:pPr>
              <a:t>‹#›</a:t>
            </a:fld>
            <a:endParaRPr lang="en-US" altLang="en-US"/>
          </a:p>
        </p:txBody>
      </p:sp>
    </p:spTree>
    <p:extLst>
      <p:ext uri="{BB962C8B-B14F-4D97-AF65-F5344CB8AC3E}">
        <p14:creationId xmlns:p14="http://schemas.microsoft.com/office/powerpoint/2010/main" val="214451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33C2F44-331A-F308-AA30-C873C3BA5D3D}"/>
              </a:ext>
            </a:extLst>
          </p:cNvPr>
          <p:cNvSpPr>
            <a:spLocks noGrp="1"/>
          </p:cNvSpPr>
          <p:nvPr>
            <p:ph type="dt" sz="half" idx="10"/>
          </p:nvPr>
        </p:nvSpPr>
        <p:spPr/>
        <p:txBody>
          <a:bodyPr/>
          <a:lstStyle>
            <a:lvl1pPr>
              <a:defRPr/>
            </a:lvl1pPr>
          </a:lstStyle>
          <a:p>
            <a:pPr>
              <a:defRPr/>
            </a:pPr>
            <a:fld id="{9BBE0C70-7DC0-4CF6-AE5D-182B576B6C9B}" type="datetimeFigureOut">
              <a:rPr lang="en-US"/>
              <a:pPr>
                <a:defRPr/>
              </a:pPr>
              <a:t>5/6/2022</a:t>
            </a:fld>
            <a:endParaRPr lang="en-US"/>
          </a:p>
        </p:txBody>
      </p:sp>
      <p:sp>
        <p:nvSpPr>
          <p:cNvPr id="6" name="Footer Placeholder 4">
            <a:extLst>
              <a:ext uri="{FF2B5EF4-FFF2-40B4-BE49-F238E27FC236}">
                <a16:creationId xmlns:a16="http://schemas.microsoft.com/office/drawing/2014/main" id="{5EAE4859-5C15-EBD0-0713-7E913BFEB05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B0DD189-7EFB-2E5B-9710-94B49EBA272C}"/>
              </a:ext>
            </a:extLst>
          </p:cNvPr>
          <p:cNvSpPr>
            <a:spLocks noGrp="1"/>
          </p:cNvSpPr>
          <p:nvPr>
            <p:ph type="sldNum" sz="quarter" idx="12"/>
          </p:nvPr>
        </p:nvSpPr>
        <p:spPr/>
        <p:txBody>
          <a:bodyPr/>
          <a:lstStyle>
            <a:lvl1pPr>
              <a:defRPr/>
            </a:lvl1pPr>
          </a:lstStyle>
          <a:p>
            <a:pPr>
              <a:defRPr/>
            </a:pPr>
            <a:fld id="{08803A36-AEC9-451B-977B-35B37F5F9F47}" type="slidenum">
              <a:rPr lang="en-US" altLang="en-US"/>
              <a:pPr>
                <a:defRPr/>
              </a:pPr>
              <a:t>‹#›</a:t>
            </a:fld>
            <a:endParaRPr lang="en-US" altLang="en-US"/>
          </a:p>
        </p:txBody>
      </p:sp>
    </p:spTree>
    <p:extLst>
      <p:ext uri="{BB962C8B-B14F-4D97-AF65-F5344CB8AC3E}">
        <p14:creationId xmlns:p14="http://schemas.microsoft.com/office/powerpoint/2010/main" val="378042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07C4A1B-B950-FBC5-3448-87F542268AC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4479914-23FD-4479-D54A-F7894DD9749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E863D44-B590-1934-D8FE-D633EE62876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110390D-1236-40C2-8EB4-9D11CF17935E}" type="datetimeFigureOut">
              <a:rPr lang="en-US"/>
              <a:pPr>
                <a:defRPr/>
              </a:pPr>
              <a:t>5/6/2022</a:t>
            </a:fld>
            <a:endParaRPr lang="en-US"/>
          </a:p>
        </p:txBody>
      </p:sp>
      <p:sp>
        <p:nvSpPr>
          <p:cNvPr id="5" name="Footer Placeholder 4">
            <a:extLst>
              <a:ext uri="{FF2B5EF4-FFF2-40B4-BE49-F238E27FC236}">
                <a16:creationId xmlns:a16="http://schemas.microsoft.com/office/drawing/2014/main" id="{E83CDC9F-40BB-CC55-C4D3-3B775B3D7CE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A5F570C-E981-56CC-E569-C7FA66C3153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EE0E084-7B12-4966-8E9C-226F6F68212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D19C446-8EAB-7DB6-8B8B-D8AB43460CF6}"/>
              </a:ext>
            </a:extLst>
          </p:cNvPr>
          <p:cNvSpPr>
            <a:spLocks noGrp="1"/>
          </p:cNvSpPr>
          <p:nvPr>
            <p:ph type="ctrTitle"/>
          </p:nvPr>
        </p:nvSpPr>
        <p:spPr/>
        <p:txBody>
          <a:bodyPr/>
          <a:lstStyle/>
          <a:p>
            <a:pPr eaLnBrk="1" hangingPunct="1"/>
            <a:r>
              <a:rPr lang="en-US" altLang="en-US" b="1"/>
              <a:t>Economic Policy</a:t>
            </a:r>
          </a:p>
        </p:txBody>
      </p:sp>
      <p:sp>
        <p:nvSpPr>
          <p:cNvPr id="3" name="Subtitle 2">
            <a:extLst>
              <a:ext uri="{FF2B5EF4-FFF2-40B4-BE49-F238E27FC236}">
                <a16:creationId xmlns:a16="http://schemas.microsoft.com/office/drawing/2014/main" id="{C2F27995-AA35-0CF7-1AA5-4953E165429A}"/>
              </a:ext>
            </a:extLst>
          </p:cNvPr>
          <p:cNvSpPr>
            <a:spLocks noGrp="1"/>
          </p:cNvSpPr>
          <p:nvPr>
            <p:ph type="subTitle" idx="1"/>
          </p:nvPr>
        </p:nvSpPr>
        <p:spPr/>
        <p:txBody>
          <a:bodyPr rtlCol="0">
            <a:normAutofit/>
          </a:bodyPr>
          <a:lstStyle/>
          <a:p>
            <a:pPr eaLnBrk="1" fontAlgn="auto" hangingPunct="1">
              <a:spcAft>
                <a:spcPts val="0"/>
              </a:spcAft>
              <a:defRPr/>
            </a:pP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9C008-0266-24A3-8974-5673335FD44C}"/>
              </a:ext>
            </a:extLst>
          </p:cNvPr>
          <p:cNvSpPr>
            <a:spLocks noGrp="1"/>
          </p:cNvSpPr>
          <p:nvPr>
            <p:ph type="title"/>
          </p:nvPr>
        </p:nvSpPr>
        <p:spPr>
          <a:xfrm flipV="1">
            <a:off x="381000" y="0"/>
            <a:ext cx="8305800" cy="274638"/>
          </a:xfrm>
        </p:spPr>
        <p:txBody>
          <a:bodyPr rtlCol="0">
            <a:normAutofit fontScale="90000"/>
          </a:bodyPr>
          <a:lstStyle/>
          <a:p>
            <a:pPr eaLnBrk="1" fontAlgn="auto" hangingPunct="1">
              <a:spcAft>
                <a:spcPts val="0"/>
              </a:spcAft>
              <a:defRPr/>
            </a:pPr>
            <a:r>
              <a:rPr lang="en-US" dirty="0"/>
              <a:t>  </a:t>
            </a:r>
          </a:p>
        </p:txBody>
      </p:sp>
      <p:sp>
        <p:nvSpPr>
          <p:cNvPr id="3" name="Content Placeholder 2">
            <a:extLst>
              <a:ext uri="{FF2B5EF4-FFF2-40B4-BE49-F238E27FC236}">
                <a16:creationId xmlns:a16="http://schemas.microsoft.com/office/drawing/2014/main" id="{F3447CAA-7A26-6348-2C1D-A9D2DEB51502}"/>
              </a:ext>
            </a:extLst>
          </p:cNvPr>
          <p:cNvSpPr>
            <a:spLocks noGrp="1"/>
          </p:cNvSpPr>
          <p:nvPr>
            <p:ph idx="1"/>
          </p:nvPr>
        </p:nvSpPr>
        <p:spPr>
          <a:xfrm>
            <a:off x="381000" y="381000"/>
            <a:ext cx="8305800" cy="5745163"/>
          </a:xfrm>
        </p:spPr>
        <p:txBody>
          <a:bodyPr rtlCol="0">
            <a:normAutofit fontScale="92500" lnSpcReduction="10000"/>
          </a:bodyPr>
          <a:lstStyle/>
          <a:p>
            <a:pPr eaLnBrk="1" fontAlgn="auto" hangingPunct="1">
              <a:spcAft>
                <a:spcPts val="0"/>
              </a:spcAft>
              <a:buFont typeface="Arial" panose="020B0604020202020204" pitchFamily="34" charset="0"/>
              <a:buNone/>
              <a:defRPr/>
            </a:pPr>
            <a:r>
              <a:rPr lang="en-US" sz="2800" b="1" dirty="0"/>
              <a:t>The two main evils in the economy:</a:t>
            </a:r>
          </a:p>
          <a:p>
            <a:pPr eaLnBrk="1" fontAlgn="auto" hangingPunct="1">
              <a:spcAft>
                <a:spcPts val="0"/>
              </a:spcAft>
              <a:buFont typeface="Arial" panose="020B0604020202020204" pitchFamily="34" charset="0"/>
              <a:buNone/>
              <a:defRPr/>
            </a:pPr>
            <a:r>
              <a:rPr lang="en-US" sz="2800" b="1" dirty="0"/>
              <a:t>	--unemployment</a:t>
            </a:r>
          </a:p>
          <a:p>
            <a:pPr eaLnBrk="1" fontAlgn="auto" hangingPunct="1">
              <a:spcAft>
                <a:spcPts val="0"/>
              </a:spcAft>
              <a:buFont typeface="Arial" panose="020B0604020202020204" pitchFamily="34" charset="0"/>
              <a:buNone/>
              <a:defRPr/>
            </a:pPr>
            <a:r>
              <a:rPr lang="en-US" sz="2800" b="1" dirty="0"/>
              <a:t>	--inflation</a:t>
            </a:r>
          </a:p>
          <a:p>
            <a:pPr eaLnBrk="1" fontAlgn="auto" hangingPunct="1">
              <a:spcAft>
                <a:spcPts val="0"/>
              </a:spcAft>
              <a:buFont typeface="Arial" panose="020B0604020202020204" pitchFamily="34" charset="0"/>
              <a:buNone/>
              <a:defRPr/>
            </a:pPr>
            <a:endParaRPr lang="en-US" sz="2800" b="1" dirty="0"/>
          </a:p>
          <a:p>
            <a:pPr eaLnBrk="1" fontAlgn="auto" hangingPunct="1">
              <a:spcAft>
                <a:spcPts val="0"/>
              </a:spcAft>
              <a:buFont typeface="Arial" panose="020B0604020202020204" pitchFamily="34" charset="0"/>
              <a:buNone/>
              <a:defRPr/>
            </a:pPr>
            <a:r>
              <a:rPr lang="en-US" sz="2800" b="1" dirty="0"/>
              <a:t>Why management of the economy is like trying to play a piano wearing boxing gloves.</a:t>
            </a:r>
          </a:p>
          <a:p>
            <a:pPr eaLnBrk="1" fontAlgn="auto" hangingPunct="1">
              <a:spcAft>
                <a:spcPts val="0"/>
              </a:spcAft>
              <a:buFont typeface="Arial" panose="020B0604020202020204" pitchFamily="34" charset="0"/>
              <a:buNone/>
              <a:defRPr/>
            </a:pPr>
            <a:endParaRPr lang="en-US" sz="2800" b="1" dirty="0"/>
          </a:p>
          <a:p>
            <a:pPr eaLnBrk="1" fontAlgn="auto" hangingPunct="1">
              <a:spcAft>
                <a:spcPts val="0"/>
              </a:spcAft>
              <a:buFont typeface="Arial" panose="020B0604020202020204" pitchFamily="34" charset="0"/>
              <a:buNone/>
              <a:defRPr/>
            </a:pPr>
            <a:r>
              <a:rPr lang="en-US" sz="2800" b="1" dirty="0"/>
              <a:t>Two main tools:  monetary and fiscal policy.</a:t>
            </a:r>
          </a:p>
          <a:p>
            <a:pPr eaLnBrk="1" fontAlgn="auto" hangingPunct="1">
              <a:spcAft>
                <a:spcPts val="0"/>
              </a:spcAft>
              <a:buFont typeface="Arial" panose="020B0604020202020204" pitchFamily="34" charset="0"/>
              <a:buNone/>
              <a:defRPr/>
            </a:pPr>
            <a:r>
              <a:rPr lang="en-US" sz="2800" b="1" dirty="0"/>
              <a:t>monetary = tightening or loosening the money supply through the Federal Reserve (mainly affecting money available to borrow from banks).</a:t>
            </a:r>
          </a:p>
          <a:p>
            <a:pPr eaLnBrk="1" fontAlgn="auto" hangingPunct="1">
              <a:spcAft>
                <a:spcPts val="0"/>
              </a:spcAft>
              <a:buFont typeface="Arial" panose="020B0604020202020204" pitchFamily="34" charset="0"/>
              <a:buNone/>
              <a:defRPr/>
            </a:pPr>
            <a:r>
              <a:rPr lang="en-US" sz="2800" b="1" dirty="0"/>
              <a:t>fiscal = using taxation or government spending to affect the amount of money in consumers’ hands.</a:t>
            </a:r>
          </a:p>
          <a:p>
            <a:pPr eaLnBrk="1" fontAlgn="auto" hangingPunct="1">
              <a:spcAft>
                <a:spcPts val="0"/>
              </a:spcAft>
              <a:buFont typeface="Arial" panose="020B0604020202020204" pitchFamily="34" charset="0"/>
              <a:buNone/>
              <a:defRPr/>
            </a:pPr>
            <a:endParaRPr lang="en-US"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E7959-8A31-2AF7-B816-CA0ACDD67E14}"/>
              </a:ext>
            </a:extLst>
          </p:cNvPr>
          <p:cNvSpPr>
            <a:spLocks noGrp="1"/>
          </p:cNvSpPr>
          <p:nvPr>
            <p:ph type="title"/>
          </p:nvPr>
        </p:nvSpPr>
        <p:spPr>
          <a:xfrm flipV="1">
            <a:off x="457200" y="0"/>
            <a:ext cx="8229600" cy="274638"/>
          </a:xfrm>
        </p:spPr>
        <p:txBody>
          <a:bodyPr rtlCol="0">
            <a:normAutofit fontScale="90000"/>
          </a:bodyPr>
          <a:lstStyle/>
          <a:p>
            <a:pPr eaLnBrk="1" fontAlgn="auto" hangingPunct="1">
              <a:spcAft>
                <a:spcPts val="0"/>
              </a:spcAft>
              <a:defRPr/>
            </a:pPr>
            <a:r>
              <a:rPr lang="en-US" dirty="0"/>
              <a:t>   </a:t>
            </a:r>
          </a:p>
        </p:txBody>
      </p:sp>
      <p:sp>
        <p:nvSpPr>
          <p:cNvPr id="3" name="Content Placeholder 2">
            <a:extLst>
              <a:ext uri="{FF2B5EF4-FFF2-40B4-BE49-F238E27FC236}">
                <a16:creationId xmlns:a16="http://schemas.microsoft.com/office/drawing/2014/main" id="{586292AE-A323-FB45-5164-8421737B7890}"/>
              </a:ext>
            </a:extLst>
          </p:cNvPr>
          <p:cNvSpPr>
            <a:spLocks noGrp="1"/>
          </p:cNvSpPr>
          <p:nvPr>
            <p:ph idx="1"/>
          </p:nvPr>
        </p:nvSpPr>
        <p:spPr>
          <a:xfrm>
            <a:off x="457200" y="457200"/>
            <a:ext cx="8382000" cy="6172200"/>
          </a:xfrm>
        </p:spPr>
        <p:txBody>
          <a:bodyPr rtlCol="0">
            <a:normAutofit lnSpcReduction="10000"/>
          </a:bodyPr>
          <a:lstStyle/>
          <a:p>
            <a:pPr eaLnBrk="1" fontAlgn="auto" hangingPunct="1">
              <a:spcAft>
                <a:spcPts val="0"/>
              </a:spcAft>
              <a:buFont typeface="Arial" panose="020B0604020202020204" pitchFamily="34" charset="0"/>
              <a:buNone/>
              <a:defRPr/>
            </a:pPr>
            <a:r>
              <a:rPr lang="en-US" sz="2800" b="1" dirty="0"/>
              <a:t>Federal Reserve Board  created in 1913 under President Woodrow Wilson</a:t>
            </a:r>
          </a:p>
          <a:p>
            <a:pPr eaLnBrk="1" fontAlgn="auto" hangingPunct="1">
              <a:spcAft>
                <a:spcPts val="0"/>
              </a:spcAft>
              <a:buFont typeface="Arial" panose="020B0604020202020204" pitchFamily="34" charset="0"/>
              <a:buNone/>
              <a:defRPr/>
            </a:pPr>
            <a:r>
              <a:rPr lang="en-US" sz="2800" b="1" dirty="0"/>
              <a:t>Network of 12 privately owned regional banks.</a:t>
            </a:r>
          </a:p>
          <a:p>
            <a:pPr eaLnBrk="1" fontAlgn="auto" hangingPunct="1">
              <a:spcAft>
                <a:spcPts val="0"/>
              </a:spcAft>
              <a:buFont typeface="Arial" panose="020B0604020202020204" pitchFamily="34" charset="0"/>
              <a:buNone/>
              <a:defRPr/>
            </a:pPr>
            <a:r>
              <a:rPr lang="en-US" sz="2800" b="1" dirty="0"/>
              <a:t>Seven-member Board of Governors, appointed by President, confirmed by Senate, 14-year terms. Chair and vice-chair serve 4-year terms.</a:t>
            </a:r>
          </a:p>
          <a:p>
            <a:pPr eaLnBrk="1" fontAlgn="auto" hangingPunct="1">
              <a:spcAft>
                <a:spcPts val="0"/>
              </a:spcAft>
              <a:buFont typeface="Arial" panose="020B0604020202020204" pitchFamily="34" charset="0"/>
              <a:buNone/>
              <a:defRPr/>
            </a:pPr>
            <a:r>
              <a:rPr lang="en-US" sz="2800" b="1" dirty="0"/>
              <a:t>Board + 5 regional reps = Federal Open Market Committee</a:t>
            </a:r>
          </a:p>
          <a:p>
            <a:pPr eaLnBrk="1" fontAlgn="auto" hangingPunct="1">
              <a:spcAft>
                <a:spcPts val="0"/>
              </a:spcAft>
              <a:buFont typeface="Arial" panose="020B0604020202020204" pitchFamily="34" charset="0"/>
              <a:buNone/>
              <a:defRPr/>
            </a:pPr>
            <a:r>
              <a:rPr lang="en-US" sz="2800" b="1" dirty="0"/>
              <a:t>Each regional bank receives deposits from commercial banks in the region and makes short-term loans to banks.  Raising and lowering interest rates affects how much money the banks can lend.  The Fed also buys securities from banks to infuse money into the economy (called quantitative easing).</a:t>
            </a:r>
          </a:p>
          <a:p>
            <a:pPr eaLnBrk="1" fontAlgn="auto" hangingPunct="1">
              <a:spcAft>
                <a:spcPts val="0"/>
              </a:spcAft>
              <a:buFont typeface="Arial" panose="020B0604020202020204" pitchFamily="34" charset="0"/>
              <a:buNone/>
              <a:defRPr/>
            </a:pPr>
            <a:endParaRPr lang="en-US" sz="2800" b="1" dirty="0"/>
          </a:p>
          <a:p>
            <a:pPr eaLnBrk="1" fontAlgn="auto" hangingPunct="1">
              <a:spcAft>
                <a:spcPts val="0"/>
              </a:spcAft>
              <a:buFont typeface="Arial" panose="020B0604020202020204" pitchFamily="34" charset="0"/>
              <a:buNone/>
              <a:defRPr/>
            </a:pPr>
            <a:endParaRPr lang="en-US" sz="2800" b="1" dirty="0"/>
          </a:p>
          <a:p>
            <a:pPr eaLnBrk="1" fontAlgn="auto" hangingPunct="1">
              <a:spcAft>
                <a:spcPts val="0"/>
              </a:spcAft>
              <a:buFont typeface="Arial" panose="020B0604020202020204" pitchFamily="34" charset="0"/>
              <a:buNone/>
              <a:defRPr/>
            </a:pP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0CE9E-2468-04AF-FE36-F81F2044DC1C}"/>
              </a:ext>
            </a:extLst>
          </p:cNvPr>
          <p:cNvSpPr>
            <a:spLocks noGrp="1"/>
          </p:cNvSpPr>
          <p:nvPr>
            <p:ph type="title"/>
          </p:nvPr>
        </p:nvSpPr>
        <p:spPr>
          <a:xfrm flipV="1">
            <a:off x="457200" y="0"/>
            <a:ext cx="8229600" cy="274638"/>
          </a:xfrm>
        </p:spPr>
        <p:txBody>
          <a:bodyPr rtlCol="0">
            <a:normAutofit fontScale="90000"/>
          </a:bodyPr>
          <a:lstStyle/>
          <a:p>
            <a:pPr eaLnBrk="1" fontAlgn="auto" hangingPunct="1">
              <a:spcAft>
                <a:spcPts val="0"/>
              </a:spcAft>
              <a:defRPr/>
            </a:pPr>
            <a:r>
              <a:rPr lang="en-US" dirty="0"/>
              <a:t>  </a:t>
            </a:r>
          </a:p>
        </p:txBody>
      </p:sp>
      <p:sp>
        <p:nvSpPr>
          <p:cNvPr id="3" name="Content Placeholder 2">
            <a:extLst>
              <a:ext uri="{FF2B5EF4-FFF2-40B4-BE49-F238E27FC236}">
                <a16:creationId xmlns:a16="http://schemas.microsoft.com/office/drawing/2014/main" id="{9E7E093C-550F-4C09-7985-F37B0F0A7BA3}"/>
              </a:ext>
            </a:extLst>
          </p:cNvPr>
          <p:cNvSpPr>
            <a:spLocks noGrp="1"/>
          </p:cNvSpPr>
          <p:nvPr>
            <p:ph idx="1"/>
          </p:nvPr>
        </p:nvSpPr>
        <p:spPr>
          <a:xfrm>
            <a:off x="457200" y="457200"/>
            <a:ext cx="8382000" cy="6172200"/>
          </a:xfrm>
        </p:spPr>
        <p:txBody>
          <a:bodyPr rtlCol="0">
            <a:normAutofit fontScale="77500" lnSpcReduction="20000"/>
          </a:bodyPr>
          <a:lstStyle/>
          <a:p>
            <a:pPr eaLnBrk="1" fontAlgn="auto" hangingPunct="1">
              <a:spcAft>
                <a:spcPts val="0"/>
              </a:spcAft>
              <a:buFont typeface="Arial" panose="020B0604020202020204" pitchFamily="34" charset="0"/>
              <a:buNone/>
              <a:defRPr/>
            </a:pPr>
            <a:r>
              <a:rPr lang="en-US" b="1" dirty="0"/>
              <a:t>Fiscal Policy: the management of the economy through taxation and spending.</a:t>
            </a:r>
          </a:p>
          <a:p>
            <a:pPr eaLnBrk="1" fontAlgn="auto" hangingPunct="1">
              <a:spcAft>
                <a:spcPts val="0"/>
              </a:spcAft>
              <a:buFont typeface="Arial" panose="020B0604020202020204" pitchFamily="34" charset="0"/>
              <a:buNone/>
              <a:defRPr/>
            </a:pPr>
            <a:endParaRPr lang="en-US" b="1" dirty="0"/>
          </a:p>
          <a:p>
            <a:pPr eaLnBrk="1" fontAlgn="auto" hangingPunct="1">
              <a:spcAft>
                <a:spcPts val="0"/>
              </a:spcAft>
              <a:buFont typeface="Arial" panose="020B0604020202020204" pitchFamily="34" charset="0"/>
              <a:buNone/>
              <a:defRPr/>
            </a:pPr>
            <a:r>
              <a:rPr lang="en-US" b="1" dirty="0"/>
              <a:t>Keynesian Theory:  In time of depression or recession, the government should tax less, spend more, and not worry about the deficit, in order to stimulate the economy by putting more money in consumers’ hands.  When the economy is growing too fast, the government should raise taxes, spend less, and pay down the deficit.  Also called demand-side economics; associated mostly with the Democrats.</a:t>
            </a:r>
          </a:p>
          <a:p>
            <a:pPr eaLnBrk="1" fontAlgn="auto" hangingPunct="1">
              <a:spcAft>
                <a:spcPts val="0"/>
              </a:spcAft>
              <a:buFont typeface="Arial" panose="020B0604020202020204" pitchFamily="34" charset="0"/>
              <a:buNone/>
              <a:defRPr/>
            </a:pPr>
            <a:endParaRPr lang="en-US" b="1" dirty="0"/>
          </a:p>
          <a:p>
            <a:pPr eaLnBrk="1" fontAlgn="auto" hangingPunct="1">
              <a:spcAft>
                <a:spcPts val="0"/>
              </a:spcAft>
              <a:buFont typeface="Arial" panose="020B0604020202020204" pitchFamily="34" charset="0"/>
              <a:buNone/>
              <a:defRPr/>
            </a:pPr>
            <a:r>
              <a:rPr lang="en-US" b="1" dirty="0"/>
              <a:t>Classical Theory:  More concern for debt reduction and for boosting the confidence of private investors, believing that private investors will revive the economy if the government stays out of their way by lowering corporate and other taxes and scaling back regulations.  Also called supply-side economics; associated with the Republicans.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F53EA81-A206-5859-2F70-6EFD6D25113A}"/>
              </a:ext>
            </a:extLst>
          </p:cNvPr>
          <p:cNvSpPr>
            <a:spLocks noGrp="1"/>
          </p:cNvSpPr>
          <p:nvPr>
            <p:ph type="title"/>
          </p:nvPr>
        </p:nvSpPr>
        <p:spPr>
          <a:xfrm flipV="1">
            <a:off x="457200" y="0"/>
            <a:ext cx="8229600" cy="274638"/>
          </a:xfrm>
        </p:spPr>
        <p:txBody>
          <a:bodyPr/>
          <a:lstStyle/>
          <a:p>
            <a:r>
              <a:rPr lang="en-US" altLang="en-US"/>
              <a:t>  </a:t>
            </a:r>
          </a:p>
        </p:txBody>
      </p:sp>
      <p:sp>
        <p:nvSpPr>
          <p:cNvPr id="8195" name="Content Placeholder 2">
            <a:extLst>
              <a:ext uri="{FF2B5EF4-FFF2-40B4-BE49-F238E27FC236}">
                <a16:creationId xmlns:a16="http://schemas.microsoft.com/office/drawing/2014/main" id="{562B00C9-E4C1-86D7-F413-46CE16CF559D}"/>
              </a:ext>
            </a:extLst>
          </p:cNvPr>
          <p:cNvSpPr>
            <a:spLocks noGrp="1"/>
          </p:cNvSpPr>
          <p:nvPr>
            <p:ph idx="1"/>
          </p:nvPr>
        </p:nvSpPr>
        <p:spPr>
          <a:xfrm>
            <a:off x="457200" y="457200"/>
            <a:ext cx="8229600" cy="5668963"/>
          </a:xfrm>
        </p:spPr>
        <p:txBody>
          <a:bodyPr/>
          <a:lstStyle/>
          <a:p>
            <a:pPr marL="0" indent="0">
              <a:buFont typeface="Arial" panose="020B0604020202020204" pitchFamily="34" charset="0"/>
              <a:buNone/>
            </a:pPr>
            <a:r>
              <a:rPr lang="en-US" altLang="en-US" b="1"/>
              <a:t>Current situation:</a:t>
            </a:r>
          </a:p>
          <a:p>
            <a:pPr marL="0" indent="0">
              <a:buFont typeface="Arial" panose="020B0604020202020204" pitchFamily="34" charset="0"/>
              <a:buNone/>
            </a:pPr>
            <a:r>
              <a:rPr lang="en-US" altLang="en-US" b="1"/>
              <a:t>--Unemployment is low, but that’s partly because many have left the work force, some temporarily.</a:t>
            </a:r>
          </a:p>
          <a:p>
            <a:pPr marL="0" indent="0">
              <a:buFont typeface="Arial" panose="020B0604020202020204" pitchFamily="34" charset="0"/>
              <a:buNone/>
            </a:pPr>
            <a:r>
              <a:rPr lang="en-US" altLang="en-US" b="1"/>
              <a:t>--Nonwhites have an unemployment rate double that of whites.</a:t>
            </a:r>
          </a:p>
          <a:p>
            <a:pPr marL="0" indent="0">
              <a:buFont typeface="Arial" panose="020B0604020202020204" pitchFamily="34" charset="0"/>
              <a:buNone/>
            </a:pPr>
            <a:r>
              <a:rPr lang="en-US" altLang="en-US" b="1"/>
              <a:t>--Inflation is currently a problem, partly due to supply-chain snags and increased consumer demand.</a:t>
            </a:r>
          </a:p>
          <a:p>
            <a:pPr marL="0" indent="0">
              <a:buFont typeface="Arial" panose="020B0604020202020204" pitchFamily="34" charset="0"/>
              <a:buNone/>
            </a:pPr>
            <a:r>
              <a:rPr lang="en-US" altLang="en-US" b="1"/>
              <a:t>--The Fed has started raising interest rates but wants to be careful not to cause a recession.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399</Words>
  <Application>Microsoft Office PowerPoint</Application>
  <PresentationFormat>On-screen Show (4:3)</PresentationFormat>
  <Paragraphs>32</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Economic Policy</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Policy</dc:title>
  <dc:creator>XP User</dc:creator>
  <cp:lastModifiedBy>Ben Alexander</cp:lastModifiedBy>
  <cp:revision>19</cp:revision>
  <dcterms:created xsi:type="dcterms:W3CDTF">2013-08-06T18:35:08Z</dcterms:created>
  <dcterms:modified xsi:type="dcterms:W3CDTF">2022-05-06T18:47:21Z</dcterms:modified>
</cp:coreProperties>
</file>