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8" r:id="rId3"/>
    <p:sldId id="260" r:id="rId4"/>
    <p:sldId id="261" r:id="rId5"/>
    <p:sldId id="262" r:id="rId6"/>
    <p:sldId id="263" r:id="rId7"/>
    <p:sldId id="264" r:id="rId8"/>
    <p:sldId id="265" r:id="rId9"/>
    <p:sldId id="269" r:id="rId10"/>
    <p:sldId id="27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4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1CB570D-60C5-44A9-AF14-36D9031017D2}"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B570D-60C5-44A9-AF14-36D9031017D2}"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B570D-60C5-44A9-AF14-36D9031017D2}"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CB570D-60C5-44A9-AF14-36D9031017D2}"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B570D-60C5-44A9-AF14-36D9031017D2}"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CB570D-60C5-44A9-AF14-36D9031017D2}"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CB570D-60C5-44A9-AF14-36D9031017D2}" type="datetimeFigureOut">
              <a:rPr lang="en-US" smtClean="0"/>
              <a:t>3/18/2022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CB570D-60C5-44A9-AF14-36D9031017D2}" type="datetimeFigureOut">
              <a:rPr lang="en-US" smtClean="0"/>
              <a:t>3/18/2022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B570D-60C5-44A9-AF14-36D9031017D2}" type="datetimeFigureOut">
              <a:rPr lang="en-US" smtClean="0"/>
              <a:t>3/18/2022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B570D-60C5-44A9-AF14-36D9031017D2}"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B570D-60C5-44A9-AF14-36D9031017D2}"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9484D-621E-47DE-ACBA-9B64BF11804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B570D-60C5-44A9-AF14-36D9031017D2}" type="datetimeFigureOut">
              <a:rPr lang="en-US" smtClean="0"/>
              <a:t>3/18/2022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9484D-621E-47DE-ACBA-9B64BF1180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290CE-9F44-4F6A-BC51-0B7C6FE3A772}"/>
              </a:ext>
            </a:extLst>
          </p:cNvPr>
          <p:cNvSpPr>
            <a:spLocks noGrp="1"/>
          </p:cNvSpPr>
          <p:nvPr>
            <p:ph type="title"/>
          </p:nvPr>
        </p:nvSpPr>
        <p:spPr>
          <a:xfrm flipV="1">
            <a:off x="457200" y="152400"/>
            <a:ext cx="8229600" cy="122238"/>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96FBDC13-7E71-4528-83BF-1B88C7D1B571}"/>
              </a:ext>
            </a:extLst>
          </p:cNvPr>
          <p:cNvSpPr>
            <a:spLocks noGrp="1"/>
          </p:cNvSpPr>
          <p:nvPr>
            <p:ph idx="1"/>
          </p:nvPr>
        </p:nvSpPr>
        <p:spPr>
          <a:xfrm>
            <a:off x="381000" y="533400"/>
            <a:ext cx="8305800" cy="5181600"/>
          </a:xfrm>
        </p:spPr>
        <p:txBody>
          <a:bodyPr>
            <a:normAutofit lnSpcReduction="10000"/>
          </a:bodyPr>
          <a:lstStyle/>
          <a:p>
            <a:pPr marL="0" indent="0" algn="ctr">
              <a:buNone/>
            </a:pPr>
            <a:br>
              <a:rPr lang="en-US" b="1" dirty="0"/>
            </a:br>
            <a:r>
              <a:rPr lang="en-US" sz="4800" b="1" dirty="0"/>
              <a:t>Campaigns, Money, and the </a:t>
            </a:r>
            <a:r>
              <a:rPr lang="en-US" sz="4800" b="1" i="1" dirty="0"/>
              <a:t>Citizens United</a:t>
            </a:r>
            <a:r>
              <a:rPr lang="en-US" sz="4800" b="1" dirty="0"/>
              <a:t> Ruling</a:t>
            </a:r>
          </a:p>
          <a:p>
            <a:pPr marL="0" indent="0">
              <a:buNone/>
            </a:pPr>
            <a:endParaRPr lang="en-US" b="1" dirty="0"/>
          </a:p>
          <a:p>
            <a:pPr marL="0" indent="0">
              <a:buNone/>
            </a:pPr>
            <a:br>
              <a:rPr lang="en-US" b="1" dirty="0"/>
            </a:br>
            <a:br>
              <a:rPr lang="en-US" b="1" dirty="0"/>
            </a:br>
            <a:r>
              <a:rPr lang="en-US" altLang="en-US" sz="3200" b="1" dirty="0"/>
              <a:t>“Money is the mother’s milk of politics.”  </a:t>
            </a:r>
          </a:p>
          <a:p>
            <a:pPr marL="0" indent="0">
              <a:buNone/>
            </a:pPr>
            <a:r>
              <a:rPr lang="en-US" altLang="en-US" sz="3200" b="1" dirty="0"/>
              <a:t>(Former House Speaker Thomas “Tip” O’Neill)</a:t>
            </a:r>
            <a:br>
              <a:rPr lang="en-US" altLang="en-US" sz="4800" b="1" dirty="0"/>
            </a:br>
            <a:endParaRPr lang="en-US" dirty="0"/>
          </a:p>
        </p:txBody>
      </p:sp>
    </p:spTree>
    <p:extLst>
      <p:ext uri="{BB962C8B-B14F-4D97-AF65-F5344CB8AC3E}">
        <p14:creationId xmlns:p14="http://schemas.microsoft.com/office/powerpoint/2010/main" val="1360348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a:extLst>
              <a:ext uri="{FF2B5EF4-FFF2-40B4-BE49-F238E27FC236}">
                <a16:creationId xmlns:a16="http://schemas.microsoft.com/office/drawing/2014/main" id="{631B80F7-1887-4D8A-8CCB-F10ABA560A07}"/>
              </a:ext>
            </a:extLst>
          </p:cNvPr>
          <p:cNvSpPr>
            <a:spLocks noGrp="1"/>
          </p:cNvSpPr>
          <p:nvPr>
            <p:ph type="title"/>
          </p:nvPr>
        </p:nvSpPr>
        <p:spPr>
          <a:xfrm>
            <a:off x="457200" y="274638"/>
            <a:ext cx="8229600" cy="46037"/>
          </a:xfrm>
        </p:spPr>
        <p:txBody>
          <a:bodyPr>
            <a:normAutofit fontScale="90000"/>
          </a:bodyPr>
          <a:lstStyle/>
          <a:p>
            <a:r>
              <a:rPr lang="en-US" altLang="en-US"/>
              <a:t>  </a:t>
            </a:r>
          </a:p>
        </p:txBody>
      </p:sp>
      <p:sp>
        <p:nvSpPr>
          <p:cNvPr id="95235" name="Content Placeholder 2">
            <a:extLst>
              <a:ext uri="{FF2B5EF4-FFF2-40B4-BE49-F238E27FC236}">
                <a16:creationId xmlns:a16="http://schemas.microsoft.com/office/drawing/2014/main" id="{856F9E7E-7EF4-4097-9B2E-773DAD8FCDB8}"/>
              </a:ext>
            </a:extLst>
          </p:cNvPr>
          <p:cNvSpPr>
            <a:spLocks noGrp="1"/>
          </p:cNvSpPr>
          <p:nvPr>
            <p:ph idx="1"/>
          </p:nvPr>
        </p:nvSpPr>
        <p:spPr>
          <a:xfrm>
            <a:off x="457200" y="533400"/>
            <a:ext cx="8229600" cy="5592763"/>
          </a:xfrm>
        </p:spPr>
        <p:txBody>
          <a:bodyPr>
            <a:normAutofit lnSpcReduction="10000"/>
          </a:bodyPr>
          <a:lstStyle/>
          <a:p>
            <a:pPr>
              <a:buFont typeface="Arial" panose="020B0604020202020204" pitchFamily="34" charset="0"/>
              <a:buNone/>
            </a:pPr>
            <a:r>
              <a:rPr lang="en-US" altLang="en-US" sz="2600" b="1" dirty="0"/>
              <a:t>	“Unlike voters in U. S. elections, corporations may be foreign controlled. Unlike other interest groups, business corporations have been ‘effectively delegated responsibility for ensuring society’s economic welfare’; they inescapably structure the life of every citizen. ‘The resources in the treasury of a business corporation,’ furthermore, ‘are not an indication of popular support for the corporation’s political ideas.’  ‘They reflect instead the economically motivated decisions of investors and customers. The availability of these resources may make a corporation a formidable political presence, even though the power of the corporation may be no reflection of the power of its ideas.’ ”</a:t>
            </a:r>
          </a:p>
          <a:p>
            <a:pPr>
              <a:buFont typeface="Arial" panose="020B0604020202020204" pitchFamily="34" charset="0"/>
              <a:buNone/>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AD1533C6-BDBF-4886-A958-4F5D1838D1E2}"/>
              </a:ext>
            </a:extLst>
          </p:cNvPr>
          <p:cNvSpPr>
            <a:spLocks noGrp="1"/>
          </p:cNvSpPr>
          <p:nvPr>
            <p:ph type="title"/>
          </p:nvPr>
        </p:nvSpPr>
        <p:spPr/>
        <p:txBody>
          <a:bodyPr/>
          <a:lstStyle/>
          <a:p>
            <a:pPr eaLnBrk="1" hangingPunct="1"/>
            <a:r>
              <a:rPr lang="en-US" altLang="en-US" dirty="0"/>
              <a:t>  </a:t>
            </a:r>
          </a:p>
        </p:txBody>
      </p:sp>
      <p:sp>
        <p:nvSpPr>
          <p:cNvPr id="82947" name="Content Placeholder 2">
            <a:extLst>
              <a:ext uri="{FF2B5EF4-FFF2-40B4-BE49-F238E27FC236}">
                <a16:creationId xmlns:a16="http://schemas.microsoft.com/office/drawing/2014/main" id="{DF47BD34-1109-4C39-A923-BE3D554670CB}"/>
              </a:ext>
            </a:extLst>
          </p:cNvPr>
          <p:cNvSpPr>
            <a:spLocks noGrp="1"/>
          </p:cNvSpPr>
          <p:nvPr>
            <p:ph idx="1"/>
          </p:nvPr>
        </p:nvSpPr>
        <p:spPr>
          <a:xfrm>
            <a:off x="457200" y="685800"/>
            <a:ext cx="8229600" cy="5516563"/>
          </a:xfrm>
        </p:spPr>
        <p:txBody>
          <a:bodyPr/>
          <a:lstStyle/>
          <a:p>
            <a:pPr eaLnBrk="1" hangingPunct="1">
              <a:buFont typeface="Arial" panose="020B0604020202020204" pitchFamily="34" charset="0"/>
              <a:buNone/>
            </a:pPr>
            <a:r>
              <a:rPr lang="en-US" altLang="en-US" dirty="0"/>
              <a:t>  </a:t>
            </a:r>
          </a:p>
        </p:txBody>
      </p:sp>
      <p:sp>
        <p:nvSpPr>
          <p:cNvPr id="82948" name="Rectangle 3">
            <a:extLst>
              <a:ext uri="{FF2B5EF4-FFF2-40B4-BE49-F238E27FC236}">
                <a16:creationId xmlns:a16="http://schemas.microsoft.com/office/drawing/2014/main" id="{8756B72A-98A0-48E2-8FB0-64C8D0C05D54}"/>
              </a:ext>
            </a:extLst>
          </p:cNvPr>
          <p:cNvSpPr>
            <a:spLocks noChangeArrowheads="1"/>
          </p:cNvSpPr>
          <p:nvPr/>
        </p:nvSpPr>
        <p:spPr bwMode="auto">
          <a:xfrm>
            <a:off x="533400" y="381000"/>
            <a:ext cx="8229600" cy="647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eaLnBrk="1" hangingPunct="1">
              <a:spcBef>
                <a:spcPct val="0"/>
              </a:spcBef>
              <a:buClr>
                <a:schemeClr val="tx1"/>
              </a:buClr>
              <a:buSzPct val="90000"/>
              <a:buNone/>
            </a:pPr>
            <a:r>
              <a:rPr lang="en-US" altLang="en-US" sz="2500" b="1" dirty="0"/>
              <a:t>Federal Election Campaign Act (1974)</a:t>
            </a:r>
          </a:p>
          <a:p>
            <a:pPr lvl="1" eaLnBrk="1" hangingPunct="1">
              <a:spcBef>
                <a:spcPct val="0"/>
              </a:spcBef>
              <a:buClr>
                <a:schemeClr val="tx1"/>
              </a:buClr>
              <a:buSzPct val="90000"/>
              <a:buFontTx/>
              <a:buChar char="–"/>
            </a:pPr>
            <a:endParaRPr lang="en-US" altLang="en-US" sz="2500" b="1" dirty="0"/>
          </a:p>
          <a:p>
            <a:pPr lvl="1">
              <a:spcBef>
                <a:spcPct val="0"/>
              </a:spcBef>
              <a:buClr>
                <a:schemeClr val="tx1"/>
              </a:buClr>
              <a:buSzPct val="90000"/>
              <a:buNone/>
            </a:pPr>
            <a:r>
              <a:rPr lang="en-US" sz="2500" b="1" dirty="0"/>
              <a:t>--</a:t>
            </a:r>
            <a:r>
              <a:rPr lang="en-US" altLang="en-US" sz="2500" b="1" dirty="0"/>
              <a:t>Created the Federal Election Commission (FEC) to administer campaign finance laws for </a:t>
            </a:r>
            <a:r>
              <a:rPr lang="en-US" altLang="en-US" sz="2500" b="1" i="1" dirty="0"/>
              <a:t>federal</a:t>
            </a:r>
            <a:r>
              <a:rPr lang="en-US" altLang="en-US" sz="2500" b="1" dirty="0"/>
              <a:t> elections.</a:t>
            </a:r>
            <a:r>
              <a:rPr lang="en-US" sz="2500" b="1" dirty="0"/>
              <a:t> -- --</a:t>
            </a:r>
            <a:r>
              <a:rPr lang="en-US" altLang="en-US" sz="2500" b="1" dirty="0"/>
              <a:t>Required full disclosure.</a:t>
            </a:r>
          </a:p>
          <a:p>
            <a:pPr lvl="1">
              <a:spcBef>
                <a:spcPct val="0"/>
              </a:spcBef>
              <a:buClr>
                <a:schemeClr val="tx1"/>
              </a:buClr>
              <a:buSzPct val="90000"/>
              <a:buNone/>
            </a:pPr>
            <a:r>
              <a:rPr lang="en-US" sz="2500" b="1" dirty="0"/>
              <a:t>--</a:t>
            </a:r>
            <a:r>
              <a:rPr lang="en-US" altLang="en-US" sz="2500" b="1" dirty="0"/>
              <a:t>Limited Contributions.  (Originally $1,000 per candidate per election, now up to </a:t>
            </a:r>
            <a:r>
              <a:rPr lang="en-US" altLang="en-US" sz="2500" b="1"/>
              <a:t>$2,900</a:t>
            </a:r>
            <a:r>
              <a:rPr lang="en-US" altLang="en-US" sz="2500" b="1" dirty="0"/>
              <a:t>.)</a:t>
            </a:r>
          </a:p>
          <a:p>
            <a:pPr lvl="1">
              <a:spcBef>
                <a:spcPct val="0"/>
              </a:spcBef>
              <a:buClr>
                <a:schemeClr val="tx1"/>
              </a:buClr>
              <a:buSzPct val="90000"/>
              <a:buNone/>
            </a:pPr>
            <a:r>
              <a:rPr lang="en-US" sz="2500" b="1" dirty="0"/>
              <a:t>--</a:t>
            </a:r>
            <a:r>
              <a:rPr lang="en-US" altLang="en-US" sz="2500" b="1" dirty="0"/>
              <a:t>Originally limited candidates’ own spending (ruled unconstitutional in 1976).</a:t>
            </a:r>
          </a:p>
          <a:p>
            <a:pPr lvl="1" eaLnBrk="1" hangingPunct="1">
              <a:spcBef>
                <a:spcPct val="0"/>
              </a:spcBef>
              <a:buClr>
                <a:schemeClr val="tx1"/>
              </a:buClr>
              <a:buSzPct val="90000"/>
              <a:buFontTx/>
              <a:buChar char="–"/>
            </a:pPr>
            <a:endParaRPr lang="en-US" altLang="en-US" sz="2500" b="1" dirty="0"/>
          </a:p>
          <a:p>
            <a:pPr>
              <a:buNone/>
              <a:defRPr/>
            </a:pPr>
            <a:r>
              <a:rPr lang="en-US" sz="2500" b="1" dirty="0"/>
              <a:t>McCain-Feingold Act of 2002:</a:t>
            </a:r>
          </a:p>
          <a:p>
            <a:pPr>
              <a:buNone/>
              <a:defRPr/>
            </a:pPr>
            <a:r>
              <a:rPr lang="en-US" sz="2500" b="1" dirty="0"/>
              <a:t>	--brought contributions to national party committees under federal limits (ending the “soft money” factor).</a:t>
            </a:r>
          </a:p>
          <a:p>
            <a:pPr>
              <a:buNone/>
              <a:defRPr/>
            </a:pPr>
            <a:r>
              <a:rPr lang="en-US" sz="2500" b="1" dirty="0"/>
              <a:t>	--limited propaganda by corporations and unions to influence elections (ruled unconstitutional in 2010).</a:t>
            </a:r>
          </a:p>
          <a:p>
            <a:pPr lvl="1" eaLnBrk="1" hangingPunct="1">
              <a:spcBef>
                <a:spcPct val="0"/>
              </a:spcBef>
              <a:buClr>
                <a:schemeClr val="tx1"/>
              </a:buClr>
              <a:buSzPct val="90000"/>
              <a:buNone/>
            </a:pPr>
            <a:endParaRPr lang="en-US" altLang="en-US" sz="25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CD07F316-5068-49A0-94E8-6D678A7A3CFA}"/>
              </a:ext>
            </a:extLst>
          </p:cNvPr>
          <p:cNvSpPr>
            <a:spLocks noGrp="1"/>
          </p:cNvSpPr>
          <p:nvPr>
            <p:ph type="title"/>
          </p:nvPr>
        </p:nvSpPr>
        <p:spPr>
          <a:xfrm flipV="1">
            <a:off x="457200" y="0"/>
            <a:ext cx="8229600" cy="76200"/>
          </a:xfrm>
        </p:spPr>
        <p:txBody>
          <a:bodyPr>
            <a:normAutofit fontScale="90000"/>
          </a:bodyPr>
          <a:lstStyle/>
          <a:p>
            <a:r>
              <a:rPr lang="en-US" altLang="en-US" dirty="0"/>
              <a:t>   </a:t>
            </a:r>
          </a:p>
        </p:txBody>
      </p:sp>
      <p:sp>
        <p:nvSpPr>
          <p:cNvPr id="84995" name="Content Placeholder 2">
            <a:extLst>
              <a:ext uri="{FF2B5EF4-FFF2-40B4-BE49-F238E27FC236}">
                <a16:creationId xmlns:a16="http://schemas.microsoft.com/office/drawing/2014/main" id="{AFA5DD29-5968-4906-A4EE-4531AE9FE7C1}"/>
              </a:ext>
            </a:extLst>
          </p:cNvPr>
          <p:cNvSpPr>
            <a:spLocks noGrp="1"/>
          </p:cNvSpPr>
          <p:nvPr>
            <p:ph idx="1"/>
          </p:nvPr>
        </p:nvSpPr>
        <p:spPr>
          <a:xfrm>
            <a:off x="457200" y="609600"/>
            <a:ext cx="8229600" cy="5516563"/>
          </a:xfrm>
        </p:spPr>
        <p:txBody>
          <a:bodyPr>
            <a:normAutofit fontScale="77500" lnSpcReduction="20000"/>
          </a:bodyPr>
          <a:lstStyle/>
          <a:p>
            <a:pPr marL="0" indent="0">
              <a:buFont typeface="Arial" panose="020B0604020202020204" pitchFamily="34" charset="0"/>
              <a:buNone/>
            </a:pPr>
            <a:r>
              <a:rPr lang="en-US" altLang="en-US" sz="2800" b="1" dirty="0"/>
              <a:t>Political Action Committee (PAC): an entity that receives donations and makes donations to candidates’ official campaign funds.  Donations to PACs are restricted by federal law.</a:t>
            </a:r>
          </a:p>
          <a:p>
            <a:pPr marL="0" indent="0">
              <a:buFont typeface="Arial" panose="020B0604020202020204" pitchFamily="34" charset="0"/>
              <a:buNone/>
            </a:pPr>
            <a:endParaRPr lang="en-US" altLang="en-US" sz="2800" b="1" dirty="0"/>
          </a:p>
          <a:p>
            <a:pPr marL="0" indent="0">
              <a:buFont typeface="Arial" panose="020B0604020202020204" pitchFamily="34" charset="0"/>
              <a:buNone/>
            </a:pPr>
            <a:r>
              <a:rPr lang="en-US" altLang="en-US" sz="2800" b="1" dirty="0"/>
              <a:t>SuperPAC:  an entity that receives donations and runs independent propaganda to influence elections without involving candidates’ official campaigns.  Such donations and expenditures cannot be restricted by federal law.</a:t>
            </a:r>
          </a:p>
          <a:p>
            <a:pPr marL="0" indent="0">
              <a:buFont typeface="Arial" panose="020B0604020202020204" pitchFamily="34" charset="0"/>
              <a:buNone/>
            </a:pPr>
            <a:endParaRPr lang="en-US" altLang="en-US" sz="2800" b="1" dirty="0"/>
          </a:p>
          <a:p>
            <a:pPr marL="0" indent="0">
              <a:buFont typeface="Arial" panose="020B0604020202020204" pitchFamily="34" charset="0"/>
              <a:buNone/>
            </a:pPr>
            <a:r>
              <a:rPr lang="en-US" altLang="en-US" sz="2800" b="1" dirty="0"/>
              <a:t>Under present law, an individual may donate:</a:t>
            </a:r>
          </a:p>
          <a:p>
            <a:pPr marL="0" indent="0">
              <a:buFont typeface="Arial" panose="020B0604020202020204" pitchFamily="34" charset="0"/>
              <a:buNone/>
            </a:pPr>
            <a:r>
              <a:rPr lang="en-US" altLang="en-US" sz="2800" b="1" dirty="0"/>
              <a:t>--$2,900 per candidate per federal election.</a:t>
            </a:r>
          </a:p>
          <a:p>
            <a:pPr marL="0" indent="0">
              <a:buFont typeface="Arial" panose="020B0604020202020204" pitchFamily="34" charset="0"/>
              <a:buNone/>
            </a:pPr>
            <a:r>
              <a:rPr lang="en-US" altLang="en-US" sz="2800" b="1" dirty="0"/>
              <a:t>--$5,000 to a PAC per year.</a:t>
            </a:r>
          </a:p>
          <a:p>
            <a:pPr marL="0" indent="0">
              <a:buFont typeface="Arial" panose="020B0604020202020204" pitchFamily="34" charset="0"/>
              <a:buNone/>
            </a:pPr>
            <a:r>
              <a:rPr lang="en-US" altLang="en-US" sz="2800" b="1" dirty="0"/>
              <a:t>--$36,500 to a national party committee in one year.</a:t>
            </a:r>
          </a:p>
          <a:p>
            <a:pPr marL="0" indent="0">
              <a:buFont typeface="Arial" panose="020B0604020202020204" pitchFamily="34" charset="0"/>
              <a:buNone/>
            </a:pPr>
            <a:endParaRPr lang="en-US" altLang="en-US" sz="2800" b="1" dirty="0"/>
          </a:p>
          <a:p>
            <a:pPr marL="0" indent="0">
              <a:buFont typeface="Arial" panose="020B0604020202020204" pitchFamily="34" charset="0"/>
              <a:buNone/>
            </a:pPr>
            <a:r>
              <a:rPr lang="en-US" altLang="en-US" sz="2800" b="1" dirty="0"/>
              <a:t>There can no longer be a limit on the grand total of donations an individual makes to political campaigns over any period of time (</a:t>
            </a:r>
            <a:r>
              <a:rPr lang="en-US" altLang="en-US" sz="2800" b="1" i="1" dirty="0"/>
              <a:t>McCutcheon v. FEC</a:t>
            </a:r>
            <a:r>
              <a:rPr lang="en-US" altLang="en-US" sz="2800" b="1" dirty="0"/>
              <a:t>, Supreme Court, 2014).</a:t>
            </a:r>
          </a:p>
          <a:p>
            <a:pPr marL="0" indent="0">
              <a:buFont typeface="Arial" panose="020B0604020202020204" pitchFamily="34" charset="0"/>
              <a:buNone/>
            </a:pPr>
            <a:endParaRPr lang="en-US"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5DD6BE96-3F38-435F-87E1-0D4C163292CA}"/>
              </a:ext>
            </a:extLst>
          </p:cNvPr>
          <p:cNvSpPr>
            <a:spLocks noGrp="1"/>
          </p:cNvSpPr>
          <p:nvPr>
            <p:ph type="title"/>
          </p:nvPr>
        </p:nvSpPr>
        <p:spPr>
          <a:xfrm flipV="1">
            <a:off x="457200" y="0"/>
            <a:ext cx="8229600" cy="274638"/>
          </a:xfrm>
        </p:spPr>
        <p:txBody>
          <a:bodyPr>
            <a:normAutofit fontScale="90000"/>
          </a:bodyPr>
          <a:lstStyle/>
          <a:p>
            <a:r>
              <a:rPr lang="en-US" altLang="en-US" dirty="0"/>
              <a:t>  </a:t>
            </a:r>
          </a:p>
        </p:txBody>
      </p:sp>
      <p:sp>
        <p:nvSpPr>
          <p:cNvPr id="86019" name="Content Placeholder 2">
            <a:extLst>
              <a:ext uri="{FF2B5EF4-FFF2-40B4-BE49-F238E27FC236}">
                <a16:creationId xmlns:a16="http://schemas.microsoft.com/office/drawing/2014/main" id="{BD213525-CF5B-4D88-A0DF-C5B54EC03D2F}"/>
              </a:ext>
            </a:extLst>
          </p:cNvPr>
          <p:cNvSpPr>
            <a:spLocks noGrp="1"/>
          </p:cNvSpPr>
          <p:nvPr>
            <p:ph idx="1"/>
          </p:nvPr>
        </p:nvSpPr>
        <p:spPr>
          <a:xfrm>
            <a:off x="304800" y="230188"/>
            <a:ext cx="8382000" cy="6246812"/>
          </a:xfrm>
        </p:spPr>
        <p:txBody>
          <a:bodyPr>
            <a:normAutofit lnSpcReduction="10000"/>
          </a:bodyPr>
          <a:lstStyle/>
          <a:p>
            <a:pPr>
              <a:spcAft>
                <a:spcPts val="600"/>
              </a:spcAft>
              <a:buFont typeface="Arial" panose="020B0604020202020204" pitchFamily="34" charset="0"/>
              <a:buNone/>
            </a:pPr>
            <a:r>
              <a:rPr lang="en-US" altLang="en-US" sz="2200" b="1" dirty="0"/>
              <a:t>As things stand now, according to the Court:</a:t>
            </a:r>
          </a:p>
          <a:p>
            <a:pPr>
              <a:buFont typeface="Arial" panose="020B0604020202020204" pitchFamily="34" charset="0"/>
              <a:buNone/>
            </a:pPr>
            <a:r>
              <a:rPr lang="en-US" altLang="en-US" sz="2200" b="1" dirty="0"/>
              <a:t>Congress can restrict</a:t>
            </a:r>
          </a:p>
          <a:p>
            <a:pPr>
              <a:buFont typeface="Arial" panose="020B0604020202020204" pitchFamily="34" charset="0"/>
              <a:buNone/>
            </a:pPr>
            <a:r>
              <a:rPr lang="en-US" altLang="en-US" sz="2200" b="1" dirty="0"/>
              <a:t>	--contributions per election by an individual to a candidate’s formal campaign.</a:t>
            </a:r>
          </a:p>
          <a:p>
            <a:pPr>
              <a:buFont typeface="Arial" panose="020B0604020202020204" pitchFamily="34" charset="0"/>
              <a:buNone/>
            </a:pPr>
            <a:r>
              <a:rPr lang="en-US" altLang="en-US" sz="2200" b="1" dirty="0"/>
              <a:t>	--contributions per election to a political action committee (PAC) that donates to formal campaigns.</a:t>
            </a:r>
          </a:p>
          <a:p>
            <a:pPr>
              <a:buFont typeface="Arial" panose="020B0604020202020204" pitchFamily="34" charset="0"/>
              <a:buNone/>
            </a:pPr>
            <a:r>
              <a:rPr lang="en-US" altLang="en-US" sz="2200" b="1" dirty="0"/>
              <a:t>	--contributions per election to an official party committee. </a:t>
            </a:r>
          </a:p>
          <a:p>
            <a:pPr>
              <a:spcAft>
                <a:spcPts val="600"/>
              </a:spcAft>
              <a:buFont typeface="Arial" panose="020B0604020202020204" pitchFamily="34" charset="0"/>
              <a:buNone/>
            </a:pPr>
            <a:r>
              <a:rPr lang="en-US" altLang="en-US" sz="2200" b="1" dirty="0"/>
              <a:t>	</a:t>
            </a:r>
          </a:p>
          <a:p>
            <a:pPr>
              <a:buFont typeface="Arial" panose="020B0604020202020204" pitchFamily="34" charset="0"/>
              <a:buNone/>
            </a:pPr>
            <a:r>
              <a:rPr lang="en-US" altLang="en-US" sz="2200" b="1" dirty="0"/>
              <a:t>Congress cannot restrict</a:t>
            </a:r>
          </a:p>
          <a:p>
            <a:pPr>
              <a:buFont typeface="Arial" panose="020B0604020202020204" pitchFamily="34" charset="0"/>
              <a:buNone/>
            </a:pPr>
            <a:r>
              <a:rPr lang="en-US" altLang="en-US" sz="2200" b="1" dirty="0"/>
              <a:t>	--candidates’ spending of their own money on their own campaigns (unless they accept federal funding).</a:t>
            </a:r>
          </a:p>
          <a:p>
            <a:pPr>
              <a:buFont typeface="Arial" panose="020B0604020202020204" pitchFamily="34" charset="0"/>
              <a:buNone/>
            </a:pPr>
            <a:r>
              <a:rPr lang="en-US" altLang="en-US" sz="2200" b="1" dirty="0"/>
              <a:t>	--independent advertisements by individuals or corporations designed to influence an election.</a:t>
            </a:r>
          </a:p>
          <a:p>
            <a:pPr>
              <a:buFont typeface="Arial" panose="020B0604020202020204" pitchFamily="34" charset="0"/>
              <a:buNone/>
            </a:pPr>
            <a:r>
              <a:rPr lang="en-US" altLang="en-US" sz="2200" b="1" dirty="0"/>
              <a:t>	--contributions to entities other than official campaigns and parties (including superPACs), and independent spending by those entities (called “dark money”).</a:t>
            </a:r>
          </a:p>
          <a:p>
            <a:pPr>
              <a:buFont typeface="Arial" panose="020B0604020202020204" pitchFamily="34" charset="0"/>
              <a:buNone/>
            </a:pPr>
            <a:r>
              <a:rPr lang="en-US" altLang="en-US" sz="2200" b="1" dirty="0"/>
              <a:t>	--total donations by an individual over a period of time.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a:extLst>
              <a:ext uri="{FF2B5EF4-FFF2-40B4-BE49-F238E27FC236}">
                <a16:creationId xmlns:a16="http://schemas.microsoft.com/office/drawing/2014/main" id="{4933E0D6-F7EF-4B24-B765-66ED9F7AE6FF}"/>
              </a:ext>
            </a:extLst>
          </p:cNvPr>
          <p:cNvSpPr>
            <a:spLocks noGrp="1"/>
          </p:cNvSpPr>
          <p:nvPr>
            <p:ph type="title"/>
          </p:nvPr>
        </p:nvSpPr>
        <p:spPr>
          <a:xfrm>
            <a:off x="457200" y="-1066800"/>
            <a:ext cx="8229600" cy="1143000"/>
          </a:xfrm>
        </p:spPr>
        <p:txBody>
          <a:bodyPr/>
          <a:lstStyle/>
          <a:p>
            <a:pPr eaLnBrk="1" hangingPunct="1"/>
            <a:r>
              <a:rPr lang="en-US" altLang="en-US" dirty="0"/>
              <a:t>  </a:t>
            </a:r>
          </a:p>
        </p:txBody>
      </p:sp>
      <p:sp>
        <p:nvSpPr>
          <p:cNvPr id="3" name="Content Placeholder 2">
            <a:extLst>
              <a:ext uri="{FF2B5EF4-FFF2-40B4-BE49-F238E27FC236}">
                <a16:creationId xmlns:a16="http://schemas.microsoft.com/office/drawing/2014/main" id="{882013F6-6840-458C-BB31-4F8E51B6FA59}"/>
              </a:ext>
            </a:extLst>
          </p:cNvPr>
          <p:cNvSpPr>
            <a:spLocks noGrp="1"/>
          </p:cNvSpPr>
          <p:nvPr>
            <p:ph idx="1"/>
          </p:nvPr>
        </p:nvSpPr>
        <p:spPr>
          <a:xfrm>
            <a:off x="457200" y="457200"/>
            <a:ext cx="8458200" cy="6172200"/>
          </a:xfrm>
        </p:spPr>
        <p:txBody>
          <a:bodyPr rtlCol="0">
            <a:normAutofit fontScale="85000" lnSpcReduction="20000"/>
          </a:bodyPr>
          <a:lstStyle/>
          <a:p>
            <a:pPr marL="0" indent="0" eaLnBrk="1" fontAlgn="auto" hangingPunct="1">
              <a:spcAft>
                <a:spcPts val="0"/>
              </a:spcAft>
              <a:buFont typeface="Arial" panose="020B0604020202020204" pitchFamily="34" charset="0"/>
              <a:buNone/>
              <a:defRPr/>
            </a:pPr>
            <a:r>
              <a:rPr lang="en-US" sz="2500" b="1" dirty="0"/>
              <a:t>Implicit assumptions in current case law on campaign finance:</a:t>
            </a:r>
          </a:p>
          <a:p>
            <a:pPr marL="400050" lvl="1" indent="0" eaLnBrk="1" fontAlgn="auto" hangingPunct="1">
              <a:spcAft>
                <a:spcPts val="0"/>
              </a:spcAft>
              <a:buNone/>
              <a:defRPr/>
            </a:pPr>
            <a:endParaRPr lang="en-US" sz="2500" b="1" dirty="0"/>
          </a:p>
          <a:p>
            <a:pPr marL="914400" lvl="1" indent="-514350" eaLnBrk="1" fontAlgn="auto" hangingPunct="1">
              <a:spcAft>
                <a:spcPts val="0"/>
              </a:spcAft>
              <a:buFont typeface="Arial" panose="020B0604020202020204" pitchFamily="34" charset="0"/>
              <a:buAutoNum type="arabicPeriod"/>
              <a:defRPr/>
            </a:pPr>
            <a:r>
              <a:rPr lang="en-US" sz="2500" b="1" dirty="0"/>
              <a:t>There is a compelling governmental interest in preventing quid pro quo bribery and direct influence of a candidate by a donor, but not in reducing the general ability of wealth to influence election outcomes.</a:t>
            </a:r>
          </a:p>
          <a:p>
            <a:pPr marL="914400" lvl="1" indent="-514350" eaLnBrk="1" fontAlgn="auto" hangingPunct="1">
              <a:spcAft>
                <a:spcPts val="0"/>
              </a:spcAft>
              <a:buFont typeface="Arial" panose="020B0604020202020204" pitchFamily="34" charset="0"/>
              <a:buAutoNum type="arabicPeriod"/>
              <a:defRPr/>
            </a:pPr>
            <a:endParaRPr lang="en-US" sz="2500" b="1" dirty="0"/>
          </a:p>
          <a:p>
            <a:pPr marL="914400" lvl="1" indent="-514350" eaLnBrk="1" fontAlgn="auto" hangingPunct="1">
              <a:spcAft>
                <a:spcPts val="0"/>
              </a:spcAft>
              <a:buFont typeface="Arial" panose="020B0604020202020204" pitchFamily="34" charset="0"/>
              <a:buAutoNum type="arabicPeriod"/>
              <a:defRPr/>
            </a:pPr>
            <a:r>
              <a:rPr lang="en-US" sz="2500" b="1" dirty="0"/>
              <a:t>Only those laws which limit campaign contributions to prevent quid pro quo bribery and direct influence can stand; most other such laws violate free speech, even if eliminating such laws allows disproportional influence to the wealthy.</a:t>
            </a:r>
          </a:p>
          <a:p>
            <a:pPr marL="914400" lvl="1" indent="-514350" eaLnBrk="1" fontAlgn="auto" hangingPunct="1">
              <a:spcAft>
                <a:spcPts val="0"/>
              </a:spcAft>
              <a:buFont typeface="Arial" panose="020B0604020202020204" pitchFamily="34" charset="0"/>
              <a:buAutoNum type="arabicPeriod"/>
              <a:defRPr/>
            </a:pPr>
            <a:endParaRPr lang="en-US" sz="2500" b="1" dirty="0"/>
          </a:p>
          <a:p>
            <a:pPr marL="914400" lvl="1" indent="-514350">
              <a:buFont typeface="Arial" panose="020B0604020202020204" pitchFamily="34" charset="0"/>
              <a:buAutoNum type="arabicPeriod"/>
              <a:defRPr/>
            </a:pPr>
            <a:r>
              <a:rPr lang="en-US" sz="2500" b="1" dirty="0"/>
              <a:t>A corporation has the legal status of a person with respect to the right to express itself on political matters, and can thus spend treasury money on political propaganda with no restrictions.</a:t>
            </a:r>
          </a:p>
          <a:p>
            <a:pPr marL="400050" lvl="1" indent="0" eaLnBrk="1" fontAlgn="auto" hangingPunct="1">
              <a:spcAft>
                <a:spcPts val="0"/>
              </a:spcAft>
              <a:buNone/>
              <a:defRPr/>
            </a:pPr>
            <a:endParaRPr lang="en-US" sz="2500" b="1" dirty="0"/>
          </a:p>
          <a:p>
            <a:pPr marL="400050" lvl="1" indent="0" eaLnBrk="1" fontAlgn="auto" hangingPunct="1">
              <a:spcAft>
                <a:spcPts val="0"/>
              </a:spcAft>
              <a:buFont typeface="Arial" panose="020B0604020202020204" pitchFamily="34" charset="0"/>
              <a:buNone/>
              <a:defRPr/>
            </a:pPr>
            <a:r>
              <a:rPr lang="en-US" sz="2500" b="1" dirty="0"/>
              <a:t>Controversial Supreme Court ruling </a:t>
            </a:r>
            <a:r>
              <a:rPr lang="en-US" altLang="en-US" sz="2500" b="1" i="1" dirty="0"/>
              <a:t>Citizens United v. Federal Election Commission</a:t>
            </a:r>
            <a:r>
              <a:rPr lang="en-US" altLang="en-US" sz="2500" b="1" dirty="0"/>
              <a:t> (2010) struck down restrictions on corporate spending on political propaganda.  (At issue was an anti–Hillary Clinton film produced by a conservative not-for-profit corporation.)</a:t>
            </a:r>
          </a:p>
          <a:p>
            <a:pPr marL="400050" lvl="1" indent="0" eaLnBrk="1" fontAlgn="auto" hangingPunct="1">
              <a:spcAft>
                <a:spcPts val="0"/>
              </a:spcAft>
              <a:buFont typeface="Arial" panose="020B0604020202020204" pitchFamily="34" charset="0"/>
              <a:buNone/>
              <a:defRPr/>
            </a:pPr>
            <a:r>
              <a:rPr lang="en-US" sz="2400" b="1"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a:extLst>
              <a:ext uri="{FF2B5EF4-FFF2-40B4-BE49-F238E27FC236}">
                <a16:creationId xmlns:a16="http://schemas.microsoft.com/office/drawing/2014/main" id="{47814BD6-2A86-4F00-A60D-811A4554B666}"/>
              </a:ext>
            </a:extLst>
          </p:cNvPr>
          <p:cNvSpPr>
            <a:spLocks noGrp="1"/>
          </p:cNvSpPr>
          <p:nvPr>
            <p:ph type="title"/>
          </p:nvPr>
        </p:nvSpPr>
        <p:spPr>
          <a:xfrm flipV="1">
            <a:off x="457200" y="0"/>
            <a:ext cx="8229600" cy="274638"/>
          </a:xfrm>
        </p:spPr>
        <p:txBody>
          <a:bodyPr>
            <a:normAutofit fontScale="90000"/>
          </a:bodyPr>
          <a:lstStyle/>
          <a:p>
            <a:r>
              <a:rPr lang="en-US" altLang="en-US" dirty="0"/>
              <a:t>  </a:t>
            </a:r>
          </a:p>
        </p:txBody>
      </p:sp>
      <p:sp>
        <p:nvSpPr>
          <p:cNvPr id="88067" name="Content Placeholder 2">
            <a:extLst>
              <a:ext uri="{FF2B5EF4-FFF2-40B4-BE49-F238E27FC236}">
                <a16:creationId xmlns:a16="http://schemas.microsoft.com/office/drawing/2014/main" id="{A99F66DA-9F40-4A8C-8F56-550718714734}"/>
              </a:ext>
            </a:extLst>
          </p:cNvPr>
          <p:cNvSpPr>
            <a:spLocks noGrp="1"/>
          </p:cNvSpPr>
          <p:nvPr>
            <p:ph idx="1"/>
          </p:nvPr>
        </p:nvSpPr>
        <p:spPr>
          <a:xfrm>
            <a:off x="381000" y="381000"/>
            <a:ext cx="8305800" cy="5745163"/>
          </a:xfrm>
        </p:spPr>
        <p:txBody>
          <a:bodyPr>
            <a:normAutofit lnSpcReduction="10000"/>
          </a:bodyPr>
          <a:lstStyle/>
          <a:p>
            <a:pPr algn="ctr">
              <a:buFont typeface="Arial" panose="020B0604020202020204" pitchFamily="34" charset="0"/>
              <a:buNone/>
            </a:pPr>
            <a:r>
              <a:rPr lang="en-US" altLang="en-US" sz="2400" b="1" dirty="0"/>
              <a:t>	</a:t>
            </a:r>
            <a:r>
              <a:rPr lang="en-US" altLang="en-US" sz="2400" b="1" i="1" dirty="0"/>
              <a:t>Citizens United v. Federal Election Commission</a:t>
            </a:r>
            <a:r>
              <a:rPr lang="en-US" altLang="en-US" sz="2400" b="1" dirty="0"/>
              <a:t> (2010)</a:t>
            </a:r>
          </a:p>
          <a:p>
            <a:pPr>
              <a:buFont typeface="Arial" panose="020B0604020202020204" pitchFamily="34" charset="0"/>
              <a:buNone/>
            </a:pPr>
            <a:endParaRPr lang="en-US" altLang="en-US" sz="2400" b="1" dirty="0"/>
          </a:p>
          <a:p>
            <a:pPr>
              <a:buFont typeface="Arial" panose="020B0604020202020204" pitchFamily="34" charset="0"/>
              <a:buNone/>
            </a:pPr>
            <a:r>
              <a:rPr lang="en-US" altLang="en-US" sz="2400" b="1" dirty="0"/>
              <a:t>Majority opinion by Justice Anthony Kennedy</a:t>
            </a:r>
          </a:p>
          <a:p>
            <a:pPr>
              <a:buFont typeface="Arial" panose="020B0604020202020204" pitchFamily="34" charset="0"/>
              <a:buNone/>
            </a:pPr>
            <a:endParaRPr lang="en-US" altLang="en-US" sz="2400" b="1" dirty="0"/>
          </a:p>
          <a:p>
            <a:pPr>
              <a:buFont typeface="Arial" panose="020B0604020202020204" pitchFamily="34" charset="0"/>
              <a:buNone/>
            </a:pPr>
            <a:r>
              <a:rPr lang="en-US" altLang="en-US" sz="2400" b="1" dirty="0"/>
              <a:t>		“Section 441b’s prohibition on corporate independent expenditures is thus a ban on speech. As a ‘restriction on the amount of money a person or group can spend on political communication during a campaign,’ that statute ‘necessarily reduces the quantity of expression by restricting the number of issues discussed, the depth of their exploration, and the size of the audience reached.’ (</a:t>
            </a:r>
            <a:r>
              <a:rPr lang="en-US" altLang="en-US" sz="2400" b="1" i="1" dirty="0"/>
              <a:t>Buckley v. </a:t>
            </a:r>
            <a:r>
              <a:rPr lang="en-US" altLang="en-US" sz="2400" b="1" i="1" dirty="0" err="1"/>
              <a:t>Valeo</a:t>
            </a:r>
            <a:r>
              <a:rPr lang="en-US" altLang="en-US" sz="2400" b="1" dirty="0"/>
              <a:t> , 424 U. S. 1, 19, 1976, per </a:t>
            </a:r>
            <a:r>
              <a:rPr lang="en-US" altLang="en-US" sz="2400" b="1" dirty="0" err="1"/>
              <a:t>curiam</a:t>
            </a:r>
            <a:r>
              <a:rPr lang="en-US" altLang="en-US" sz="2400" b="1" dirty="0"/>
              <a:t>). Were the Court to uphold these restrictions, the Government could repress speech by silencing certain voices at any of the various points in the speech process. </a:t>
            </a:r>
          </a:p>
          <a:p>
            <a:pPr>
              <a:buFont typeface="Arial" panose="020B0604020202020204" pitchFamily="34" charset="0"/>
              <a:buNone/>
            </a:pPr>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809655A9-6B43-47A4-9ACF-2A12620D9672}"/>
              </a:ext>
            </a:extLst>
          </p:cNvPr>
          <p:cNvSpPr>
            <a:spLocks noGrp="1"/>
          </p:cNvSpPr>
          <p:nvPr>
            <p:ph type="title"/>
          </p:nvPr>
        </p:nvSpPr>
        <p:spPr>
          <a:xfrm>
            <a:off x="304800" y="-1143000"/>
            <a:ext cx="8229600" cy="1143000"/>
          </a:xfrm>
        </p:spPr>
        <p:txBody>
          <a:bodyPr/>
          <a:lstStyle/>
          <a:p>
            <a:r>
              <a:rPr lang="en-US" altLang="en-US"/>
              <a:t>  </a:t>
            </a:r>
          </a:p>
        </p:txBody>
      </p:sp>
      <p:sp>
        <p:nvSpPr>
          <p:cNvPr id="89091" name="Content Placeholder 2">
            <a:extLst>
              <a:ext uri="{FF2B5EF4-FFF2-40B4-BE49-F238E27FC236}">
                <a16:creationId xmlns:a16="http://schemas.microsoft.com/office/drawing/2014/main" id="{09B79AFF-B504-481C-9646-75F076561ACC}"/>
              </a:ext>
            </a:extLst>
          </p:cNvPr>
          <p:cNvSpPr>
            <a:spLocks noGrp="1"/>
          </p:cNvSpPr>
          <p:nvPr>
            <p:ph idx="1"/>
          </p:nvPr>
        </p:nvSpPr>
        <p:spPr>
          <a:xfrm>
            <a:off x="457200" y="381000"/>
            <a:ext cx="8229600" cy="5745163"/>
          </a:xfrm>
        </p:spPr>
        <p:txBody>
          <a:bodyPr/>
          <a:lstStyle/>
          <a:p>
            <a:pPr>
              <a:buFont typeface="Arial" panose="020B0604020202020204" pitchFamily="34" charset="0"/>
              <a:buNone/>
            </a:pPr>
            <a:r>
              <a:rPr lang="en-US" altLang="en-US" sz="2400">
                <a:solidFill>
                  <a:schemeClr val="tx2"/>
                </a:solidFill>
              </a:rPr>
              <a:t>		“</a:t>
            </a:r>
            <a:r>
              <a:rPr lang="en-US" altLang="en-US" sz="2400" b="1"/>
              <a:t>Speech is an essential mechanism of democracy, for it is the means to hold officials accountable to the people. ‘In a republic where the people are sovereign, the ability of the citizenry to make informed choices among candidates for office is essential.’  The right of citizens to inquire, to hear, to speak, and to use information to reach consensus is a precondition to enlightened self-government and a necessary means to protect it. The First Amendment ‘has its fullest and most urgent application to speech uttered during a campaign for political office.’  …</a:t>
            </a:r>
            <a:r>
              <a:rPr lang="en-US" altLang="en-US" sz="2400" b="1" i="1"/>
              <a:t> </a:t>
            </a:r>
            <a:r>
              <a:rPr lang="en-US" altLang="en-US" sz="2400" b="1"/>
              <a:t>‘Discussion of public issues and debate on the qualifications of candidates are integral to the operation of the system of government established by our Constitution.’   </a:t>
            </a:r>
          </a:p>
          <a:p>
            <a:pPr>
              <a:buFont typeface="Arial" panose="020B0604020202020204" pitchFamily="34" charset="0"/>
              <a:buNone/>
            </a:pPr>
            <a:endParaRPr lang="en-US" altLang="en-US" sz="2400" b="1" i="1"/>
          </a:p>
          <a:p>
            <a:pPr>
              <a:buFont typeface="Arial" panose="020B0604020202020204" pitchFamily="34" charset="0"/>
              <a:buNone/>
            </a:pPr>
            <a:endParaRPr lang="en-US" altLang="en-US" sz="24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a:extLst>
              <a:ext uri="{FF2B5EF4-FFF2-40B4-BE49-F238E27FC236}">
                <a16:creationId xmlns:a16="http://schemas.microsoft.com/office/drawing/2014/main" id="{26BBCBD4-BA40-4B4E-A6EC-03BE70769545}"/>
              </a:ext>
            </a:extLst>
          </p:cNvPr>
          <p:cNvSpPr>
            <a:spLocks noGrp="1"/>
          </p:cNvSpPr>
          <p:nvPr>
            <p:ph type="title"/>
          </p:nvPr>
        </p:nvSpPr>
        <p:spPr>
          <a:xfrm flipV="1">
            <a:off x="0" y="0"/>
            <a:ext cx="8686800" cy="274638"/>
          </a:xfrm>
        </p:spPr>
        <p:txBody>
          <a:bodyPr>
            <a:normAutofit fontScale="90000"/>
          </a:bodyPr>
          <a:lstStyle/>
          <a:p>
            <a:r>
              <a:rPr lang="en-US" altLang="en-US"/>
              <a:t>   </a:t>
            </a:r>
          </a:p>
        </p:txBody>
      </p:sp>
      <p:sp>
        <p:nvSpPr>
          <p:cNvPr id="90115" name="Content Placeholder 2">
            <a:extLst>
              <a:ext uri="{FF2B5EF4-FFF2-40B4-BE49-F238E27FC236}">
                <a16:creationId xmlns:a16="http://schemas.microsoft.com/office/drawing/2014/main" id="{49A47380-93FA-4C7A-857E-2D517753ABA8}"/>
              </a:ext>
            </a:extLst>
          </p:cNvPr>
          <p:cNvSpPr>
            <a:spLocks noGrp="1"/>
          </p:cNvSpPr>
          <p:nvPr>
            <p:ph idx="1"/>
          </p:nvPr>
        </p:nvSpPr>
        <p:spPr>
          <a:xfrm>
            <a:off x="381000" y="457200"/>
            <a:ext cx="8305800" cy="5668963"/>
          </a:xfrm>
        </p:spPr>
        <p:txBody>
          <a:bodyPr>
            <a:normAutofit lnSpcReduction="10000"/>
          </a:bodyPr>
          <a:lstStyle/>
          <a:p>
            <a:pPr>
              <a:buFont typeface="Arial" panose="020B0604020202020204" pitchFamily="34" charset="0"/>
              <a:buNone/>
            </a:pPr>
            <a:r>
              <a:rPr lang="en-US" altLang="en-US"/>
              <a:t>	</a:t>
            </a:r>
          </a:p>
          <a:p>
            <a:pPr>
              <a:buFont typeface="Arial" panose="020B0604020202020204" pitchFamily="34" charset="0"/>
              <a:buNone/>
            </a:pPr>
            <a:r>
              <a:rPr lang="en-US" altLang="en-US"/>
              <a:t>		“</a:t>
            </a:r>
            <a:r>
              <a:rPr lang="en-US" altLang="en-US" sz="2400" b="1"/>
              <a:t>The Court has recognized that First Amendment protection extends to corporations….   </a:t>
            </a:r>
            <a:r>
              <a:rPr lang="en-US" altLang="en-US" sz="2400" b="1" i="1"/>
              <a:t>[Cites numerous precedents.] </a:t>
            </a:r>
            <a:r>
              <a:rPr lang="en-US" altLang="en-US" sz="2400" b="1"/>
              <a:t>This protection has been extended by explicit holdings to the context of political speech….  Political speech does not lose First Amendment protection simply because its source is a corporation.  ‘The identity of the speaker is not decisive in determining whether speech is protected. Corporations and other associations, like individuals, contribute to the discussion, debate, and the dissemination of information and ideas that the First Amendment seeks to foster.’ ”</a:t>
            </a:r>
            <a:endParaRPr lang="en-US" altLang="en-US" sz="2400" b="1" i="1"/>
          </a:p>
          <a:p>
            <a:pPr>
              <a:buFont typeface="Arial" panose="020B0604020202020204" pitchFamily="34" charset="0"/>
              <a:buNone/>
            </a:pPr>
            <a:endParaRPr lang="en-US" altLang="en-US" sz="2400" b="1" i="1"/>
          </a:p>
          <a:p>
            <a:pPr>
              <a:buFont typeface="Arial" panose="020B0604020202020204" pitchFamily="34" charset="0"/>
              <a:buNone/>
            </a:pPr>
            <a:endParaRPr lang="en-US" altLang="en-US" sz="2400" b="1" i="1"/>
          </a:p>
          <a:p>
            <a:pPr>
              <a:buFont typeface="Arial" panose="020B0604020202020204" pitchFamily="34" charset="0"/>
              <a:buNone/>
            </a:pPr>
            <a:r>
              <a:rPr lang="en-US" altLang="en-US" sz="2400" b="1" i="1"/>
              <a:t>  </a:t>
            </a:r>
          </a:p>
          <a:p>
            <a:pPr>
              <a:buFont typeface="Arial" panose="020B0604020202020204" pitchFamily="34" charset="0"/>
              <a:buNone/>
            </a:pPr>
            <a:endParaRPr lang="en-US" altLang="en-US" sz="24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a:extLst>
              <a:ext uri="{FF2B5EF4-FFF2-40B4-BE49-F238E27FC236}">
                <a16:creationId xmlns:a16="http://schemas.microsoft.com/office/drawing/2014/main" id="{A779F246-04AD-41E9-8D28-2E91242828B5}"/>
              </a:ext>
            </a:extLst>
          </p:cNvPr>
          <p:cNvSpPr>
            <a:spLocks noGrp="1"/>
          </p:cNvSpPr>
          <p:nvPr>
            <p:ph type="title"/>
          </p:nvPr>
        </p:nvSpPr>
        <p:spPr>
          <a:xfrm flipV="1">
            <a:off x="304800" y="0"/>
            <a:ext cx="8382000" cy="274638"/>
          </a:xfrm>
        </p:spPr>
        <p:txBody>
          <a:bodyPr>
            <a:normAutofit fontScale="90000"/>
          </a:bodyPr>
          <a:lstStyle/>
          <a:p>
            <a:r>
              <a:rPr lang="en-US" altLang="en-US"/>
              <a:t>  </a:t>
            </a:r>
          </a:p>
        </p:txBody>
      </p:sp>
      <p:sp>
        <p:nvSpPr>
          <p:cNvPr id="94211" name="Content Placeholder 2">
            <a:extLst>
              <a:ext uri="{FF2B5EF4-FFF2-40B4-BE49-F238E27FC236}">
                <a16:creationId xmlns:a16="http://schemas.microsoft.com/office/drawing/2014/main" id="{596A987C-F90C-4BB2-9A00-E50A7A818DC6}"/>
              </a:ext>
            </a:extLst>
          </p:cNvPr>
          <p:cNvSpPr>
            <a:spLocks noGrp="1"/>
          </p:cNvSpPr>
          <p:nvPr>
            <p:ph idx="1"/>
          </p:nvPr>
        </p:nvSpPr>
        <p:spPr>
          <a:xfrm>
            <a:off x="304800" y="228600"/>
            <a:ext cx="8839200" cy="5821363"/>
          </a:xfrm>
        </p:spPr>
        <p:txBody>
          <a:bodyPr>
            <a:normAutofit/>
          </a:bodyPr>
          <a:lstStyle/>
          <a:p>
            <a:pPr>
              <a:buNone/>
            </a:pPr>
            <a:r>
              <a:rPr lang="en-US" altLang="en-US" sz="2400" b="1" dirty="0"/>
              <a:t>	</a:t>
            </a:r>
            <a:r>
              <a:rPr lang="en-US" altLang="en-US" sz="2600" b="1" dirty="0"/>
              <a:t>Dissent by Justice Sonia </a:t>
            </a:r>
            <a:r>
              <a:rPr lang="en-US" altLang="en-US" sz="2600" b="1" dirty="0" err="1"/>
              <a:t>Sotomayor</a:t>
            </a:r>
            <a:endParaRPr lang="en-US" altLang="en-US" sz="2600" b="1" dirty="0"/>
          </a:p>
          <a:p>
            <a:pPr>
              <a:buFont typeface="Arial" panose="020B0604020202020204" pitchFamily="34" charset="0"/>
              <a:buNone/>
            </a:pPr>
            <a:endParaRPr lang="en-US" altLang="en-US" sz="2600" b="1" dirty="0"/>
          </a:p>
          <a:p>
            <a:pPr>
              <a:buFont typeface="Arial" panose="020B0604020202020204" pitchFamily="34" charset="0"/>
              <a:buNone/>
            </a:pPr>
            <a:r>
              <a:rPr lang="en-US" altLang="en-US" sz="2600" b="1" dirty="0"/>
              <a:t>		“The fact that corporations are different from human beings might seem to need no elaboration, except that the majority opinion almost completely elides it. Unlike natural persons, corporations have ‘limited liability’ for their owners and managers, ‘perpetual life,’ separation of ownership and control, ‘and favorable treatment of the accumulation and distribution of assets … that enhance their ability to attract capital and to deploy their resources in ways that maximize the return on their shareholders’ investments.’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TotalTime>
  <Words>1160</Words>
  <Application>Microsoft Office PowerPoint</Application>
  <PresentationFormat>On-screen Show (4:3)</PresentationFormat>
  <Paragraphs>70</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Campaigns, Money, and the Citizens United Ruling</dc:title>
  <dc:creator>Ben</dc:creator>
  <cp:lastModifiedBy>Ben Alexander</cp:lastModifiedBy>
  <cp:revision>13</cp:revision>
  <dcterms:created xsi:type="dcterms:W3CDTF">2020-03-18T01:44:34Z</dcterms:created>
  <dcterms:modified xsi:type="dcterms:W3CDTF">2022-03-18T18:38:25Z</dcterms:modified>
</cp:coreProperties>
</file>