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80" r:id="rId3"/>
    <p:sldId id="281" r:id="rId4"/>
    <p:sldId id="283" r:id="rId5"/>
    <p:sldId id="284" r:id="rId6"/>
    <p:sldId id="285" r:id="rId7"/>
    <p:sldId id="286" r:id="rId8"/>
    <p:sldId id="289" r:id="rId9"/>
    <p:sldId id="325" r:id="rId10"/>
    <p:sldId id="292" r:id="rId11"/>
    <p:sldId id="306" r:id="rId12"/>
    <p:sldId id="321" r:id="rId13"/>
    <p:sldId id="326" r:id="rId14"/>
    <p:sldId id="324" r:id="rId15"/>
    <p:sldId id="288" r:id="rId16"/>
    <p:sldId id="287" r:id="rId17"/>
    <p:sldId id="290" r:id="rId18"/>
    <p:sldId id="291" r:id="rId19"/>
    <p:sldId id="294" r:id="rId20"/>
    <p:sldId id="312" r:id="rId21"/>
    <p:sldId id="293" r:id="rId22"/>
    <p:sldId id="295" r:id="rId23"/>
    <p:sldId id="296" r:id="rId24"/>
    <p:sldId id="274" r:id="rId25"/>
    <p:sldId id="327"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06" autoAdjust="0"/>
    <p:restoredTop sz="86466" autoAdjust="0"/>
  </p:normalViewPr>
  <p:slideViewPr>
    <p:cSldViewPr>
      <p:cViewPr varScale="1">
        <p:scale>
          <a:sx n="62" d="100"/>
          <a:sy n="62" d="100"/>
        </p:scale>
        <p:origin x="1368" y="96"/>
      </p:cViewPr>
      <p:guideLst>
        <p:guide orient="horz" pos="2160"/>
        <p:guide pos="2880"/>
      </p:guideLst>
    </p:cSldViewPr>
  </p:slideViewPr>
  <p:outlineViewPr>
    <p:cViewPr>
      <p:scale>
        <a:sx n="33" d="100"/>
        <a:sy n="33" d="100"/>
      </p:scale>
      <p:origin x="216"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6F6D5A-B2A4-4419-9BB8-306D86B35C2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6668A614-3D7B-4DE9-AC34-70E4080B50F2}"/>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6DD7A22E-E375-4B49-ADCF-A41877419386}" type="datetimeFigureOut">
              <a:rPr lang="en-US"/>
              <a:pPr>
                <a:defRPr/>
              </a:pPr>
              <a:t>1/3/2022</a:t>
            </a:fld>
            <a:endParaRPr lang="en-US"/>
          </a:p>
        </p:txBody>
      </p:sp>
      <p:sp>
        <p:nvSpPr>
          <p:cNvPr id="4" name="Slide Image Placeholder 3">
            <a:extLst>
              <a:ext uri="{FF2B5EF4-FFF2-40B4-BE49-F238E27FC236}">
                <a16:creationId xmlns:a16="http://schemas.microsoft.com/office/drawing/2014/main" id="{8F8E8D6E-8EA8-4881-B844-7379C04FA40A}"/>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9E03059-63FA-4855-9DC0-5D11BC53ED1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D200EF8-C516-472A-BA67-7428AA21BE2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E24AA16C-F95F-4345-9AAE-4D6C1BEA401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1750594B-F141-42F2-A037-7456AC3CA39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BCF54151-1BCF-48B6-AACF-7BD3EDDD4F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398C33BD-FBD2-41AC-B1B6-B06688B4A5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is the map of the 2012 election, when Barack Obama triumphed over Mitt Romney.  Note that Obama got the electoral votes of Wisconsin, Michigan, Ohio, Pennsylvania, and Florida.</a:t>
            </a:r>
          </a:p>
        </p:txBody>
      </p:sp>
      <p:sp>
        <p:nvSpPr>
          <p:cNvPr id="16388" name="Slide Number Placeholder 3">
            <a:extLst>
              <a:ext uri="{FF2B5EF4-FFF2-40B4-BE49-F238E27FC236}">
                <a16:creationId xmlns:a16="http://schemas.microsoft.com/office/drawing/2014/main" id="{2DD25E49-8172-4A6B-9888-DAAEF9A45C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0AAD703-348C-4C2B-90BB-AB50D0061B9C}" type="slidenum">
              <a:rPr lang="en-US" altLang="en-US"/>
              <a:pPr/>
              <a:t>11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DA5978BF-D376-4A72-9465-28E97DD944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ED7AA103-3343-4A89-852D-9A35354897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This is the map of the 2016 election, when Donald Trump beat Hillary Clinton, to most people’s surprise.  Note that Trump won the electoral votes of Wisconsin, Michigan, Ohio, Pennsylvania, and Florida.</a:t>
            </a:r>
          </a:p>
        </p:txBody>
      </p:sp>
      <p:sp>
        <p:nvSpPr>
          <p:cNvPr id="18436" name="Slide Number Placeholder 3">
            <a:extLst>
              <a:ext uri="{FF2B5EF4-FFF2-40B4-BE49-F238E27FC236}">
                <a16:creationId xmlns:a16="http://schemas.microsoft.com/office/drawing/2014/main" id="{30169B00-2CEC-41ED-8835-BE16D6E800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891190A-A59C-4237-AEAA-72B338D73326}" type="slidenum">
              <a:rPr lang="en-US" altLang="en-US">
                <a:solidFill>
                  <a:srgbClr val="000000"/>
                </a:solidFill>
                <a:latin typeface="Calibri" panose="020F0502020204030204" pitchFamily="34" charset="0"/>
                <a:ea typeface="ＭＳ Ｐゴシック" panose="020B0600070205080204" pitchFamily="34" charset="-128"/>
              </a:rPr>
              <a:pPr/>
              <a:t>12</a:t>
            </a:fld>
            <a:endParaRPr lang="en-US" altLang="en-US">
              <a:solidFill>
                <a:srgbClr val="000000"/>
              </a:solidFill>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map of the 2020 election, when Joe Biden defeated Donald Trump.  Note that Ohio and Florida, previously considered battleground states, stayed red, giving their electoral votes to Trump, while Michigan, Wisconsin, and Pennsylvania flipped back to blue with Biden.  Note also that Arizona and Georgia, previously considered secure Republican states, went for Biden, thus becoming battleground states.</a:t>
            </a:r>
          </a:p>
        </p:txBody>
      </p:sp>
      <p:sp>
        <p:nvSpPr>
          <p:cNvPr id="4" name="Slide Number Placeholder 3"/>
          <p:cNvSpPr>
            <a:spLocks noGrp="1"/>
          </p:cNvSpPr>
          <p:nvPr>
            <p:ph type="sldNum" sz="quarter" idx="5"/>
          </p:nvPr>
        </p:nvSpPr>
        <p:spPr/>
        <p:txBody>
          <a:bodyPr/>
          <a:lstStyle/>
          <a:p>
            <a:pPr>
              <a:defRPr/>
            </a:pPr>
            <a:fld id="{1750594B-F141-42F2-A037-7456AC3CA395}" type="slidenum">
              <a:rPr lang="en-US" altLang="en-US" smtClean="0"/>
              <a:pPr>
                <a:defRPr/>
              </a:pPr>
              <a:t>13</a:t>
            </a:fld>
            <a:endParaRPr lang="en-US" altLang="en-US"/>
          </a:p>
        </p:txBody>
      </p:sp>
    </p:spTree>
    <p:extLst>
      <p:ext uri="{BB962C8B-B14F-4D97-AF65-F5344CB8AC3E}">
        <p14:creationId xmlns:p14="http://schemas.microsoft.com/office/powerpoint/2010/main" val="3518581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BBAC12D-3C69-4159-A517-CE0966695A4F}"/>
              </a:ext>
            </a:extLst>
          </p:cNvPr>
          <p:cNvSpPr>
            <a:spLocks noGrp="1"/>
          </p:cNvSpPr>
          <p:nvPr>
            <p:ph type="dt" sz="half" idx="10"/>
          </p:nvPr>
        </p:nvSpPr>
        <p:spPr/>
        <p:txBody>
          <a:bodyPr/>
          <a:lstStyle>
            <a:lvl1pPr>
              <a:defRPr/>
            </a:lvl1pPr>
          </a:lstStyle>
          <a:p>
            <a:pPr>
              <a:defRPr/>
            </a:pPr>
            <a:fld id="{3F64B19B-EFEC-4EB0-A687-54AA27502784}" type="datetimeFigureOut">
              <a:rPr lang="en-US"/>
              <a:pPr>
                <a:defRPr/>
              </a:pPr>
              <a:t>1/3/2022</a:t>
            </a:fld>
            <a:endParaRPr lang="en-US"/>
          </a:p>
        </p:txBody>
      </p:sp>
      <p:sp>
        <p:nvSpPr>
          <p:cNvPr id="5" name="Footer Placeholder 4">
            <a:extLst>
              <a:ext uri="{FF2B5EF4-FFF2-40B4-BE49-F238E27FC236}">
                <a16:creationId xmlns:a16="http://schemas.microsoft.com/office/drawing/2014/main" id="{8C228741-AC1F-4286-ACD9-7C2465B7138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AB39215-8D0F-445F-B097-28A97BFE41B5}"/>
              </a:ext>
            </a:extLst>
          </p:cNvPr>
          <p:cNvSpPr>
            <a:spLocks noGrp="1"/>
          </p:cNvSpPr>
          <p:nvPr>
            <p:ph type="sldNum" sz="quarter" idx="12"/>
          </p:nvPr>
        </p:nvSpPr>
        <p:spPr/>
        <p:txBody>
          <a:bodyPr/>
          <a:lstStyle>
            <a:lvl1pPr>
              <a:defRPr/>
            </a:lvl1pPr>
          </a:lstStyle>
          <a:p>
            <a:pPr>
              <a:defRPr/>
            </a:pPr>
            <a:fld id="{5C0780E4-4E31-4DA2-98D1-7F9F758344EB}" type="slidenum">
              <a:rPr lang="en-US" altLang="en-US"/>
              <a:pPr>
                <a:defRPr/>
              </a:pPr>
              <a:t>‹#›</a:t>
            </a:fld>
            <a:endParaRPr lang="en-US" altLang="en-US"/>
          </a:p>
        </p:txBody>
      </p:sp>
    </p:spTree>
    <p:extLst>
      <p:ext uri="{BB962C8B-B14F-4D97-AF65-F5344CB8AC3E}">
        <p14:creationId xmlns:p14="http://schemas.microsoft.com/office/powerpoint/2010/main" val="2174296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50882-AB99-4222-81E1-E1533532C007}"/>
              </a:ext>
            </a:extLst>
          </p:cNvPr>
          <p:cNvSpPr>
            <a:spLocks noGrp="1"/>
          </p:cNvSpPr>
          <p:nvPr>
            <p:ph type="dt" sz="half" idx="10"/>
          </p:nvPr>
        </p:nvSpPr>
        <p:spPr/>
        <p:txBody>
          <a:bodyPr/>
          <a:lstStyle>
            <a:lvl1pPr>
              <a:defRPr/>
            </a:lvl1pPr>
          </a:lstStyle>
          <a:p>
            <a:pPr>
              <a:defRPr/>
            </a:pPr>
            <a:fld id="{1651B268-9ABF-44A7-84CA-3FDAF34681A9}" type="datetimeFigureOut">
              <a:rPr lang="en-US"/>
              <a:pPr>
                <a:defRPr/>
              </a:pPr>
              <a:t>1/3/2022</a:t>
            </a:fld>
            <a:endParaRPr lang="en-US"/>
          </a:p>
        </p:txBody>
      </p:sp>
      <p:sp>
        <p:nvSpPr>
          <p:cNvPr id="5" name="Footer Placeholder 4">
            <a:extLst>
              <a:ext uri="{FF2B5EF4-FFF2-40B4-BE49-F238E27FC236}">
                <a16:creationId xmlns:a16="http://schemas.microsoft.com/office/drawing/2014/main" id="{F202D048-579F-4F5A-945E-18433E3888B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E8DB59B-6543-4C7D-9E8A-EF4848685CBE}"/>
              </a:ext>
            </a:extLst>
          </p:cNvPr>
          <p:cNvSpPr>
            <a:spLocks noGrp="1"/>
          </p:cNvSpPr>
          <p:nvPr>
            <p:ph type="sldNum" sz="quarter" idx="12"/>
          </p:nvPr>
        </p:nvSpPr>
        <p:spPr/>
        <p:txBody>
          <a:bodyPr/>
          <a:lstStyle>
            <a:lvl1pPr>
              <a:defRPr/>
            </a:lvl1pPr>
          </a:lstStyle>
          <a:p>
            <a:pPr>
              <a:defRPr/>
            </a:pPr>
            <a:fld id="{A7AE2961-CA9B-48F9-BB80-37FFC8118DD9}" type="slidenum">
              <a:rPr lang="en-US" altLang="en-US"/>
              <a:pPr>
                <a:defRPr/>
              </a:pPr>
              <a:t>‹#›</a:t>
            </a:fld>
            <a:endParaRPr lang="en-US" altLang="en-US"/>
          </a:p>
        </p:txBody>
      </p:sp>
    </p:spTree>
    <p:extLst>
      <p:ext uri="{BB962C8B-B14F-4D97-AF65-F5344CB8AC3E}">
        <p14:creationId xmlns:p14="http://schemas.microsoft.com/office/powerpoint/2010/main" val="3078282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9B0F9C-B4D9-471B-ACBF-CC17E0C99AA8}"/>
              </a:ext>
            </a:extLst>
          </p:cNvPr>
          <p:cNvSpPr>
            <a:spLocks noGrp="1"/>
          </p:cNvSpPr>
          <p:nvPr>
            <p:ph type="dt" sz="half" idx="10"/>
          </p:nvPr>
        </p:nvSpPr>
        <p:spPr/>
        <p:txBody>
          <a:bodyPr/>
          <a:lstStyle>
            <a:lvl1pPr>
              <a:defRPr/>
            </a:lvl1pPr>
          </a:lstStyle>
          <a:p>
            <a:pPr>
              <a:defRPr/>
            </a:pPr>
            <a:fld id="{3DB1164C-6B3C-4FBB-B4A1-F0F678DD67D0}" type="datetimeFigureOut">
              <a:rPr lang="en-US"/>
              <a:pPr>
                <a:defRPr/>
              </a:pPr>
              <a:t>1/3/2022</a:t>
            </a:fld>
            <a:endParaRPr lang="en-US"/>
          </a:p>
        </p:txBody>
      </p:sp>
      <p:sp>
        <p:nvSpPr>
          <p:cNvPr id="5" name="Footer Placeholder 4">
            <a:extLst>
              <a:ext uri="{FF2B5EF4-FFF2-40B4-BE49-F238E27FC236}">
                <a16:creationId xmlns:a16="http://schemas.microsoft.com/office/drawing/2014/main" id="{EA02C041-894D-4C51-8F62-6C5C4525FE2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A1795D7-6AEB-4FD8-BD2B-CCECF5935733}"/>
              </a:ext>
            </a:extLst>
          </p:cNvPr>
          <p:cNvSpPr>
            <a:spLocks noGrp="1"/>
          </p:cNvSpPr>
          <p:nvPr>
            <p:ph type="sldNum" sz="quarter" idx="12"/>
          </p:nvPr>
        </p:nvSpPr>
        <p:spPr/>
        <p:txBody>
          <a:bodyPr/>
          <a:lstStyle>
            <a:lvl1pPr>
              <a:defRPr/>
            </a:lvl1pPr>
          </a:lstStyle>
          <a:p>
            <a:pPr>
              <a:defRPr/>
            </a:pPr>
            <a:fld id="{29F7CC63-4B86-4834-8091-E300A3C5FB91}" type="slidenum">
              <a:rPr lang="en-US" altLang="en-US"/>
              <a:pPr>
                <a:defRPr/>
              </a:pPr>
              <a:t>‹#›</a:t>
            </a:fld>
            <a:endParaRPr lang="en-US" altLang="en-US"/>
          </a:p>
        </p:txBody>
      </p:sp>
    </p:spTree>
    <p:extLst>
      <p:ext uri="{BB962C8B-B14F-4D97-AF65-F5344CB8AC3E}">
        <p14:creationId xmlns:p14="http://schemas.microsoft.com/office/powerpoint/2010/main" val="625328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5E56AB8A-79B5-4E76-87A2-7C56EEFB129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525000" cy="714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2">
            <a:extLst>
              <a:ext uri="{FF2B5EF4-FFF2-40B4-BE49-F238E27FC236}">
                <a16:creationId xmlns:a16="http://schemas.microsoft.com/office/drawing/2014/main" id="{FB6DA007-B42F-407A-A82F-E73F513694FF}"/>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3F86BC22-2E74-44A1-93C1-4A68CAFA19AF}" type="slidenum">
              <a:rPr lang="en-US" altLang="en-US" sz="1200" b="1" smtClean="0">
                <a:solidFill>
                  <a:srgbClr val="000000"/>
                </a:solidFill>
                <a:latin typeface="Calibri" panose="020F0502020204030204" pitchFamily="34" charset="0"/>
                <a:ea typeface="ＭＳ Ｐゴシック" panose="020B0600070205080204" pitchFamily="34" charset="-128"/>
                <a:cs typeface="Arial" panose="020B0604020202020204" pitchFamily="34" charset="0"/>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5" name="TextBox 4">
            <a:extLst>
              <a:ext uri="{FF2B5EF4-FFF2-40B4-BE49-F238E27FC236}">
                <a16:creationId xmlns:a16="http://schemas.microsoft.com/office/drawing/2014/main" id="{EF85D96A-FB77-492D-B119-FB29FBB954E1}"/>
              </a:ext>
            </a:extLst>
          </p:cNvPr>
          <p:cNvSpPr txBox="1">
            <a:spLocks noChangeArrowheads="1"/>
          </p:cNvSpPr>
          <p:nvPr userDrawn="1"/>
        </p:nvSpPr>
        <p:spPr bwMode="auto">
          <a:xfrm>
            <a:off x="1588" y="368300"/>
            <a:ext cx="1801812" cy="584200"/>
          </a:xfrm>
          <a:prstGeom prst="rect">
            <a:avLst/>
          </a:prstGeom>
          <a:noFill/>
          <a:ln>
            <a:noFill/>
          </a:ln>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3200" b="1" dirty="0">
                <a:solidFill>
                  <a:prstClr val="white"/>
                </a:solidFill>
                <a:latin typeface="Arial" panose="020B0604020202020204" pitchFamily="34" charset="0"/>
                <a:ea typeface="Franklin Gothic Medium" pitchFamily="34" charset="0"/>
                <a:cs typeface="Arial" panose="020B0604020202020204" pitchFamily="34" charset="0"/>
              </a:rPr>
              <a:t>FIGURE</a:t>
            </a:r>
            <a:endParaRPr lang="en-US" altLang="en-US" sz="3200" b="1" i="1" dirty="0">
              <a:solidFill>
                <a:prstClr val="white"/>
              </a:solidFill>
              <a:latin typeface="Arial" panose="020B0604020202020204" pitchFamily="34" charset="0"/>
              <a:ea typeface="Franklin Gothic Medium" pitchFamily="34" charset="0"/>
              <a:cs typeface="Arial" panose="020B0604020202020204" pitchFamily="34" charset="0"/>
            </a:endParaRPr>
          </a:p>
        </p:txBody>
      </p:sp>
      <p:sp>
        <p:nvSpPr>
          <p:cNvPr id="6" name="Slide Number Placeholder 2">
            <a:extLst>
              <a:ext uri="{FF2B5EF4-FFF2-40B4-BE49-F238E27FC236}">
                <a16:creationId xmlns:a16="http://schemas.microsoft.com/office/drawing/2014/main" id="{85F09EA2-EFE1-4319-9B13-BA749766BFB4}"/>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CH9</a:t>
            </a:r>
            <a:endParaRPr lang="en-US" b="1" dirty="0">
              <a:solidFill>
                <a:srgbClr val="000000"/>
              </a:solidFill>
            </a:endParaRPr>
          </a:p>
        </p:txBody>
      </p:sp>
      <p:sp>
        <p:nvSpPr>
          <p:cNvPr id="7" name="Footer Placeholder 1">
            <a:extLst>
              <a:ext uri="{FF2B5EF4-FFF2-40B4-BE49-F238E27FC236}">
                <a16:creationId xmlns:a16="http://schemas.microsoft.com/office/drawing/2014/main" id="{B6CDE3DE-04AB-4E93-BEF9-7A5CF4CA291C}"/>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2" name="Title 1"/>
          <p:cNvSpPr>
            <a:spLocks noGrp="1"/>
          </p:cNvSpPr>
          <p:nvPr>
            <p:ph type="title"/>
          </p:nvPr>
        </p:nvSpPr>
        <p:spPr>
          <a:xfrm>
            <a:off x="1453012" y="418404"/>
            <a:ext cx="7536700" cy="983201"/>
          </a:xfrm>
        </p:spPr>
        <p:txBody>
          <a:bodyPr anchor="t">
            <a:normAutofit/>
          </a:bodyPr>
          <a:lstStyle>
            <a:lvl1pPr marL="1280160" indent="-1280160" algn="l">
              <a:defRPr sz="2800" b="1">
                <a:latin typeface="Franklin Gothic Medium"/>
                <a:cs typeface="Franklin Gothic Medium"/>
              </a:defRPr>
            </a:lvl1pPr>
          </a:lstStyle>
          <a:p>
            <a:r>
              <a:rPr lang="en-US"/>
              <a:t>Click to edit Master title style</a:t>
            </a:r>
          </a:p>
        </p:txBody>
      </p:sp>
      <p:sp>
        <p:nvSpPr>
          <p:cNvPr id="8" name="Date Placeholder 3">
            <a:extLst>
              <a:ext uri="{FF2B5EF4-FFF2-40B4-BE49-F238E27FC236}">
                <a16:creationId xmlns:a16="http://schemas.microsoft.com/office/drawing/2014/main" id="{C4F31F57-9F40-433C-A05F-1899CC815380}"/>
              </a:ext>
            </a:extLst>
          </p:cNvPr>
          <p:cNvSpPr>
            <a:spLocks noGrp="1"/>
          </p:cNvSpPr>
          <p:nvPr>
            <p:ph type="dt" sz="half" idx="10"/>
          </p:nvPr>
        </p:nvSpPr>
        <p:spPr/>
        <p:txBody>
          <a:bodyPr/>
          <a:lstStyle>
            <a:lvl1pPr>
              <a:defRPr>
                <a:ea typeface="+mn-ea"/>
              </a:defRPr>
            </a:lvl1pPr>
          </a:lstStyle>
          <a:p>
            <a:pPr>
              <a:defRPr/>
            </a:pPr>
            <a:fld id="{05E0F8DB-1D39-49D3-B651-EE240800805F}" type="datetimeFigureOut">
              <a:rPr lang="en-US"/>
              <a:pPr>
                <a:defRPr/>
              </a:pPr>
              <a:t>1/3/2022</a:t>
            </a:fld>
            <a:endParaRPr lang="en-US"/>
          </a:p>
        </p:txBody>
      </p:sp>
      <p:sp>
        <p:nvSpPr>
          <p:cNvPr id="9" name="Footer Placeholder 4">
            <a:extLst>
              <a:ext uri="{FF2B5EF4-FFF2-40B4-BE49-F238E27FC236}">
                <a16:creationId xmlns:a16="http://schemas.microsoft.com/office/drawing/2014/main" id="{FBA5F124-26C3-4810-BA6A-353843192C70}"/>
              </a:ext>
            </a:extLst>
          </p:cNvPr>
          <p:cNvSpPr>
            <a:spLocks noGrp="1"/>
          </p:cNvSpPr>
          <p:nvPr>
            <p:ph type="ftr" sz="quarter" idx="11"/>
          </p:nvPr>
        </p:nvSpPr>
        <p:spPr/>
        <p:txBody>
          <a:bodyPr/>
          <a:lstStyle>
            <a:lvl1pPr>
              <a:defRPr>
                <a:ea typeface="+mn-ea"/>
              </a:defRPr>
            </a:lvl1pPr>
          </a:lstStyle>
          <a:p>
            <a:pPr>
              <a:defRPr/>
            </a:pPr>
            <a:endParaRPr lang="en-US"/>
          </a:p>
        </p:txBody>
      </p:sp>
      <p:sp>
        <p:nvSpPr>
          <p:cNvPr id="10" name="Slide Number Placeholder 5">
            <a:extLst>
              <a:ext uri="{FF2B5EF4-FFF2-40B4-BE49-F238E27FC236}">
                <a16:creationId xmlns:a16="http://schemas.microsoft.com/office/drawing/2014/main" id="{0D7B5458-6E32-4A61-BE06-DC76C9601C57}"/>
              </a:ext>
            </a:extLst>
          </p:cNvPr>
          <p:cNvSpPr>
            <a:spLocks noGrp="1"/>
          </p:cNvSpPr>
          <p:nvPr>
            <p:ph type="sldNum" sz="quarter" idx="12"/>
          </p:nvPr>
        </p:nvSpPr>
        <p:spPr/>
        <p:txBody>
          <a:bodyPr/>
          <a:lstStyle>
            <a:lvl1pPr>
              <a:defRPr smtClean="0"/>
            </a:lvl1pPr>
          </a:lstStyle>
          <a:p>
            <a:pPr>
              <a:defRPr/>
            </a:pPr>
            <a:fld id="{C6D09B5F-6037-4786-B649-A72CD936B0D1}" type="slidenum">
              <a:rPr lang="en-US" altLang="en-US"/>
              <a:pPr>
                <a:defRPr/>
              </a:pPr>
              <a:t>‹#›</a:t>
            </a:fld>
            <a:endParaRPr lang="en-US" altLang="en-US"/>
          </a:p>
        </p:txBody>
      </p:sp>
    </p:spTree>
    <p:extLst>
      <p:ext uri="{BB962C8B-B14F-4D97-AF65-F5344CB8AC3E}">
        <p14:creationId xmlns:p14="http://schemas.microsoft.com/office/powerpoint/2010/main" val="3047651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AF7CF5-3099-4D74-8328-FB450F25090B}"/>
              </a:ext>
            </a:extLst>
          </p:cNvPr>
          <p:cNvSpPr>
            <a:spLocks noGrp="1"/>
          </p:cNvSpPr>
          <p:nvPr>
            <p:ph type="dt" sz="half" idx="10"/>
          </p:nvPr>
        </p:nvSpPr>
        <p:spPr/>
        <p:txBody>
          <a:bodyPr/>
          <a:lstStyle>
            <a:lvl1pPr>
              <a:defRPr/>
            </a:lvl1pPr>
          </a:lstStyle>
          <a:p>
            <a:pPr>
              <a:defRPr/>
            </a:pPr>
            <a:fld id="{E24EC675-C862-44F6-8526-9C8A16CD54EE}" type="datetimeFigureOut">
              <a:rPr lang="en-US"/>
              <a:pPr>
                <a:defRPr/>
              </a:pPr>
              <a:t>1/3/2022</a:t>
            </a:fld>
            <a:endParaRPr lang="en-US"/>
          </a:p>
        </p:txBody>
      </p:sp>
      <p:sp>
        <p:nvSpPr>
          <p:cNvPr id="5" name="Footer Placeholder 4">
            <a:extLst>
              <a:ext uri="{FF2B5EF4-FFF2-40B4-BE49-F238E27FC236}">
                <a16:creationId xmlns:a16="http://schemas.microsoft.com/office/drawing/2014/main" id="{F94B3A7D-BD53-43BA-89F9-DAB0B15C588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D38215E-8FA4-44A8-B374-1B85FF6A8B39}"/>
              </a:ext>
            </a:extLst>
          </p:cNvPr>
          <p:cNvSpPr>
            <a:spLocks noGrp="1"/>
          </p:cNvSpPr>
          <p:nvPr>
            <p:ph type="sldNum" sz="quarter" idx="12"/>
          </p:nvPr>
        </p:nvSpPr>
        <p:spPr/>
        <p:txBody>
          <a:bodyPr/>
          <a:lstStyle>
            <a:lvl1pPr>
              <a:defRPr/>
            </a:lvl1pPr>
          </a:lstStyle>
          <a:p>
            <a:pPr>
              <a:defRPr/>
            </a:pPr>
            <a:fld id="{BDCFA49E-83C8-4935-904F-FFB820EC2206}" type="slidenum">
              <a:rPr lang="en-US" altLang="en-US"/>
              <a:pPr>
                <a:defRPr/>
              </a:pPr>
              <a:t>‹#›</a:t>
            </a:fld>
            <a:endParaRPr lang="en-US" altLang="en-US"/>
          </a:p>
        </p:txBody>
      </p:sp>
    </p:spTree>
    <p:extLst>
      <p:ext uri="{BB962C8B-B14F-4D97-AF65-F5344CB8AC3E}">
        <p14:creationId xmlns:p14="http://schemas.microsoft.com/office/powerpoint/2010/main" val="2653912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E6F3FB-9E06-4CDD-815C-AE9A5F4BDC8B}"/>
              </a:ext>
            </a:extLst>
          </p:cNvPr>
          <p:cNvSpPr>
            <a:spLocks noGrp="1"/>
          </p:cNvSpPr>
          <p:nvPr>
            <p:ph type="dt" sz="half" idx="10"/>
          </p:nvPr>
        </p:nvSpPr>
        <p:spPr/>
        <p:txBody>
          <a:bodyPr/>
          <a:lstStyle>
            <a:lvl1pPr>
              <a:defRPr/>
            </a:lvl1pPr>
          </a:lstStyle>
          <a:p>
            <a:pPr>
              <a:defRPr/>
            </a:pPr>
            <a:fld id="{1D975061-36E3-4047-8477-42EB7BA8C499}" type="datetimeFigureOut">
              <a:rPr lang="en-US"/>
              <a:pPr>
                <a:defRPr/>
              </a:pPr>
              <a:t>1/3/2022</a:t>
            </a:fld>
            <a:endParaRPr lang="en-US"/>
          </a:p>
        </p:txBody>
      </p:sp>
      <p:sp>
        <p:nvSpPr>
          <p:cNvPr id="5" name="Footer Placeholder 4">
            <a:extLst>
              <a:ext uri="{FF2B5EF4-FFF2-40B4-BE49-F238E27FC236}">
                <a16:creationId xmlns:a16="http://schemas.microsoft.com/office/drawing/2014/main" id="{8EE0D89D-555E-4EA6-A4C2-6247BBAF6CB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E021E77-AE05-4DB4-BE14-5CFA7D714D7A}"/>
              </a:ext>
            </a:extLst>
          </p:cNvPr>
          <p:cNvSpPr>
            <a:spLocks noGrp="1"/>
          </p:cNvSpPr>
          <p:nvPr>
            <p:ph type="sldNum" sz="quarter" idx="12"/>
          </p:nvPr>
        </p:nvSpPr>
        <p:spPr/>
        <p:txBody>
          <a:bodyPr/>
          <a:lstStyle>
            <a:lvl1pPr>
              <a:defRPr/>
            </a:lvl1pPr>
          </a:lstStyle>
          <a:p>
            <a:pPr>
              <a:defRPr/>
            </a:pPr>
            <a:fld id="{AA498ACB-333B-4BDF-A9FB-07DEA74CDD1C}" type="slidenum">
              <a:rPr lang="en-US" altLang="en-US"/>
              <a:pPr>
                <a:defRPr/>
              </a:pPr>
              <a:t>‹#›</a:t>
            </a:fld>
            <a:endParaRPr lang="en-US" altLang="en-US"/>
          </a:p>
        </p:txBody>
      </p:sp>
    </p:spTree>
    <p:extLst>
      <p:ext uri="{BB962C8B-B14F-4D97-AF65-F5344CB8AC3E}">
        <p14:creationId xmlns:p14="http://schemas.microsoft.com/office/powerpoint/2010/main" val="1646485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BD846B8-4483-4D9D-9E90-4E08388A2266}"/>
              </a:ext>
            </a:extLst>
          </p:cNvPr>
          <p:cNvSpPr>
            <a:spLocks noGrp="1"/>
          </p:cNvSpPr>
          <p:nvPr>
            <p:ph type="dt" sz="half" idx="10"/>
          </p:nvPr>
        </p:nvSpPr>
        <p:spPr/>
        <p:txBody>
          <a:bodyPr/>
          <a:lstStyle>
            <a:lvl1pPr>
              <a:defRPr/>
            </a:lvl1pPr>
          </a:lstStyle>
          <a:p>
            <a:pPr>
              <a:defRPr/>
            </a:pPr>
            <a:fld id="{E64F2ABC-43BA-4D9D-93DD-300EECB836AE}" type="datetimeFigureOut">
              <a:rPr lang="en-US"/>
              <a:pPr>
                <a:defRPr/>
              </a:pPr>
              <a:t>1/3/2022</a:t>
            </a:fld>
            <a:endParaRPr lang="en-US"/>
          </a:p>
        </p:txBody>
      </p:sp>
      <p:sp>
        <p:nvSpPr>
          <p:cNvPr id="6" name="Footer Placeholder 4">
            <a:extLst>
              <a:ext uri="{FF2B5EF4-FFF2-40B4-BE49-F238E27FC236}">
                <a16:creationId xmlns:a16="http://schemas.microsoft.com/office/drawing/2014/main" id="{AAA1D1A0-FB73-4594-99A5-FC218B244FD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2CEED73-6C93-40A8-B763-E46CC99B18D6}"/>
              </a:ext>
            </a:extLst>
          </p:cNvPr>
          <p:cNvSpPr>
            <a:spLocks noGrp="1"/>
          </p:cNvSpPr>
          <p:nvPr>
            <p:ph type="sldNum" sz="quarter" idx="12"/>
          </p:nvPr>
        </p:nvSpPr>
        <p:spPr/>
        <p:txBody>
          <a:bodyPr/>
          <a:lstStyle>
            <a:lvl1pPr>
              <a:defRPr/>
            </a:lvl1pPr>
          </a:lstStyle>
          <a:p>
            <a:pPr>
              <a:defRPr/>
            </a:pPr>
            <a:fld id="{97D0AD92-93B4-48E3-A2FA-BDD7E79FC9E4}" type="slidenum">
              <a:rPr lang="en-US" altLang="en-US"/>
              <a:pPr>
                <a:defRPr/>
              </a:pPr>
              <a:t>‹#›</a:t>
            </a:fld>
            <a:endParaRPr lang="en-US" altLang="en-US"/>
          </a:p>
        </p:txBody>
      </p:sp>
    </p:spTree>
    <p:extLst>
      <p:ext uri="{BB962C8B-B14F-4D97-AF65-F5344CB8AC3E}">
        <p14:creationId xmlns:p14="http://schemas.microsoft.com/office/powerpoint/2010/main" val="3532462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8CD7F5D-5B85-45D2-BD65-C5C5B0C082EA}"/>
              </a:ext>
            </a:extLst>
          </p:cNvPr>
          <p:cNvSpPr>
            <a:spLocks noGrp="1"/>
          </p:cNvSpPr>
          <p:nvPr>
            <p:ph type="dt" sz="half" idx="10"/>
          </p:nvPr>
        </p:nvSpPr>
        <p:spPr/>
        <p:txBody>
          <a:bodyPr/>
          <a:lstStyle>
            <a:lvl1pPr>
              <a:defRPr/>
            </a:lvl1pPr>
          </a:lstStyle>
          <a:p>
            <a:pPr>
              <a:defRPr/>
            </a:pPr>
            <a:fld id="{C357C94F-D7E8-420C-8E73-F3E267489914}" type="datetimeFigureOut">
              <a:rPr lang="en-US"/>
              <a:pPr>
                <a:defRPr/>
              </a:pPr>
              <a:t>1/3/2022</a:t>
            </a:fld>
            <a:endParaRPr lang="en-US"/>
          </a:p>
        </p:txBody>
      </p:sp>
      <p:sp>
        <p:nvSpPr>
          <p:cNvPr id="8" name="Footer Placeholder 4">
            <a:extLst>
              <a:ext uri="{FF2B5EF4-FFF2-40B4-BE49-F238E27FC236}">
                <a16:creationId xmlns:a16="http://schemas.microsoft.com/office/drawing/2014/main" id="{45794CED-D020-4AF9-995F-EB77F79EB86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E025F87-0275-4D6D-B612-689F010220EA}"/>
              </a:ext>
            </a:extLst>
          </p:cNvPr>
          <p:cNvSpPr>
            <a:spLocks noGrp="1"/>
          </p:cNvSpPr>
          <p:nvPr>
            <p:ph type="sldNum" sz="quarter" idx="12"/>
          </p:nvPr>
        </p:nvSpPr>
        <p:spPr/>
        <p:txBody>
          <a:bodyPr/>
          <a:lstStyle>
            <a:lvl1pPr>
              <a:defRPr/>
            </a:lvl1pPr>
          </a:lstStyle>
          <a:p>
            <a:pPr>
              <a:defRPr/>
            </a:pPr>
            <a:fld id="{A082C941-5A2D-42C6-8CD6-472B440E391A}" type="slidenum">
              <a:rPr lang="en-US" altLang="en-US"/>
              <a:pPr>
                <a:defRPr/>
              </a:pPr>
              <a:t>‹#›</a:t>
            </a:fld>
            <a:endParaRPr lang="en-US" altLang="en-US"/>
          </a:p>
        </p:txBody>
      </p:sp>
    </p:spTree>
    <p:extLst>
      <p:ext uri="{BB962C8B-B14F-4D97-AF65-F5344CB8AC3E}">
        <p14:creationId xmlns:p14="http://schemas.microsoft.com/office/powerpoint/2010/main" val="664324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10D0D26-AEFF-475A-8A6E-81B2A459DAAE}"/>
              </a:ext>
            </a:extLst>
          </p:cNvPr>
          <p:cNvSpPr>
            <a:spLocks noGrp="1"/>
          </p:cNvSpPr>
          <p:nvPr>
            <p:ph type="dt" sz="half" idx="10"/>
          </p:nvPr>
        </p:nvSpPr>
        <p:spPr/>
        <p:txBody>
          <a:bodyPr/>
          <a:lstStyle>
            <a:lvl1pPr>
              <a:defRPr/>
            </a:lvl1pPr>
          </a:lstStyle>
          <a:p>
            <a:pPr>
              <a:defRPr/>
            </a:pPr>
            <a:fld id="{C4542500-162C-4566-B0AF-DB11D08A50EA}" type="datetimeFigureOut">
              <a:rPr lang="en-US"/>
              <a:pPr>
                <a:defRPr/>
              </a:pPr>
              <a:t>1/3/2022</a:t>
            </a:fld>
            <a:endParaRPr lang="en-US"/>
          </a:p>
        </p:txBody>
      </p:sp>
      <p:sp>
        <p:nvSpPr>
          <p:cNvPr id="4" name="Footer Placeholder 4">
            <a:extLst>
              <a:ext uri="{FF2B5EF4-FFF2-40B4-BE49-F238E27FC236}">
                <a16:creationId xmlns:a16="http://schemas.microsoft.com/office/drawing/2014/main" id="{76E2C1DC-8AD5-4A5D-A075-F1079C277BA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F6B46D0-79D7-484E-AC2D-C560A9A2AB8C}"/>
              </a:ext>
            </a:extLst>
          </p:cNvPr>
          <p:cNvSpPr>
            <a:spLocks noGrp="1"/>
          </p:cNvSpPr>
          <p:nvPr>
            <p:ph type="sldNum" sz="quarter" idx="12"/>
          </p:nvPr>
        </p:nvSpPr>
        <p:spPr/>
        <p:txBody>
          <a:bodyPr/>
          <a:lstStyle>
            <a:lvl1pPr>
              <a:defRPr/>
            </a:lvl1pPr>
          </a:lstStyle>
          <a:p>
            <a:pPr>
              <a:defRPr/>
            </a:pPr>
            <a:fld id="{782E2FE9-3F84-4A30-AA51-F1DE3F7E0AF0}" type="slidenum">
              <a:rPr lang="en-US" altLang="en-US"/>
              <a:pPr>
                <a:defRPr/>
              </a:pPr>
              <a:t>‹#›</a:t>
            </a:fld>
            <a:endParaRPr lang="en-US" altLang="en-US"/>
          </a:p>
        </p:txBody>
      </p:sp>
    </p:spTree>
    <p:extLst>
      <p:ext uri="{BB962C8B-B14F-4D97-AF65-F5344CB8AC3E}">
        <p14:creationId xmlns:p14="http://schemas.microsoft.com/office/powerpoint/2010/main" val="2856340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9420C47-B3B4-45AB-9CDB-C5445F9C6816}"/>
              </a:ext>
            </a:extLst>
          </p:cNvPr>
          <p:cNvSpPr>
            <a:spLocks noGrp="1"/>
          </p:cNvSpPr>
          <p:nvPr>
            <p:ph type="dt" sz="half" idx="10"/>
          </p:nvPr>
        </p:nvSpPr>
        <p:spPr/>
        <p:txBody>
          <a:bodyPr/>
          <a:lstStyle>
            <a:lvl1pPr>
              <a:defRPr/>
            </a:lvl1pPr>
          </a:lstStyle>
          <a:p>
            <a:pPr>
              <a:defRPr/>
            </a:pPr>
            <a:fld id="{FD99DFA4-BE77-4010-8FE3-DCD3989FB750}" type="datetimeFigureOut">
              <a:rPr lang="en-US"/>
              <a:pPr>
                <a:defRPr/>
              </a:pPr>
              <a:t>1/3/2022</a:t>
            </a:fld>
            <a:endParaRPr lang="en-US"/>
          </a:p>
        </p:txBody>
      </p:sp>
      <p:sp>
        <p:nvSpPr>
          <p:cNvPr id="3" name="Footer Placeholder 4">
            <a:extLst>
              <a:ext uri="{FF2B5EF4-FFF2-40B4-BE49-F238E27FC236}">
                <a16:creationId xmlns:a16="http://schemas.microsoft.com/office/drawing/2014/main" id="{771A8DAF-99A7-474E-A64A-CB61779DEA5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AC91CAE-BA8B-42B8-AF60-B1DC5CC6014B}"/>
              </a:ext>
            </a:extLst>
          </p:cNvPr>
          <p:cNvSpPr>
            <a:spLocks noGrp="1"/>
          </p:cNvSpPr>
          <p:nvPr>
            <p:ph type="sldNum" sz="quarter" idx="12"/>
          </p:nvPr>
        </p:nvSpPr>
        <p:spPr/>
        <p:txBody>
          <a:bodyPr/>
          <a:lstStyle>
            <a:lvl1pPr>
              <a:defRPr/>
            </a:lvl1pPr>
          </a:lstStyle>
          <a:p>
            <a:pPr>
              <a:defRPr/>
            </a:pPr>
            <a:fld id="{767C1C84-FAE1-4947-818E-778475FE7617}" type="slidenum">
              <a:rPr lang="en-US" altLang="en-US"/>
              <a:pPr>
                <a:defRPr/>
              </a:pPr>
              <a:t>‹#›</a:t>
            </a:fld>
            <a:endParaRPr lang="en-US" altLang="en-US"/>
          </a:p>
        </p:txBody>
      </p:sp>
    </p:spTree>
    <p:extLst>
      <p:ext uri="{BB962C8B-B14F-4D97-AF65-F5344CB8AC3E}">
        <p14:creationId xmlns:p14="http://schemas.microsoft.com/office/powerpoint/2010/main" val="1567519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4EE5654-7E5B-48E7-9F2F-DAEEB1A30ECA}"/>
              </a:ext>
            </a:extLst>
          </p:cNvPr>
          <p:cNvSpPr>
            <a:spLocks noGrp="1"/>
          </p:cNvSpPr>
          <p:nvPr>
            <p:ph type="dt" sz="half" idx="10"/>
          </p:nvPr>
        </p:nvSpPr>
        <p:spPr/>
        <p:txBody>
          <a:bodyPr/>
          <a:lstStyle>
            <a:lvl1pPr>
              <a:defRPr/>
            </a:lvl1pPr>
          </a:lstStyle>
          <a:p>
            <a:pPr>
              <a:defRPr/>
            </a:pPr>
            <a:fld id="{BA0C41DD-DB25-414A-80F3-B6A3C5D3B063}" type="datetimeFigureOut">
              <a:rPr lang="en-US"/>
              <a:pPr>
                <a:defRPr/>
              </a:pPr>
              <a:t>1/3/2022</a:t>
            </a:fld>
            <a:endParaRPr lang="en-US"/>
          </a:p>
        </p:txBody>
      </p:sp>
      <p:sp>
        <p:nvSpPr>
          <p:cNvPr id="6" name="Footer Placeholder 4">
            <a:extLst>
              <a:ext uri="{FF2B5EF4-FFF2-40B4-BE49-F238E27FC236}">
                <a16:creationId xmlns:a16="http://schemas.microsoft.com/office/drawing/2014/main" id="{0610956F-6603-449F-9311-942325FF56C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C22D16E-D924-4F87-B8FE-B40F1E6A8228}"/>
              </a:ext>
            </a:extLst>
          </p:cNvPr>
          <p:cNvSpPr>
            <a:spLocks noGrp="1"/>
          </p:cNvSpPr>
          <p:nvPr>
            <p:ph type="sldNum" sz="quarter" idx="12"/>
          </p:nvPr>
        </p:nvSpPr>
        <p:spPr/>
        <p:txBody>
          <a:bodyPr/>
          <a:lstStyle>
            <a:lvl1pPr>
              <a:defRPr/>
            </a:lvl1pPr>
          </a:lstStyle>
          <a:p>
            <a:pPr>
              <a:defRPr/>
            </a:pPr>
            <a:fld id="{B1619673-2A1C-412E-A09E-1FE200CDC432}" type="slidenum">
              <a:rPr lang="en-US" altLang="en-US"/>
              <a:pPr>
                <a:defRPr/>
              </a:pPr>
              <a:t>‹#›</a:t>
            </a:fld>
            <a:endParaRPr lang="en-US" altLang="en-US"/>
          </a:p>
        </p:txBody>
      </p:sp>
    </p:spTree>
    <p:extLst>
      <p:ext uri="{BB962C8B-B14F-4D97-AF65-F5344CB8AC3E}">
        <p14:creationId xmlns:p14="http://schemas.microsoft.com/office/powerpoint/2010/main" val="3803044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2DC6279-2A7B-407F-AF5A-55D02C99214B}"/>
              </a:ext>
            </a:extLst>
          </p:cNvPr>
          <p:cNvSpPr>
            <a:spLocks noGrp="1"/>
          </p:cNvSpPr>
          <p:nvPr>
            <p:ph type="dt" sz="half" idx="10"/>
          </p:nvPr>
        </p:nvSpPr>
        <p:spPr/>
        <p:txBody>
          <a:bodyPr/>
          <a:lstStyle>
            <a:lvl1pPr>
              <a:defRPr/>
            </a:lvl1pPr>
          </a:lstStyle>
          <a:p>
            <a:pPr>
              <a:defRPr/>
            </a:pPr>
            <a:fld id="{FA48C6DC-0066-4130-9641-685998C79CC8}" type="datetimeFigureOut">
              <a:rPr lang="en-US"/>
              <a:pPr>
                <a:defRPr/>
              </a:pPr>
              <a:t>1/3/2022</a:t>
            </a:fld>
            <a:endParaRPr lang="en-US"/>
          </a:p>
        </p:txBody>
      </p:sp>
      <p:sp>
        <p:nvSpPr>
          <p:cNvPr id="6" name="Footer Placeholder 4">
            <a:extLst>
              <a:ext uri="{FF2B5EF4-FFF2-40B4-BE49-F238E27FC236}">
                <a16:creationId xmlns:a16="http://schemas.microsoft.com/office/drawing/2014/main" id="{2DDFC974-AC34-4F95-B841-B63EAE929E2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E9A4D98-B816-49B3-814E-E0E76E8BCE67}"/>
              </a:ext>
            </a:extLst>
          </p:cNvPr>
          <p:cNvSpPr>
            <a:spLocks noGrp="1"/>
          </p:cNvSpPr>
          <p:nvPr>
            <p:ph type="sldNum" sz="quarter" idx="12"/>
          </p:nvPr>
        </p:nvSpPr>
        <p:spPr/>
        <p:txBody>
          <a:bodyPr/>
          <a:lstStyle>
            <a:lvl1pPr>
              <a:defRPr/>
            </a:lvl1pPr>
          </a:lstStyle>
          <a:p>
            <a:pPr>
              <a:defRPr/>
            </a:pPr>
            <a:fld id="{D6A796C7-A689-4CB6-A8B2-ECB32BD233FF}" type="slidenum">
              <a:rPr lang="en-US" altLang="en-US"/>
              <a:pPr>
                <a:defRPr/>
              </a:pPr>
              <a:t>‹#›</a:t>
            </a:fld>
            <a:endParaRPr lang="en-US" altLang="en-US"/>
          </a:p>
        </p:txBody>
      </p:sp>
    </p:spTree>
    <p:extLst>
      <p:ext uri="{BB962C8B-B14F-4D97-AF65-F5344CB8AC3E}">
        <p14:creationId xmlns:p14="http://schemas.microsoft.com/office/powerpoint/2010/main" val="1105626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C573364-FBF2-4CBD-982E-8CEFF1B8B85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CAC0B04-F3AF-4A9B-9973-1A68628425D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5D3A682-8B44-45ED-B627-862F7A04CBEC}"/>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16C2DE28-3335-4AF4-9981-1A4D359C9A15}" type="datetimeFigureOut">
              <a:rPr lang="en-US"/>
              <a:pPr>
                <a:defRPr/>
              </a:pPr>
              <a:t>1/3/2022</a:t>
            </a:fld>
            <a:endParaRPr lang="en-US"/>
          </a:p>
        </p:txBody>
      </p:sp>
      <p:sp>
        <p:nvSpPr>
          <p:cNvPr id="5" name="Footer Placeholder 4">
            <a:extLst>
              <a:ext uri="{FF2B5EF4-FFF2-40B4-BE49-F238E27FC236}">
                <a16:creationId xmlns:a16="http://schemas.microsoft.com/office/drawing/2014/main" id="{53658BFD-E05C-497C-B1CC-12EEB5799FF7}"/>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9C6EC5C9-D457-4296-91C9-94F552C4848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68E3F73E-FE40-451C-89A6-32C65F0041A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5A5B61C6-CBAE-49E6-B1CE-CDE793C30291}"/>
              </a:ext>
            </a:extLst>
          </p:cNvPr>
          <p:cNvSpPr>
            <a:spLocks noGrp="1"/>
          </p:cNvSpPr>
          <p:nvPr>
            <p:ph type="ctrTitle"/>
          </p:nvPr>
        </p:nvSpPr>
        <p:spPr>
          <a:xfrm>
            <a:off x="685800" y="2130425"/>
            <a:ext cx="8153400" cy="2060575"/>
          </a:xfrm>
        </p:spPr>
        <p:txBody>
          <a:bodyPr/>
          <a:lstStyle/>
          <a:p>
            <a:pPr eaLnBrk="1" hangingPunct="1"/>
            <a:r>
              <a:rPr lang="en-US" altLang="en-US" sz="3600" b="1"/>
              <a:t>Welcome to </a:t>
            </a:r>
            <a:br>
              <a:rPr lang="en-US" altLang="en-US" b="1"/>
            </a:br>
            <a:r>
              <a:rPr lang="en-US" altLang="en-US" sz="4800" b="1"/>
              <a:t>American Government</a:t>
            </a:r>
          </a:p>
        </p:txBody>
      </p:sp>
      <p:sp>
        <p:nvSpPr>
          <p:cNvPr id="3" name="Subtitle 2">
            <a:extLst>
              <a:ext uri="{FF2B5EF4-FFF2-40B4-BE49-F238E27FC236}">
                <a16:creationId xmlns:a16="http://schemas.microsoft.com/office/drawing/2014/main" id="{D1659BFA-B482-47AE-8603-947A0A13CC24}"/>
              </a:ext>
            </a:extLst>
          </p:cNvPr>
          <p:cNvSpPr>
            <a:spLocks noGrp="1"/>
          </p:cNvSpPr>
          <p:nvPr>
            <p:ph type="subTitle" idx="1"/>
          </p:nvPr>
        </p:nvSpPr>
        <p:spPr>
          <a:xfrm flipV="1">
            <a:off x="1371600" y="5638800"/>
            <a:ext cx="6781800" cy="609600"/>
          </a:xfrm>
        </p:spPr>
        <p:txBody>
          <a:bodyPr rtlCol="0">
            <a:normAutofit/>
          </a:bodyPr>
          <a:lstStyle/>
          <a:p>
            <a:pPr eaLnBrk="1" fontAlgn="auto" hangingPunct="1">
              <a:spcAft>
                <a:spcPts val="0"/>
              </a:spcAft>
              <a:defRPr/>
            </a:pPr>
            <a:r>
              <a:rPr lang="en-US"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4BB9C3EF-12D3-447A-93A0-B133CEC15494}"/>
              </a:ext>
            </a:extLst>
          </p:cNvPr>
          <p:cNvSpPr>
            <a:spLocks noGrp="1"/>
          </p:cNvSpPr>
          <p:nvPr>
            <p:ph type="title"/>
          </p:nvPr>
        </p:nvSpPr>
        <p:spPr>
          <a:xfrm>
            <a:off x="457200" y="274638"/>
            <a:ext cx="8229600" cy="792162"/>
          </a:xfrm>
        </p:spPr>
        <p:txBody>
          <a:bodyPr/>
          <a:lstStyle/>
          <a:p>
            <a:r>
              <a:rPr lang="en-US" altLang="en-US" sz="3600" b="1"/>
              <a:t>Chapter 7:  Voting and Elections</a:t>
            </a:r>
          </a:p>
        </p:txBody>
      </p:sp>
      <p:sp>
        <p:nvSpPr>
          <p:cNvPr id="14339" name="Content Placeholder 2">
            <a:extLst>
              <a:ext uri="{FF2B5EF4-FFF2-40B4-BE49-F238E27FC236}">
                <a16:creationId xmlns:a16="http://schemas.microsoft.com/office/drawing/2014/main" id="{B99469FA-7B1C-4815-8D99-7C10BC3366A3}"/>
              </a:ext>
            </a:extLst>
          </p:cNvPr>
          <p:cNvSpPr>
            <a:spLocks noGrp="1"/>
          </p:cNvSpPr>
          <p:nvPr>
            <p:ph idx="1"/>
          </p:nvPr>
        </p:nvSpPr>
        <p:spPr>
          <a:xfrm>
            <a:off x="457200" y="1219200"/>
            <a:ext cx="8382000" cy="5105400"/>
          </a:xfrm>
        </p:spPr>
        <p:txBody>
          <a:bodyPr/>
          <a:lstStyle/>
          <a:p>
            <a:pPr>
              <a:buFont typeface="Arial" panose="020B0604020202020204" pitchFamily="34" charset="0"/>
              <a:buNone/>
            </a:pPr>
            <a:r>
              <a:rPr lang="en-US" altLang="en-US" sz="2600" b="1"/>
              <a:t>Voting rights:  A key issue of federalism.</a:t>
            </a:r>
          </a:p>
          <a:p>
            <a:pPr>
              <a:buFont typeface="Arial" panose="020B0604020202020204" pitchFamily="34" charset="0"/>
              <a:buNone/>
            </a:pPr>
            <a:r>
              <a:rPr lang="en-US" altLang="en-US" sz="2600" b="1"/>
              <a:t>Campaign finance law:  What can and cannot be regulated?</a:t>
            </a:r>
          </a:p>
          <a:p>
            <a:pPr>
              <a:buFont typeface="Arial" panose="020B0604020202020204" pitchFamily="34" charset="0"/>
              <a:buNone/>
            </a:pPr>
            <a:r>
              <a:rPr lang="en-US" altLang="en-US" sz="2600" b="1"/>
              <a:t>Primary elections:  Run purely by the parties, not mentioned in the Constitution.</a:t>
            </a:r>
          </a:p>
          <a:p>
            <a:pPr>
              <a:buFont typeface="Arial" panose="020B0604020202020204" pitchFamily="34" charset="0"/>
              <a:buNone/>
            </a:pPr>
            <a:r>
              <a:rPr lang="en-US" altLang="en-US" sz="2600" b="1"/>
              <a:t>General elections:  Popular vote to affect the electoral vote.  Note that nowhere does the Constitution require a popular vote for the president; it solely creates the electoral college.</a:t>
            </a:r>
          </a:p>
          <a:p>
            <a:pPr>
              <a:buFont typeface="Arial" panose="020B0604020202020204" pitchFamily="34" charset="0"/>
              <a:buNone/>
            </a:pPr>
            <a:r>
              <a:rPr lang="en-US" altLang="en-US" sz="2600" b="1"/>
              <a:t>Elections are still run by the states.  All the federal government does is prohibit certain kinds of discrimination.</a:t>
            </a:r>
          </a:p>
          <a:p>
            <a:pPr>
              <a:buFont typeface="Arial" panose="020B0604020202020204" pitchFamily="34" charset="0"/>
              <a:buNone/>
            </a:pPr>
            <a:endParaRPr lang="en-US" altLang="en-US" sz="2700" b="1"/>
          </a:p>
          <a:p>
            <a:pPr>
              <a:buFont typeface="Arial" panose="020B0604020202020204" pitchFamily="34" charset="0"/>
              <a:buNone/>
            </a:pPr>
            <a:endParaRPr lang="en-US" altLang="en-US" sz="2700" b="1"/>
          </a:p>
          <a:p>
            <a:pPr>
              <a:buFont typeface="Arial" panose="020B0604020202020204" pitchFamily="34" charset="0"/>
              <a:buNone/>
            </a:pPr>
            <a:endParaRPr lang="en-US" altLang="en-US" sz="2700" b="1"/>
          </a:p>
          <a:p>
            <a:pPr>
              <a:buFont typeface="Arial" panose="020B0604020202020204" pitchFamily="34" charset="0"/>
              <a:buNone/>
            </a:pPr>
            <a:endParaRPr lang="en-US" altLang="en-US" sz="27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The size of each state reflects the number of electoral votes that state has, following the changes required by the 2010 census. The colors show which party the state voted for in the 2012 presidential elections: red for Republican, blue for Democratic. A candidate must win 270 electoral votes to be elected president.">
            <a:extLst>
              <a:ext uri="{FF2B5EF4-FFF2-40B4-BE49-F238E27FC236}">
                <a16:creationId xmlns:a16="http://schemas.microsoft.com/office/drawing/2014/main" id="{67CD42D1-3A69-44D5-8939-FE4D1D1E56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04800"/>
            <a:ext cx="8286750" cy="615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1003BAED-48EC-49EC-8E1E-72C6206DCE23}"/>
              </a:ext>
            </a:extLst>
          </p:cNvPr>
          <p:cNvSpPr txBox="1">
            <a:spLocks noChangeArrowheads="1"/>
          </p:cNvSpPr>
          <p:nvPr/>
        </p:nvSpPr>
        <p:spPr bwMode="auto">
          <a:xfrm>
            <a:off x="850900" y="6248400"/>
            <a:ext cx="7781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i="1">
                <a:solidFill>
                  <a:srgbClr val="000000"/>
                </a:solidFill>
              </a:rPr>
              <a:t>Figure 9-1 shows the number of electoral votes per state in 2016</a:t>
            </a:r>
          </a:p>
        </p:txBody>
      </p:sp>
      <p:sp>
        <p:nvSpPr>
          <p:cNvPr id="17411" name="Title 1">
            <a:extLst>
              <a:ext uri="{FF2B5EF4-FFF2-40B4-BE49-F238E27FC236}">
                <a16:creationId xmlns:a16="http://schemas.microsoft.com/office/drawing/2014/main" id="{FD738691-2803-4330-8654-84EEDF50A431}"/>
              </a:ext>
            </a:extLst>
          </p:cNvPr>
          <p:cNvSpPr>
            <a:spLocks noGrp="1"/>
          </p:cNvSpPr>
          <p:nvPr>
            <p:ph type="title"/>
          </p:nvPr>
        </p:nvSpPr>
        <p:spPr>
          <a:xfrm>
            <a:off x="1676400" y="381000"/>
            <a:ext cx="7086600" cy="982663"/>
          </a:xfrm>
        </p:spPr>
        <p:txBody>
          <a:bodyPr/>
          <a:lstStyle/>
          <a:p>
            <a:pPr marL="1279525" indent="-1279525" eaLnBrk="1" hangingPunct="1"/>
            <a:r>
              <a:rPr lang="en-US" altLang="en-US" sz="3200">
                <a:solidFill>
                  <a:schemeClr val="bg1"/>
                </a:solidFill>
                <a:latin typeface="Arial" panose="020B0604020202020204" pitchFamily="34" charset="0"/>
                <a:ea typeface="Franklin Gothic Medium" panose="020B0603020102020204" pitchFamily="34" charset="0"/>
                <a:cs typeface="Arial" panose="020B0604020202020204" pitchFamily="34" charset="0"/>
              </a:rPr>
              <a:t>9.1	State Electoral Votes in 2016</a:t>
            </a:r>
          </a:p>
        </p:txBody>
      </p:sp>
      <p:pic>
        <p:nvPicPr>
          <p:cNvPr id="17412" name="Picture 1" descr="The size of each state reflects the&#10;number of electoral votes that&#10;state has, following the changes&#10;required by the 2010 census. The&#10;colors show which party the state&#10;voted for in the 2016 presidential&#10;elections: red for Republican,&#10;blue for Democratic. A candidate&#10;must win 270 electoral votes&#10;to be elected&#10;president. Maine&#10;awards two of its electoral votes by&#10;congressional district, and the red&#10;dot reflects that the Republicans&#10;carried one of them.">
            <a:extLst>
              <a:ext uri="{FF2B5EF4-FFF2-40B4-BE49-F238E27FC236}">
                <a16:creationId xmlns:a16="http://schemas.microsoft.com/office/drawing/2014/main" id="{5E6A0F4D-F3BF-4F10-AD36-A43CDAEFBD8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 y="-36513"/>
            <a:ext cx="9001125" cy="705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020 election ends at same electoral vote as 2016 — 306 to 232, with Trump  losing this time - CBS News">
            <a:extLst>
              <a:ext uri="{FF2B5EF4-FFF2-40B4-BE49-F238E27FC236}">
                <a16:creationId xmlns:a16="http://schemas.microsoft.com/office/drawing/2014/main" id="{41C82CD0-8340-4211-A581-B5A6B25CC0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 y="320040"/>
            <a:ext cx="12714510" cy="6675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699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5A6949A3-E13E-4E40-A21E-6D5A5D74537E}"/>
              </a:ext>
            </a:extLst>
          </p:cNvPr>
          <p:cNvSpPr>
            <a:spLocks noGrp="1"/>
          </p:cNvSpPr>
          <p:nvPr>
            <p:ph type="title"/>
          </p:nvPr>
        </p:nvSpPr>
        <p:spPr>
          <a:xfrm flipV="1">
            <a:off x="457200" y="0"/>
            <a:ext cx="8229600" cy="274638"/>
          </a:xfrm>
        </p:spPr>
        <p:txBody>
          <a:bodyPr/>
          <a:lstStyle/>
          <a:p>
            <a:r>
              <a:rPr lang="en-US" altLang="en-US"/>
              <a:t>   </a:t>
            </a:r>
          </a:p>
        </p:txBody>
      </p:sp>
      <p:sp>
        <p:nvSpPr>
          <p:cNvPr id="19459" name="Content Placeholder 2">
            <a:extLst>
              <a:ext uri="{FF2B5EF4-FFF2-40B4-BE49-F238E27FC236}">
                <a16:creationId xmlns:a16="http://schemas.microsoft.com/office/drawing/2014/main" id="{D4CA5E5D-0C3E-4724-AB85-1A292B9DF61C}"/>
              </a:ext>
            </a:extLst>
          </p:cNvPr>
          <p:cNvSpPr>
            <a:spLocks noGrp="1"/>
          </p:cNvSpPr>
          <p:nvPr>
            <p:ph idx="1"/>
          </p:nvPr>
        </p:nvSpPr>
        <p:spPr>
          <a:xfrm>
            <a:off x="457200" y="533400"/>
            <a:ext cx="8229600" cy="5592763"/>
          </a:xfrm>
        </p:spPr>
        <p:txBody>
          <a:bodyPr/>
          <a:lstStyle/>
          <a:p>
            <a:pPr algn="ctr">
              <a:buFont typeface="Arial" panose="020B0604020202020204" pitchFamily="34" charset="0"/>
              <a:buNone/>
            </a:pPr>
            <a:r>
              <a:rPr lang="en-US" altLang="en-US" b="1"/>
              <a:t>Chapter 8:  The Media</a:t>
            </a:r>
          </a:p>
          <a:p>
            <a:pPr algn="ctr">
              <a:buFont typeface="Arial" panose="020B0604020202020204" pitchFamily="34" charset="0"/>
              <a:buNone/>
            </a:pPr>
            <a:endParaRPr lang="en-US" altLang="en-US" b="1"/>
          </a:p>
          <a:p>
            <a:pPr>
              <a:buFont typeface="Arial" panose="020B0604020202020204" pitchFamily="34" charset="0"/>
              <a:buNone/>
            </a:pPr>
            <a:r>
              <a:rPr lang="en-US" altLang="en-US" b="1"/>
              <a:t>What is media, and how has it changed in the new cyber age?</a:t>
            </a:r>
          </a:p>
          <a:p>
            <a:pPr>
              <a:buFont typeface="Arial" panose="020B0604020202020204" pitchFamily="34" charset="0"/>
              <a:buNone/>
            </a:pPr>
            <a:endParaRPr lang="en-US" altLang="en-US" b="1"/>
          </a:p>
          <a:p>
            <a:pPr>
              <a:buFont typeface="Arial" panose="020B0604020202020204" pitchFamily="34" charset="0"/>
              <a:buNone/>
            </a:pPr>
            <a:r>
              <a:rPr lang="en-US" altLang="en-US" b="1"/>
              <a:t>How can media influence events?</a:t>
            </a:r>
          </a:p>
          <a:p>
            <a:pPr>
              <a:buFont typeface="Arial" panose="020B0604020202020204" pitchFamily="34" charset="0"/>
              <a:buNone/>
            </a:pPr>
            <a:endParaRPr lang="en-US" altLang="en-US" b="1"/>
          </a:p>
          <a:p>
            <a:pPr>
              <a:buFont typeface="Arial" panose="020B0604020202020204" pitchFamily="34" charset="0"/>
              <a:buNone/>
            </a:pPr>
            <a:r>
              <a:rPr lang="en-US" altLang="en-US" b="1"/>
              <a:t>Just how “biased” is the media?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412FE1C1-54E6-464E-BFC1-1D91417AF7B0}"/>
              </a:ext>
            </a:extLst>
          </p:cNvPr>
          <p:cNvSpPr>
            <a:spLocks noGrp="1"/>
          </p:cNvSpPr>
          <p:nvPr>
            <p:ph type="title"/>
          </p:nvPr>
        </p:nvSpPr>
        <p:spPr>
          <a:xfrm>
            <a:off x="457200" y="0"/>
            <a:ext cx="8229600" cy="868363"/>
          </a:xfrm>
        </p:spPr>
        <p:txBody>
          <a:bodyPr/>
          <a:lstStyle/>
          <a:p>
            <a:r>
              <a:rPr lang="en-US" altLang="en-US" sz="3200" b="1"/>
              <a:t>Chapter 9:  Political Parties</a:t>
            </a:r>
          </a:p>
        </p:txBody>
      </p:sp>
      <p:sp>
        <p:nvSpPr>
          <p:cNvPr id="20483" name="Content Placeholder 2">
            <a:extLst>
              <a:ext uri="{FF2B5EF4-FFF2-40B4-BE49-F238E27FC236}">
                <a16:creationId xmlns:a16="http://schemas.microsoft.com/office/drawing/2014/main" id="{EE26602F-18E3-464A-8574-E583DB969BDE}"/>
              </a:ext>
            </a:extLst>
          </p:cNvPr>
          <p:cNvSpPr>
            <a:spLocks noGrp="1"/>
          </p:cNvSpPr>
          <p:nvPr>
            <p:ph idx="1"/>
          </p:nvPr>
        </p:nvSpPr>
        <p:spPr>
          <a:xfrm>
            <a:off x="381000" y="990600"/>
            <a:ext cx="8305800" cy="5334000"/>
          </a:xfrm>
        </p:spPr>
        <p:txBody>
          <a:bodyPr/>
          <a:lstStyle/>
          <a:p>
            <a:pPr>
              <a:spcAft>
                <a:spcPts val="1800"/>
              </a:spcAft>
              <a:buFont typeface="Arial" panose="020B0604020202020204" pitchFamily="34" charset="0"/>
              <a:buNone/>
            </a:pPr>
            <a:r>
              <a:rPr lang="en-US" altLang="en-US" sz="2800" b="1" dirty="0"/>
              <a:t>The Constitution does not mention parties at all.</a:t>
            </a:r>
          </a:p>
          <a:p>
            <a:pPr>
              <a:buFont typeface="Arial" panose="020B0604020202020204" pitchFamily="34" charset="0"/>
              <a:buNone/>
            </a:pPr>
            <a:r>
              <a:rPr lang="en-US" altLang="en-US" sz="2800" b="1" dirty="0"/>
              <a:t>Parties throughout history</a:t>
            </a:r>
          </a:p>
          <a:p>
            <a:pPr>
              <a:buFont typeface="Arial" panose="020B0604020202020204" pitchFamily="34" charset="0"/>
              <a:buNone/>
            </a:pPr>
            <a:r>
              <a:rPr lang="en-US" altLang="en-US" sz="2800" b="1" dirty="0"/>
              <a:t>	Federalists vs. Democratic Republicans</a:t>
            </a:r>
          </a:p>
          <a:p>
            <a:pPr>
              <a:buFont typeface="Arial" panose="020B0604020202020204" pitchFamily="34" charset="0"/>
              <a:buNone/>
            </a:pPr>
            <a:r>
              <a:rPr lang="en-US" altLang="en-US" sz="2800" b="1" dirty="0"/>
              <a:t>	Whigs vs. Democrats</a:t>
            </a:r>
          </a:p>
          <a:p>
            <a:pPr>
              <a:spcAft>
                <a:spcPts val="1800"/>
              </a:spcAft>
              <a:buFont typeface="Arial" panose="020B0604020202020204" pitchFamily="34" charset="0"/>
              <a:buNone/>
            </a:pPr>
            <a:r>
              <a:rPr lang="en-US" altLang="en-US" sz="2800" b="1" dirty="0"/>
              <a:t>	Democrats vs. Republicans	</a:t>
            </a:r>
          </a:p>
          <a:p>
            <a:pPr>
              <a:spcAft>
                <a:spcPts val="1800"/>
              </a:spcAft>
              <a:buFont typeface="Arial" panose="020B0604020202020204" pitchFamily="34" charset="0"/>
              <a:buNone/>
            </a:pPr>
            <a:r>
              <a:rPr lang="en-US" altLang="en-US" sz="2800" b="1" dirty="0"/>
              <a:t>Today’s Democratic Party:  moderates, liberals, and progressives</a:t>
            </a:r>
          </a:p>
          <a:p>
            <a:pPr>
              <a:buFont typeface="Arial" panose="020B0604020202020204" pitchFamily="34" charset="0"/>
              <a:buNone/>
            </a:pPr>
            <a:r>
              <a:rPr lang="en-US" altLang="en-US" sz="2800" b="1" dirty="0"/>
              <a:t>Today’s Republican Party:  Trump’s continuing influence and the party’s potential identity crisis</a:t>
            </a:r>
          </a:p>
          <a:p>
            <a:pPr>
              <a:buFont typeface="Arial" panose="020B0604020202020204" pitchFamily="34" charset="0"/>
              <a:buNone/>
            </a:pPr>
            <a:endParaRPr lang="en-US" altLang="en-US" b="1" dirty="0"/>
          </a:p>
          <a:p>
            <a:pPr>
              <a:buFont typeface="Arial" panose="020B0604020202020204" pitchFamily="34" charset="0"/>
              <a:buNone/>
            </a:pPr>
            <a:endParaRPr lang="en-US" altLang="en-US"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7B59D95E-1889-43FB-83B4-5B6D267F91FE}"/>
              </a:ext>
            </a:extLst>
          </p:cNvPr>
          <p:cNvSpPr>
            <a:spLocks noGrp="1"/>
          </p:cNvSpPr>
          <p:nvPr>
            <p:ph type="title"/>
          </p:nvPr>
        </p:nvSpPr>
        <p:spPr/>
        <p:txBody>
          <a:bodyPr/>
          <a:lstStyle/>
          <a:p>
            <a:r>
              <a:rPr lang="en-US" altLang="en-US" sz="3600" b="1"/>
              <a:t>Chapter 10:  Interest Groups</a:t>
            </a:r>
          </a:p>
        </p:txBody>
      </p:sp>
      <p:sp>
        <p:nvSpPr>
          <p:cNvPr id="21507" name="Content Placeholder 2">
            <a:extLst>
              <a:ext uri="{FF2B5EF4-FFF2-40B4-BE49-F238E27FC236}">
                <a16:creationId xmlns:a16="http://schemas.microsoft.com/office/drawing/2014/main" id="{D69E9BE1-DC0D-499E-B01E-A5B6DB7F95C4}"/>
              </a:ext>
            </a:extLst>
          </p:cNvPr>
          <p:cNvSpPr>
            <a:spLocks noGrp="1"/>
          </p:cNvSpPr>
          <p:nvPr>
            <p:ph idx="1"/>
          </p:nvPr>
        </p:nvSpPr>
        <p:spPr>
          <a:xfrm>
            <a:off x="350838" y="1417638"/>
            <a:ext cx="8562975" cy="4876800"/>
          </a:xfrm>
        </p:spPr>
        <p:txBody>
          <a:bodyPr/>
          <a:lstStyle/>
          <a:p>
            <a:pPr>
              <a:buFont typeface="Arial" panose="020B0604020202020204" pitchFamily="34" charset="0"/>
              <a:buNone/>
            </a:pPr>
            <a:r>
              <a:rPr lang="en-US" altLang="en-US" sz="2600" b="1" dirty="0"/>
              <a:t>Pluralist vs. elite theory of power</a:t>
            </a:r>
          </a:p>
          <a:p>
            <a:pPr>
              <a:buFont typeface="Arial" panose="020B0604020202020204" pitchFamily="34" charset="0"/>
              <a:buNone/>
            </a:pPr>
            <a:endParaRPr lang="en-US" altLang="en-US" sz="2600" b="1" dirty="0"/>
          </a:p>
          <a:p>
            <a:pPr>
              <a:buFont typeface="Arial" panose="020B0604020202020204" pitchFamily="34" charset="0"/>
              <a:buNone/>
            </a:pPr>
            <a:r>
              <a:rPr lang="en-US" altLang="en-US" sz="2600" b="1" dirty="0"/>
              <a:t>Different types of interest groups:</a:t>
            </a:r>
          </a:p>
          <a:p>
            <a:pPr>
              <a:buFont typeface="Arial" panose="020B0604020202020204" pitchFamily="34" charset="0"/>
              <a:buNone/>
            </a:pPr>
            <a:r>
              <a:rPr lang="en-US" altLang="en-US" sz="2600" b="1" dirty="0"/>
              <a:t>	--direct self-interest (business, labor, farm)</a:t>
            </a:r>
            <a:br>
              <a:rPr lang="en-US" altLang="en-US" sz="2600" b="1" dirty="0"/>
            </a:br>
            <a:r>
              <a:rPr lang="en-US" altLang="en-US" sz="2600" b="1" dirty="0"/>
              <a:t>--ideological</a:t>
            </a:r>
          </a:p>
          <a:p>
            <a:pPr>
              <a:buFont typeface="Arial" panose="020B0604020202020204" pitchFamily="34" charset="0"/>
              <a:buNone/>
            </a:pPr>
            <a:r>
              <a:rPr lang="en-US" altLang="en-US" sz="2600" b="1" dirty="0"/>
              <a:t>	</a:t>
            </a:r>
          </a:p>
          <a:p>
            <a:pPr>
              <a:buFont typeface="Arial" panose="020B0604020202020204" pitchFamily="34" charset="0"/>
              <a:buNone/>
            </a:pPr>
            <a:r>
              <a:rPr lang="en-US" altLang="en-US" sz="2600" b="1" dirty="0"/>
              <a:t>Methods of influencing policy</a:t>
            </a:r>
          </a:p>
          <a:p>
            <a:pPr>
              <a:buFont typeface="Arial" panose="020B0604020202020204" pitchFamily="34" charset="0"/>
              <a:buNone/>
            </a:pPr>
            <a:r>
              <a:rPr lang="en-US" altLang="en-US" sz="2600" b="1" dirty="0"/>
              <a:t>	--direct lobbying: interacting with lawmakers</a:t>
            </a:r>
          </a:p>
          <a:p>
            <a:pPr>
              <a:buFont typeface="Arial" panose="020B0604020202020204" pitchFamily="34" charset="0"/>
              <a:buNone/>
            </a:pPr>
            <a:r>
              <a:rPr lang="en-US" altLang="en-US" sz="2600" b="1" dirty="0"/>
              <a:t>	--indirect lobbying: mobilizing voters</a:t>
            </a:r>
          </a:p>
          <a:p>
            <a:pPr>
              <a:buFont typeface="Arial" panose="020B0604020202020204" pitchFamily="34" charset="0"/>
              <a:buNone/>
            </a:pPr>
            <a:r>
              <a:rPr lang="en-US" altLang="en-US" sz="2600" b="1" dirty="0"/>
              <a:t>	--litigation  (court cases, as with the NAACP and the ACLU)</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50F47895-CC50-4748-96BF-F28C17895BB0}"/>
              </a:ext>
            </a:extLst>
          </p:cNvPr>
          <p:cNvSpPr>
            <a:spLocks noGrp="1"/>
          </p:cNvSpPr>
          <p:nvPr>
            <p:ph type="title"/>
          </p:nvPr>
        </p:nvSpPr>
        <p:spPr>
          <a:xfrm>
            <a:off x="457200" y="20638"/>
            <a:ext cx="8229600" cy="914400"/>
          </a:xfrm>
        </p:spPr>
        <p:txBody>
          <a:bodyPr/>
          <a:lstStyle/>
          <a:p>
            <a:r>
              <a:rPr lang="en-US" altLang="en-US" sz="3600" b="1"/>
              <a:t>Chapter 11:  Congress</a:t>
            </a:r>
          </a:p>
        </p:txBody>
      </p:sp>
      <p:sp>
        <p:nvSpPr>
          <p:cNvPr id="22531" name="Content Placeholder 2">
            <a:extLst>
              <a:ext uri="{FF2B5EF4-FFF2-40B4-BE49-F238E27FC236}">
                <a16:creationId xmlns:a16="http://schemas.microsoft.com/office/drawing/2014/main" id="{81EAEF42-69D7-494C-B291-DFC250AEFF3D}"/>
              </a:ext>
            </a:extLst>
          </p:cNvPr>
          <p:cNvSpPr>
            <a:spLocks noGrp="1"/>
          </p:cNvSpPr>
          <p:nvPr>
            <p:ph idx="1"/>
          </p:nvPr>
        </p:nvSpPr>
        <p:spPr>
          <a:xfrm>
            <a:off x="609600" y="581819"/>
            <a:ext cx="7700075" cy="5694362"/>
          </a:xfrm>
        </p:spPr>
        <p:txBody>
          <a:bodyPr/>
          <a:lstStyle/>
          <a:p>
            <a:pPr>
              <a:buFont typeface="Arial" panose="020B0604020202020204" pitchFamily="34" charset="0"/>
              <a:buNone/>
            </a:pPr>
            <a:endParaRPr lang="en-US" altLang="en-US" sz="2800" b="1" dirty="0"/>
          </a:p>
          <a:p>
            <a:pPr>
              <a:buFont typeface="Arial" panose="020B0604020202020204" pitchFamily="34" charset="0"/>
              <a:buNone/>
            </a:pPr>
            <a:r>
              <a:rPr lang="en-US" altLang="en-US" sz="2600" b="1" dirty="0"/>
              <a:t>What’s in the Constitution, and what isn’t?</a:t>
            </a:r>
          </a:p>
          <a:p>
            <a:pPr>
              <a:buFont typeface="Arial" panose="020B0604020202020204" pitchFamily="34" charset="0"/>
              <a:buNone/>
            </a:pPr>
            <a:endParaRPr lang="en-US" altLang="en-US" sz="2600" b="1" dirty="0"/>
          </a:p>
          <a:p>
            <a:pPr>
              <a:buFont typeface="Arial" panose="020B0604020202020204" pitchFamily="34" charset="0"/>
              <a:buNone/>
            </a:pPr>
            <a:r>
              <a:rPr lang="en-US" altLang="en-US" sz="2600" b="1" dirty="0"/>
              <a:t>The powerful influence of political parties</a:t>
            </a:r>
          </a:p>
          <a:p>
            <a:pPr>
              <a:buFont typeface="Arial" panose="020B0604020202020204" pitchFamily="34" charset="0"/>
              <a:buNone/>
            </a:pPr>
            <a:endParaRPr lang="en-US" altLang="en-US" sz="2600" b="1" dirty="0"/>
          </a:p>
          <a:p>
            <a:pPr>
              <a:buFont typeface="Arial" panose="020B0604020202020204" pitchFamily="34" charset="0"/>
              <a:buNone/>
            </a:pPr>
            <a:r>
              <a:rPr lang="en-US" altLang="en-US" sz="2600" b="1" dirty="0"/>
              <a:t>Two key functions of standing committees:</a:t>
            </a:r>
          </a:p>
          <a:p>
            <a:pPr>
              <a:buFont typeface="Arial" panose="020B0604020202020204" pitchFamily="34" charset="0"/>
              <a:buNone/>
            </a:pPr>
            <a:r>
              <a:rPr lang="en-US" altLang="en-US" sz="2600" b="1" dirty="0"/>
              <a:t>		--marking up legislation</a:t>
            </a:r>
          </a:p>
          <a:p>
            <a:pPr>
              <a:buFont typeface="Arial" panose="020B0604020202020204" pitchFamily="34" charset="0"/>
              <a:buNone/>
            </a:pPr>
            <a:r>
              <a:rPr lang="en-US" altLang="en-US" sz="2600" b="1" dirty="0"/>
              <a:t>		--holding investigative hearings (congressional 	oversight of the bureaucracy)</a:t>
            </a:r>
          </a:p>
          <a:p>
            <a:pPr>
              <a:buFont typeface="Arial" panose="020B0604020202020204" pitchFamily="34" charset="0"/>
              <a:buNone/>
            </a:pPr>
            <a:endParaRPr lang="en-US" altLang="en-US" sz="2600" b="1" dirty="0"/>
          </a:p>
          <a:p>
            <a:pPr>
              <a:buFont typeface="Arial" panose="020B0604020202020204" pitchFamily="34" charset="0"/>
              <a:buNone/>
            </a:pPr>
            <a:r>
              <a:rPr lang="en-US" altLang="en-US" sz="2600" b="1" dirty="0"/>
              <a:t>The current situation with parties and legislation</a:t>
            </a:r>
          </a:p>
          <a:p>
            <a:pPr>
              <a:buFont typeface="Arial" panose="020B0604020202020204" pitchFamily="34" charset="0"/>
              <a:buNone/>
            </a:pPr>
            <a:endParaRPr lang="en-US" altLang="en-US" sz="28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68891B70-F18A-455D-9CB4-50A294AB8162}"/>
              </a:ext>
            </a:extLst>
          </p:cNvPr>
          <p:cNvSpPr>
            <a:spLocks noGrp="1"/>
          </p:cNvSpPr>
          <p:nvPr>
            <p:ph type="title"/>
          </p:nvPr>
        </p:nvSpPr>
        <p:spPr>
          <a:xfrm>
            <a:off x="457200" y="274638"/>
            <a:ext cx="8229600" cy="868362"/>
          </a:xfrm>
        </p:spPr>
        <p:txBody>
          <a:bodyPr/>
          <a:lstStyle/>
          <a:p>
            <a:r>
              <a:rPr lang="en-US" altLang="en-US" sz="3600" b="1"/>
              <a:t>Chapter 12:  The Presidency</a:t>
            </a:r>
          </a:p>
        </p:txBody>
      </p:sp>
      <p:sp>
        <p:nvSpPr>
          <p:cNvPr id="23555" name="Content Placeholder 2">
            <a:extLst>
              <a:ext uri="{FF2B5EF4-FFF2-40B4-BE49-F238E27FC236}">
                <a16:creationId xmlns:a16="http://schemas.microsoft.com/office/drawing/2014/main" id="{E234BE73-1040-4629-8123-4CE66DDE8EB7}"/>
              </a:ext>
            </a:extLst>
          </p:cNvPr>
          <p:cNvSpPr>
            <a:spLocks noGrp="1"/>
          </p:cNvSpPr>
          <p:nvPr>
            <p:ph idx="1"/>
          </p:nvPr>
        </p:nvSpPr>
        <p:spPr/>
        <p:txBody>
          <a:bodyPr/>
          <a:lstStyle/>
          <a:p>
            <a:pPr>
              <a:buFont typeface="Arial" panose="020B0604020202020204" pitchFamily="34" charset="0"/>
              <a:buNone/>
            </a:pPr>
            <a:r>
              <a:rPr lang="en-US" altLang="en-US" b="1" dirty="0"/>
              <a:t>limited powers, unlimited expectations</a:t>
            </a:r>
          </a:p>
          <a:p>
            <a:pPr>
              <a:buFont typeface="Arial" panose="020B0604020202020204" pitchFamily="34" charset="0"/>
              <a:buNone/>
            </a:pPr>
            <a:endParaRPr lang="en-US" altLang="en-US" b="1" dirty="0"/>
          </a:p>
          <a:p>
            <a:pPr>
              <a:buFont typeface="Arial" panose="020B0604020202020204" pitchFamily="34" charset="0"/>
              <a:buNone/>
            </a:pPr>
            <a:r>
              <a:rPr lang="en-US" altLang="en-US" b="1" dirty="0"/>
              <a:t>growth of the presidency since George Washington  (with special attention to  FDR)</a:t>
            </a:r>
          </a:p>
          <a:p>
            <a:pPr>
              <a:buFont typeface="Arial" panose="020B0604020202020204" pitchFamily="34" charset="0"/>
              <a:buNone/>
            </a:pPr>
            <a:endParaRPr lang="en-US" altLang="en-US" b="1" dirty="0"/>
          </a:p>
          <a:p>
            <a:pPr>
              <a:buFont typeface="Arial" panose="020B0604020202020204" pitchFamily="34" charset="0"/>
              <a:buNone/>
            </a:pPr>
            <a:r>
              <a:rPr lang="en-US" altLang="en-US" b="1" dirty="0"/>
              <a:t>The recent presidency:  from Obama to Trump to Biden</a:t>
            </a:r>
          </a:p>
          <a:p>
            <a:pPr>
              <a:buFont typeface="Arial" panose="020B0604020202020204" pitchFamily="34" charset="0"/>
              <a:buNone/>
            </a:pPr>
            <a:r>
              <a:rPr lang="en-US" altLang="en-US" b="1" dirty="0"/>
              <a:t> </a:t>
            </a:r>
          </a:p>
          <a:p>
            <a:pPr>
              <a:buFont typeface="Arial" panose="020B0604020202020204" pitchFamily="34" charset="0"/>
              <a:buNone/>
            </a:pPr>
            <a:endParaRPr lang="en-US" altLang="en-US" b="1" dirty="0"/>
          </a:p>
          <a:p>
            <a:pPr>
              <a:buFont typeface="Arial" panose="020B0604020202020204" pitchFamily="34" charset="0"/>
              <a:buNone/>
            </a:pPr>
            <a:endParaRPr lang="en-US" altLang="en-US"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4D7C955D-5DB3-43E5-8E63-D7F90117AF19}"/>
              </a:ext>
            </a:extLst>
          </p:cNvPr>
          <p:cNvSpPr>
            <a:spLocks noGrp="1"/>
          </p:cNvSpPr>
          <p:nvPr>
            <p:ph type="title"/>
          </p:nvPr>
        </p:nvSpPr>
        <p:spPr>
          <a:xfrm>
            <a:off x="457200" y="0"/>
            <a:ext cx="8229600" cy="914400"/>
          </a:xfrm>
        </p:spPr>
        <p:txBody>
          <a:bodyPr/>
          <a:lstStyle/>
          <a:p>
            <a:r>
              <a:rPr lang="en-US" altLang="en-US" sz="3200" b="1"/>
              <a:t>Chapter  13:  The Federal Judiciary</a:t>
            </a:r>
          </a:p>
        </p:txBody>
      </p:sp>
      <p:sp>
        <p:nvSpPr>
          <p:cNvPr id="24579" name="Content Placeholder 2">
            <a:extLst>
              <a:ext uri="{FF2B5EF4-FFF2-40B4-BE49-F238E27FC236}">
                <a16:creationId xmlns:a16="http://schemas.microsoft.com/office/drawing/2014/main" id="{21EDCEAB-3CDD-4413-AA08-D54759BBD72C}"/>
              </a:ext>
            </a:extLst>
          </p:cNvPr>
          <p:cNvSpPr>
            <a:spLocks noGrp="1"/>
          </p:cNvSpPr>
          <p:nvPr>
            <p:ph idx="1"/>
          </p:nvPr>
        </p:nvSpPr>
        <p:spPr>
          <a:xfrm>
            <a:off x="381000" y="912813"/>
            <a:ext cx="8534400" cy="5564187"/>
          </a:xfrm>
        </p:spPr>
        <p:txBody>
          <a:bodyPr/>
          <a:lstStyle/>
          <a:p>
            <a:pPr>
              <a:spcAft>
                <a:spcPts val="1200"/>
              </a:spcAft>
              <a:buFont typeface="Arial" panose="020B0604020202020204" pitchFamily="34" charset="0"/>
              <a:buNone/>
            </a:pPr>
            <a:endParaRPr lang="en-US" altLang="en-US" sz="2800" b="1"/>
          </a:p>
          <a:p>
            <a:pPr>
              <a:spcAft>
                <a:spcPts val="1200"/>
              </a:spcAft>
              <a:buFont typeface="Arial" panose="020B0604020202020204" pitchFamily="34" charset="0"/>
              <a:buNone/>
            </a:pPr>
            <a:r>
              <a:rPr lang="en-US" altLang="en-US" sz="2800" b="1"/>
              <a:t>federal courts and state courts</a:t>
            </a:r>
          </a:p>
          <a:p>
            <a:pPr>
              <a:spcAft>
                <a:spcPts val="1200"/>
              </a:spcAft>
              <a:buFont typeface="Arial" panose="020B0604020202020204" pitchFamily="34" charset="0"/>
              <a:buNone/>
            </a:pPr>
            <a:r>
              <a:rPr lang="en-US" altLang="en-US" sz="2800" b="1"/>
              <a:t>federal district courts, circuit court of appeals, Supreme Court</a:t>
            </a:r>
          </a:p>
          <a:p>
            <a:pPr>
              <a:spcAft>
                <a:spcPts val="1200"/>
              </a:spcAft>
              <a:buFont typeface="Arial" panose="020B0604020202020204" pitchFamily="34" charset="0"/>
              <a:buNone/>
            </a:pPr>
            <a:r>
              <a:rPr lang="en-US" altLang="en-US" sz="2800" b="1"/>
              <a:t>Judicial review: the power of the courts to strike down federal and state laws</a:t>
            </a:r>
          </a:p>
          <a:p>
            <a:pPr>
              <a:spcAft>
                <a:spcPts val="1200"/>
              </a:spcAft>
              <a:buFont typeface="Arial" panose="020B0604020202020204" pitchFamily="34" charset="0"/>
              <a:buNone/>
            </a:pPr>
            <a:r>
              <a:rPr lang="en-US" altLang="en-US" sz="2800" b="1"/>
              <a:t>the partisan battle for the nation’s soul in judicial appointments</a:t>
            </a:r>
          </a:p>
          <a:p>
            <a:pPr>
              <a:spcAft>
                <a:spcPts val="1200"/>
              </a:spcAft>
              <a:buFont typeface="Arial" panose="020B0604020202020204" pitchFamily="34" charset="0"/>
              <a:buNone/>
            </a:pPr>
            <a:endParaRPr lang="en-US" altLang="en-US" sz="2800" b="1"/>
          </a:p>
          <a:p>
            <a:pPr>
              <a:spcAft>
                <a:spcPts val="1200"/>
              </a:spcAft>
              <a:buFont typeface="Arial" panose="020B0604020202020204" pitchFamily="34" charset="0"/>
              <a:buNone/>
            </a:pPr>
            <a:endParaRPr lang="en-US" altLang="en-US" sz="2800" b="1"/>
          </a:p>
          <a:p>
            <a:pPr>
              <a:buFont typeface="Arial" panose="020B0604020202020204" pitchFamily="34" charset="0"/>
              <a:buNone/>
            </a:pPr>
            <a:endParaRPr lang="en-US" altLang="en-US"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E3CBFD1E-EE7B-4F81-8A4E-6188B5F03E76}"/>
              </a:ext>
            </a:extLst>
          </p:cNvPr>
          <p:cNvSpPr>
            <a:spLocks noGrp="1"/>
          </p:cNvSpPr>
          <p:nvPr>
            <p:ph type="title"/>
          </p:nvPr>
        </p:nvSpPr>
        <p:spPr>
          <a:xfrm>
            <a:off x="609600" y="-46038"/>
            <a:ext cx="8077200" cy="46038"/>
          </a:xfrm>
        </p:spPr>
        <p:txBody>
          <a:bodyPr/>
          <a:lstStyle/>
          <a:p>
            <a:r>
              <a:rPr lang="en-US" altLang="en-US"/>
              <a:t>  </a:t>
            </a:r>
          </a:p>
        </p:txBody>
      </p:sp>
      <p:sp>
        <p:nvSpPr>
          <p:cNvPr id="6147" name="Content Placeholder 2">
            <a:extLst>
              <a:ext uri="{FF2B5EF4-FFF2-40B4-BE49-F238E27FC236}">
                <a16:creationId xmlns:a16="http://schemas.microsoft.com/office/drawing/2014/main" id="{55BC5FF2-EDF8-4713-9406-DB694203F663}"/>
              </a:ext>
            </a:extLst>
          </p:cNvPr>
          <p:cNvSpPr>
            <a:spLocks noGrp="1"/>
          </p:cNvSpPr>
          <p:nvPr>
            <p:ph idx="1"/>
          </p:nvPr>
        </p:nvSpPr>
        <p:spPr>
          <a:xfrm>
            <a:off x="457200" y="457200"/>
            <a:ext cx="8382000" cy="5943600"/>
          </a:xfrm>
        </p:spPr>
        <p:txBody>
          <a:bodyPr/>
          <a:lstStyle/>
          <a:p>
            <a:pPr>
              <a:spcAft>
                <a:spcPts val="800"/>
              </a:spcAft>
              <a:buFont typeface="Arial" panose="020B0604020202020204" pitchFamily="34" charset="0"/>
              <a:buNone/>
            </a:pPr>
            <a:r>
              <a:rPr lang="en-US" altLang="en-US" sz="2800" b="1" u="sng" dirty="0"/>
              <a:t>Key features of the American system:</a:t>
            </a:r>
            <a:endParaRPr lang="en-US" altLang="en-US" sz="2800" b="1" dirty="0"/>
          </a:p>
          <a:p>
            <a:pPr>
              <a:spcAft>
                <a:spcPts val="800"/>
              </a:spcAft>
              <a:buFont typeface="Arial" panose="020B0604020202020204" pitchFamily="34" charset="0"/>
              <a:buNone/>
            </a:pPr>
            <a:r>
              <a:rPr lang="en-US" altLang="en-US" sz="2800" b="1" dirty="0"/>
              <a:t>		A FEDERAL SYSTEM:  A system that combines a national government with state governments, where each level has powers that the other cannot encroach on (unlike a </a:t>
            </a:r>
            <a:r>
              <a:rPr lang="en-US" altLang="en-US" sz="2800" b="1" u="sng" dirty="0"/>
              <a:t>unitary</a:t>
            </a:r>
            <a:r>
              <a:rPr lang="en-US" altLang="en-US" sz="2800" b="1" dirty="0"/>
              <a:t> system, where the national government has exclusive power).</a:t>
            </a:r>
          </a:p>
          <a:p>
            <a:pPr>
              <a:spcAft>
                <a:spcPts val="800"/>
              </a:spcAft>
              <a:buFont typeface="Arial" panose="020B0604020202020204" pitchFamily="34" charset="0"/>
              <a:buNone/>
            </a:pPr>
            <a:r>
              <a:rPr lang="en-US" altLang="en-US" sz="2800" b="1" dirty="0"/>
              <a:t>		FEDERALISM:  Any aspect of the relationship between national and state levels of government, sometimes cooperative, sometimes conflictual.</a:t>
            </a:r>
          </a:p>
          <a:p>
            <a:pPr>
              <a:spcAft>
                <a:spcPts val="800"/>
              </a:spcAft>
              <a:buFont typeface="Arial" panose="020B0604020202020204" pitchFamily="34" charset="0"/>
              <a:buNone/>
            </a:pPr>
            <a:r>
              <a:rPr lang="en-US" altLang="en-US" sz="2800" b="1" dirty="0"/>
              <a:t>		A GOVERNMENT OF ENUMERATED POWERS:  The national government has only those powers that are </a:t>
            </a:r>
            <a:r>
              <a:rPr lang="en-US" altLang="en-US" sz="2800" b="1" i="1" dirty="0"/>
              <a:t>listed</a:t>
            </a:r>
            <a:r>
              <a:rPr lang="en-US" altLang="en-US" sz="2800" b="1" dirty="0"/>
              <a:t> in the Constitution.</a:t>
            </a:r>
          </a:p>
          <a:p>
            <a:pPr>
              <a:buFont typeface="Arial" panose="020B0604020202020204" pitchFamily="34" charset="0"/>
              <a:buNone/>
            </a:pPr>
            <a:endParaRPr lang="en-US" altLang="en-US"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a:extLst>
              <a:ext uri="{FF2B5EF4-FFF2-40B4-BE49-F238E27FC236}">
                <a16:creationId xmlns:a16="http://schemas.microsoft.com/office/drawing/2014/main" id="{44B5157A-5392-47F1-8120-170B67F70F39}"/>
              </a:ext>
            </a:extLst>
          </p:cNvPr>
          <p:cNvPicPr>
            <a:picLocks noChangeAspect="1"/>
          </p:cNvPicPr>
          <p:nvPr/>
        </p:nvPicPr>
        <p:blipFill>
          <a:blip r:embed="rId2">
            <a:extLst>
              <a:ext uri="{28A0092B-C50C-407E-A947-70E740481C1C}">
                <a14:useLocalDpi xmlns:a14="http://schemas.microsoft.com/office/drawing/2010/main" val="0"/>
              </a:ext>
            </a:extLst>
          </a:blip>
          <a:srcRect l="-12453" t="11041" r="-12453"/>
          <a:stretch>
            <a:fillRect/>
          </a:stretch>
        </p:blipFill>
        <p:spPr bwMode="auto">
          <a:xfrm>
            <a:off x="-849313" y="152400"/>
            <a:ext cx="10993438" cy="634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8D015FFC-44E2-49EC-814B-FC1D8BFA2D76}"/>
              </a:ext>
            </a:extLst>
          </p:cNvPr>
          <p:cNvSpPr>
            <a:spLocks noGrp="1"/>
          </p:cNvSpPr>
          <p:nvPr>
            <p:ph type="title"/>
          </p:nvPr>
        </p:nvSpPr>
        <p:spPr>
          <a:xfrm>
            <a:off x="457200" y="274638"/>
            <a:ext cx="8229600" cy="868362"/>
          </a:xfrm>
        </p:spPr>
        <p:txBody>
          <a:bodyPr/>
          <a:lstStyle/>
          <a:p>
            <a:r>
              <a:rPr lang="en-US" altLang="en-US" sz="3600" b="1"/>
              <a:t>Chapter 15:  The Bureaucracy</a:t>
            </a:r>
          </a:p>
        </p:txBody>
      </p:sp>
      <p:sp>
        <p:nvSpPr>
          <p:cNvPr id="26627" name="Content Placeholder 2">
            <a:extLst>
              <a:ext uri="{FF2B5EF4-FFF2-40B4-BE49-F238E27FC236}">
                <a16:creationId xmlns:a16="http://schemas.microsoft.com/office/drawing/2014/main" id="{286940CF-A8D3-4950-B04E-9FF6EAF29904}"/>
              </a:ext>
            </a:extLst>
          </p:cNvPr>
          <p:cNvSpPr>
            <a:spLocks noGrp="1"/>
          </p:cNvSpPr>
          <p:nvPr>
            <p:ph idx="1"/>
          </p:nvPr>
        </p:nvSpPr>
        <p:spPr/>
        <p:txBody>
          <a:bodyPr/>
          <a:lstStyle/>
          <a:p>
            <a:pPr>
              <a:buFont typeface="Arial" panose="020B0604020202020204" pitchFamily="34" charset="0"/>
              <a:buNone/>
            </a:pPr>
            <a:r>
              <a:rPr lang="en-US" altLang="en-US" b="1"/>
              <a:t>theory of sociologist Max Weber</a:t>
            </a:r>
          </a:p>
          <a:p>
            <a:pPr>
              <a:buFont typeface="Arial" panose="020B0604020202020204" pitchFamily="34" charset="0"/>
              <a:buNone/>
            </a:pPr>
            <a:endParaRPr lang="en-US" altLang="en-US" b="1"/>
          </a:p>
          <a:p>
            <a:pPr>
              <a:buFont typeface="Arial" panose="020B0604020202020204" pitchFamily="34" charset="0"/>
              <a:buNone/>
            </a:pPr>
            <a:r>
              <a:rPr lang="en-US" altLang="en-US" b="1"/>
              <a:t>current bureaucracy: cabinet departments, presidential agencies, regulatory agencies</a:t>
            </a:r>
          </a:p>
          <a:p>
            <a:pPr>
              <a:buFont typeface="Arial" panose="020B0604020202020204" pitchFamily="34" charset="0"/>
              <a:buNone/>
            </a:pPr>
            <a:endParaRPr lang="en-US" altLang="en-US" b="1"/>
          </a:p>
          <a:p>
            <a:pPr>
              <a:buFont typeface="Arial" panose="020B0604020202020204" pitchFamily="34" charset="0"/>
              <a:buNone/>
            </a:pPr>
            <a:r>
              <a:rPr lang="en-US" altLang="en-US" b="1"/>
              <a:t>Spanish word, </a:t>
            </a:r>
            <a:r>
              <a:rPr lang="en-US" altLang="en-US" b="1" i="1"/>
              <a:t>burrocracia</a:t>
            </a:r>
            <a:endParaRPr lang="en-US" altLang="en-US"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56CA5BA7-85D9-444B-8339-C7CC9D9E6329}"/>
              </a:ext>
            </a:extLst>
          </p:cNvPr>
          <p:cNvSpPr>
            <a:spLocks noGrp="1"/>
          </p:cNvSpPr>
          <p:nvPr>
            <p:ph type="title"/>
          </p:nvPr>
        </p:nvSpPr>
        <p:spPr>
          <a:xfrm>
            <a:off x="457200" y="274638"/>
            <a:ext cx="8229600" cy="792162"/>
          </a:xfrm>
        </p:spPr>
        <p:txBody>
          <a:bodyPr/>
          <a:lstStyle/>
          <a:p>
            <a:r>
              <a:rPr lang="en-US" altLang="en-US" sz="3600" b="1"/>
              <a:t>Chapter 16:  Domestic Policy</a:t>
            </a:r>
          </a:p>
        </p:txBody>
      </p:sp>
      <p:sp>
        <p:nvSpPr>
          <p:cNvPr id="27651" name="Content Placeholder 2">
            <a:extLst>
              <a:ext uri="{FF2B5EF4-FFF2-40B4-BE49-F238E27FC236}">
                <a16:creationId xmlns:a16="http://schemas.microsoft.com/office/drawing/2014/main" id="{494E17AD-31D6-4559-8444-AD9A11706401}"/>
              </a:ext>
            </a:extLst>
          </p:cNvPr>
          <p:cNvSpPr>
            <a:spLocks noGrp="1"/>
          </p:cNvSpPr>
          <p:nvPr>
            <p:ph idx="1"/>
          </p:nvPr>
        </p:nvSpPr>
        <p:spPr>
          <a:xfrm>
            <a:off x="457200" y="1371600"/>
            <a:ext cx="8229600" cy="4953000"/>
          </a:xfrm>
        </p:spPr>
        <p:txBody>
          <a:bodyPr/>
          <a:lstStyle/>
          <a:p>
            <a:pPr>
              <a:buFont typeface="Arial" panose="020B0604020202020204" pitchFamily="34" charset="0"/>
              <a:buNone/>
            </a:pPr>
            <a:r>
              <a:rPr lang="en-US" altLang="en-US" sz="2800" b="1" dirty="0"/>
              <a:t>economic policy:  classical economics vs. Keynesian economics  (close connection with Republican and Democratic Party ideologies, respectively)</a:t>
            </a:r>
          </a:p>
          <a:p>
            <a:pPr>
              <a:buFont typeface="Arial" panose="020B0604020202020204" pitchFamily="34" charset="0"/>
              <a:buNone/>
            </a:pPr>
            <a:endParaRPr lang="en-US" altLang="en-US" sz="2800" b="1" dirty="0"/>
          </a:p>
          <a:p>
            <a:pPr>
              <a:buFont typeface="Arial" panose="020B0604020202020204" pitchFamily="34" charset="0"/>
              <a:buNone/>
            </a:pPr>
            <a:r>
              <a:rPr lang="en-US" altLang="en-US" sz="2800" b="1" dirty="0"/>
              <a:t>social welfare policy:  </a:t>
            </a:r>
          </a:p>
          <a:p>
            <a:pPr>
              <a:buFont typeface="Arial" panose="020B0604020202020204" pitchFamily="34" charset="0"/>
              <a:buNone/>
            </a:pPr>
            <a:r>
              <a:rPr lang="en-US" altLang="en-US" sz="2800" b="1" dirty="0"/>
              <a:t>	--two conflicting visions of liberty</a:t>
            </a:r>
          </a:p>
          <a:p>
            <a:pPr>
              <a:buFont typeface="Arial" panose="020B0604020202020204" pitchFamily="34" charset="0"/>
              <a:buNone/>
            </a:pPr>
            <a:r>
              <a:rPr lang="en-US" altLang="en-US" sz="2800" b="1" dirty="0"/>
              <a:t>	--fiscal federalism in action</a:t>
            </a:r>
          </a:p>
          <a:p>
            <a:pPr>
              <a:buFont typeface="Arial" panose="020B0604020202020204" pitchFamily="34" charset="0"/>
              <a:buNone/>
            </a:pPr>
            <a:endParaRPr lang="en-US" altLang="en-US" sz="2800" b="1" dirty="0"/>
          </a:p>
          <a:p>
            <a:pPr>
              <a:buFont typeface="Arial" panose="020B0604020202020204" pitchFamily="34" charset="0"/>
              <a:buNone/>
            </a:pPr>
            <a:endParaRPr lang="en-US" altLang="en-US" b="1" dirty="0"/>
          </a:p>
          <a:p>
            <a:pPr>
              <a:buFont typeface="Arial" panose="020B0604020202020204" pitchFamily="34" charset="0"/>
              <a:buNone/>
            </a:pPr>
            <a:endParaRPr lang="en-US" altLang="en-US" b="1" dirty="0"/>
          </a:p>
          <a:p>
            <a:pPr>
              <a:buFont typeface="Arial" panose="020B0604020202020204" pitchFamily="34" charset="0"/>
              <a:buNone/>
            </a:pPr>
            <a:endParaRPr lang="en-US" altLang="en-US"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BD211228-B9FF-4273-B944-ADF757487C7A}"/>
              </a:ext>
            </a:extLst>
          </p:cNvPr>
          <p:cNvSpPr>
            <a:spLocks noGrp="1"/>
          </p:cNvSpPr>
          <p:nvPr>
            <p:ph type="title"/>
          </p:nvPr>
        </p:nvSpPr>
        <p:spPr>
          <a:xfrm>
            <a:off x="457200" y="304800"/>
            <a:ext cx="8153400" cy="884238"/>
          </a:xfrm>
        </p:spPr>
        <p:txBody>
          <a:bodyPr/>
          <a:lstStyle/>
          <a:p>
            <a:r>
              <a:rPr lang="en-US" altLang="en-US" sz="3600" b="1"/>
              <a:t>Chapter 17:  Foreign Policy</a:t>
            </a:r>
          </a:p>
        </p:txBody>
      </p:sp>
      <p:sp>
        <p:nvSpPr>
          <p:cNvPr id="28675" name="Content Placeholder 2">
            <a:extLst>
              <a:ext uri="{FF2B5EF4-FFF2-40B4-BE49-F238E27FC236}">
                <a16:creationId xmlns:a16="http://schemas.microsoft.com/office/drawing/2014/main" id="{0CD1C453-5178-4EA2-A9D4-CD0F5F187A86}"/>
              </a:ext>
            </a:extLst>
          </p:cNvPr>
          <p:cNvSpPr>
            <a:spLocks noGrp="1"/>
          </p:cNvSpPr>
          <p:nvPr>
            <p:ph idx="1"/>
          </p:nvPr>
        </p:nvSpPr>
        <p:spPr>
          <a:xfrm>
            <a:off x="457200" y="1295400"/>
            <a:ext cx="8229600" cy="4525963"/>
          </a:xfrm>
        </p:spPr>
        <p:txBody>
          <a:bodyPr/>
          <a:lstStyle/>
          <a:p>
            <a:pPr>
              <a:buFont typeface="Arial" panose="020B0604020202020204" pitchFamily="34" charset="0"/>
              <a:buNone/>
            </a:pPr>
            <a:r>
              <a:rPr lang="en-US" altLang="en-US" b="1" dirty="0"/>
              <a:t>from Cold War to “War on Terror”</a:t>
            </a:r>
          </a:p>
          <a:p>
            <a:pPr>
              <a:buFont typeface="Arial" panose="020B0604020202020204" pitchFamily="34" charset="0"/>
              <a:buNone/>
            </a:pPr>
            <a:endParaRPr lang="en-US" altLang="en-US" b="1" dirty="0"/>
          </a:p>
          <a:p>
            <a:pPr>
              <a:buFont typeface="Arial" panose="020B0604020202020204" pitchFamily="34" charset="0"/>
              <a:buNone/>
            </a:pPr>
            <a:r>
              <a:rPr lang="en-US" altLang="en-US" b="1" dirty="0"/>
              <a:t>the legislative and executive branches: who does what in foreign policymaking</a:t>
            </a:r>
          </a:p>
          <a:p>
            <a:pPr>
              <a:buFont typeface="Arial" panose="020B0604020202020204" pitchFamily="34" charset="0"/>
              <a:buNone/>
            </a:pPr>
            <a:endParaRPr lang="en-US" altLang="en-US" b="1" dirty="0"/>
          </a:p>
          <a:p>
            <a:pPr>
              <a:buFont typeface="Arial" panose="020B0604020202020204" pitchFamily="34" charset="0"/>
              <a:buNone/>
            </a:pPr>
            <a:r>
              <a:rPr lang="en-US" altLang="en-US" b="1" dirty="0"/>
              <a:t>liberal internationalism vs. “America First”</a:t>
            </a:r>
          </a:p>
          <a:p>
            <a:pPr>
              <a:buFont typeface="Arial" panose="020B0604020202020204" pitchFamily="34" charset="0"/>
              <a:buNone/>
            </a:pPr>
            <a:endParaRPr lang="en-US" altLang="en-US"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3DC6A-5136-4288-9DD5-52E3ED48C01F}"/>
              </a:ext>
            </a:extLst>
          </p:cNvPr>
          <p:cNvSpPr>
            <a:spLocks noGrp="1"/>
          </p:cNvSpPr>
          <p:nvPr>
            <p:ph type="title"/>
          </p:nvPr>
        </p:nvSpPr>
        <p:spPr>
          <a:xfrm flipV="1">
            <a:off x="533400" y="-304800"/>
            <a:ext cx="8153400" cy="579438"/>
          </a:xfrm>
        </p:spPr>
        <p:txBody>
          <a:bodyPr rtlCol="0">
            <a:normAutofit fontScale="90000"/>
          </a:bodyPr>
          <a:lstStyle/>
          <a:p>
            <a:pPr eaLnBrk="1" fontAlgn="auto" hangingPunct="1">
              <a:spcAft>
                <a:spcPts val="0"/>
              </a:spcAft>
              <a:defRPr/>
            </a:pPr>
            <a:r>
              <a:rPr lang="en-US" dirty="0"/>
              <a:t> </a:t>
            </a:r>
          </a:p>
        </p:txBody>
      </p:sp>
      <p:sp>
        <p:nvSpPr>
          <p:cNvPr id="29699" name="Content Placeholder 2">
            <a:extLst>
              <a:ext uri="{FF2B5EF4-FFF2-40B4-BE49-F238E27FC236}">
                <a16:creationId xmlns:a16="http://schemas.microsoft.com/office/drawing/2014/main" id="{3F30998D-B764-489E-81FD-450E88340029}"/>
              </a:ext>
            </a:extLst>
          </p:cNvPr>
          <p:cNvSpPr>
            <a:spLocks noGrp="1"/>
          </p:cNvSpPr>
          <p:nvPr>
            <p:ph idx="1"/>
          </p:nvPr>
        </p:nvSpPr>
        <p:spPr>
          <a:xfrm>
            <a:off x="304800" y="304800"/>
            <a:ext cx="8382000" cy="6248400"/>
          </a:xfrm>
        </p:spPr>
        <p:txBody>
          <a:bodyPr/>
          <a:lstStyle/>
          <a:p>
            <a:pPr algn="ctr" eaLnBrk="1" hangingPunct="1">
              <a:lnSpc>
                <a:spcPct val="80000"/>
              </a:lnSpc>
              <a:buFont typeface="Arial" panose="020B0604020202020204" pitchFamily="34" charset="0"/>
              <a:buNone/>
            </a:pPr>
            <a:r>
              <a:rPr lang="en-US" altLang="en-US" sz="2000" b="1" dirty="0"/>
              <a:t>IMPORTANT TURNING POINTS</a:t>
            </a:r>
          </a:p>
          <a:p>
            <a:pPr eaLnBrk="1" hangingPunct="1">
              <a:lnSpc>
                <a:spcPct val="80000"/>
              </a:lnSpc>
              <a:spcBef>
                <a:spcPts val="1200"/>
              </a:spcBef>
              <a:spcAft>
                <a:spcPts val="1200"/>
              </a:spcAft>
              <a:buFont typeface="Arial" panose="020B0604020202020204" pitchFamily="34" charset="0"/>
              <a:buNone/>
            </a:pPr>
            <a:r>
              <a:rPr lang="en-US" altLang="en-US" sz="2000" b="1" dirty="0"/>
              <a:t>1776:  Declaration of Independence</a:t>
            </a:r>
          </a:p>
          <a:p>
            <a:pPr eaLnBrk="1" hangingPunct="1">
              <a:lnSpc>
                <a:spcPct val="80000"/>
              </a:lnSpc>
              <a:spcAft>
                <a:spcPts val="1200"/>
              </a:spcAft>
              <a:buFont typeface="Arial" panose="020B0604020202020204" pitchFamily="34" charset="0"/>
              <a:buNone/>
            </a:pPr>
            <a:r>
              <a:rPr lang="en-US" altLang="en-US" sz="2000" b="1" dirty="0"/>
              <a:t>1787:  Writing of the Constitution</a:t>
            </a:r>
          </a:p>
          <a:p>
            <a:pPr eaLnBrk="1" hangingPunct="1">
              <a:lnSpc>
                <a:spcPct val="80000"/>
              </a:lnSpc>
              <a:spcAft>
                <a:spcPts val="1200"/>
              </a:spcAft>
              <a:buFont typeface="Arial" panose="020B0604020202020204" pitchFamily="34" charset="0"/>
              <a:buNone/>
            </a:pPr>
            <a:r>
              <a:rPr lang="en-US" altLang="en-US" sz="2000" b="1" dirty="0"/>
              <a:t>1789:  Birth of the new government</a:t>
            </a:r>
          </a:p>
          <a:p>
            <a:pPr eaLnBrk="1" hangingPunct="1">
              <a:lnSpc>
                <a:spcPct val="80000"/>
              </a:lnSpc>
              <a:spcAft>
                <a:spcPts val="1200"/>
              </a:spcAft>
              <a:buFont typeface="Arial" panose="020B0604020202020204" pitchFamily="34" charset="0"/>
              <a:buNone/>
            </a:pPr>
            <a:r>
              <a:rPr lang="en-US" altLang="en-US" sz="2000" b="1" dirty="0"/>
              <a:t>1861-65:  American Civil War</a:t>
            </a:r>
          </a:p>
          <a:p>
            <a:pPr eaLnBrk="1" hangingPunct="1">
              <a:lnSpc>
                <a:spcPct val="80000"/>
              </a:lnSpc>
              <a:spcAft>
                <a:spcPts val="1200"/>
              </a:spcAft>
              <a:buFont typeface="Arial" panose="020B0604020202020204" pitchFamily="34" charset="0"/>
              <a:buNone/>
            </a:pPr>
            <a:r>
              <a:rPr lang="en-US" altLang="en-US" sz="2000" b="1" dirty="0"/>
              <a:t>1868:  Ratification of the 14</a:t>
            </a:r>
            <a:r>
              <a:rPr lang="en-US" altLang="en-US" sz="2000" b="1" baseline="30000" dirty="0"/>
              <a:t>th</a:t>
            </a:r>
            <a:r>
              <a:rPr lang="en-US" altLang="en-US" sz="2000" b="1" dirty="0"/>
              <a:t> Amendment</a:t>
            </a:r>
          </a:p>
          <a:p>
            <a:pPr eaLnBrk="1" hangingPunct="1">
              <a:lnSpc>
                <a:spcPct val="80000"/>
              </a:lnSpc>
              <a:spcAft>
                <a:spcPts val="1200"/>
              </a:spcAft>
              <a:buFont typeface="Arial" panose="020B0604020202020204" pitchFamily="34" charset="0"/>
              <a:buNone/>
            </a:pPr>
            <a:r>
              <a:rPr lang="en-US" altLang="en-US" sz="2000" b="1" dirty="0"/>
              <a:t>1917-18:  America in World War I</a:t>
            </a:r>
          </a:p>
          <a:p>
            <a:pPr eaLnBrk="1" hangingPunct="1">
              <a:lnSpc>
                <a:spcPct val="80000"/>
              </a:lnSpc>
              <a:spcAft>
                <a:spcPts val="1200"/>
              </a:spcAft>
              <a:buFont typeface="Arial" panose="020B0604020202020204" pitchFamily="34" charset="0"/>
              <a:buNone/>
            </a:pPr>
            <a:r>
              <a:rPr lang="en-US" altLang="en-US" sz="2000" b="1" dirty="0"/>
              <a:t>1933-41:  The New Deal</a:t>
            </a:r>
          </a:p>
          <a:p>
            <a:pPr eaLnBrk="1" hangingPunct="1">
              <a:lnSpc>
                <a:spcPct val="80000"/>
              </a:lnSpc>
              <a:spcAft>
                <a:spcPts val="1200"/>
              </a:spcAft>
              <a:buFont typeface="Arial" panose="020B0604020202020204" pitchFamily="34" charset="0"/>
              <a:buNone/>
            </a:pPr>
            <a:r>
              <a:rPr lang="en-US" altLang="en-US" sz="2000" b="1" dirty="0"/>
              <a:t>1941-45:  America in World War II</a:t>
            </a:r>
          </a:p>
          <a:p>
            <a:pPr eaLnBrk="1" hangingPunct="1">
              <a:lnSpc>
                <a:spcPct val="80000"/>
              </a:lnSpc>
              <a:spcAft>
                <a:spcPts val="1200"/>
              </a:spcAft>
              <a:buFont typeface="Arial" panose="020B0604020202020204" pitchFamily="34" charset="0"/>
              <a:buNone/>
            </a:pPr>
            <a:r>
              <a:rPr lang="en-US" altLang="en-US" sz="2000" b="1" dirty="0"/>
              <a:t>1945-91:  The Cold War</a:t>
            </a:r>
          </a:p>
          <a:p>
            <a:pPr eaLnBrk="1" hangingPunct="1">
              <a:lnSpc>
                <a:spcPct val="80000"/>
              </a:lnSpc>
              <a:spcAft>
                <a:spcPts val="1200"/>
              </a:spcAft>
              <a:buFont typeface="Arial" panose="020B0604020202020204" pitchFamily="34" charset="0"/>
              <a:buNone/>
            </a:pPr>
            <a:r>
              <a:rPr lang="en-US" altLang="en-US" sz="2000" b="1" dirty="0"/>
              <a:t>2001:  The 9/11 attack and the start of the War on Terror</a:t>
            </a:r>
          </a:p>
          <a:p>
            <a:pPr eaLnBrk="1" hangingPunct="1">
              <a:lnSpc>
                <a:spcPct val="80000"/>
              </a:lnSpc>
              <a:spcAft>
                <a:spcPts val="1200"/>
              </a:spcAft>
              <a:buFont typeface="Arial" panose="020B0604020202020204" pitchFamily="34" charset="0"/>
              <a:buNone/>
            </a:pPr>
            <a:r>
              <a:rPr lang="en-US" altLang="en-US" sz="2000" b="1" dirty="0"/>
              <a:t>2008:  Election of Obama</a:t>
            </a:r>
          </a:p>
          <a:p>
            <a:pPr eaLnBrk="1" hangingPunct="1">
              <a:lnSpc>
                <a:spcPct val="80000"/>
              </a:lnSpc>
              <a:spcAft>
                <a:spcPts val="1200"/>
              </a:spcAft>
              <a:buFont typeface="Arial" panose="020B0604020202020204" pitchFamily="34" charset="0"/>
              <a:buNone/>
            </a:pPr>
            <a:r>
              <a:rPr lang="en-US" altLang="en-US" sz="2000" b="1" dirty="0"/>
              <a:t>2016:  Election of Trump</a:t>
            </a:r>
          </a:p>
          <a:p>
            <a:pPr eaLnBrk="1" hangingPunct="1">
              <a:lnSpc>
                <a:spcPct val="80000"/>
              </a:lnSpc>
              <a:spcAft>
                <a:spcPts val="1200"/>
              </a:spcAft>
              <a:buFont typeface="Arial" panose="020B0604020202020204" pitchFamily="34" charset="0"/>
              <a:buNone/>
            </a:pPr>
            <a:r>
              <a:rPr lang="en-US" altLang="en-US" sz="2000" b="1" dirty="0"/>
              <a:t>2020:  Election of Biden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7DBF9-4CA9-4F67-A210-5F05FD4DF45D}"/>
              </a:ext>
            </a:extLst>
          </p:cNvPr>
          <p:cNvSpPr>
            <a:spLocks noGrp="1"/>
          </p:cNvSpPr>
          <p:nvPr>
            <p:ph type="title"/>
          </p:nvPr>
        </p:nvSpPr>
        <p:spPr>
          <a:xfrm flipV="1">
            <a:off x="381000" y="-137319"/>
            <a:ext cx="8229600" cy="274638"/>
          </a:xfrm>
        </p:spPr>
        <p:txBody>
          <a:bodyPr/>
          <a:lstStyle/>
          <a:p>
            <a:r>
              <a:rPr lang="en-US" dirty="0"/>
              <a:t>  </a:t>
            </a:r>
          </a:p>
        </p:txBody>
      </p:sp>
      <p:sp>
        <p:nvSpPr>
          <p:cNvPr id="3" name="Content Placeholder 2">
            <a:extLst>
              <a:ext uri="{FF2B5EF4-FFF2-40B4-BE49-F238E27FC236}">
                <a16:creationId xmlns:a16="http://schemas.microsoft.com/office/drawing/2014/main" id="{BA362813-E2F7-421A-B45A-128BC0154327}"/>
              </a:ext>
            </a:extLst>
          </p:cNvPr>
          <p:cNvSpPr>
            <a:spLocks noGrp="1"/>
          </p:cNvSpPr>
          <p:nvPr>
            <p:ph idx="1"/>
          </p:nvPr>
        </p:nvSpPr>
        <p:spPr>
          <a:xfrm>
            <a:off x="685800" y="381000"/>
            <a:ext cx="8001000" cy="5745163"/>
          </a:xfrm>
        </p:spPr>
        <p:txBody>
          <a:bodyPr/>
          <a:lstStyle/>
          <a:p>
            <a:pPr marL="0" indent="0">
              <a:spcAft>
                <a:spcPts val="1200"/>
              </a:spcAft>
              <a:buNone/>
            </a:pPr>
            <a:r>
              <a:rPr lang="en-US" b="1" u="sng" dirty="0"/>
              <a:t>Recent events and current issues:</a:t>
            </a:r>
          </a:p>
          <a:p>
            <a:pPr marL="0" indent="-457200">
              <a:buNone/>
            </a:pPr>
            <a:r>
              <a:rPr lang="en-US" b="1" dirty="0"/>
              <a:t>--the 2020 elections: the White House and 	Congress</a:t>
            </a:r>
          </a:p>
          <a:p>
            <a:pPr marL="0" indent="-457200">
              <a:buNone/>
            </a:pPr>
            <a:r>
              <a:rPr lang="en-US" b="1" dirty="0"/>
              <a:t>--the January 6</a:t>
            </a:r>
            <a:r>
              <a:rPr lang="en-US" b="1" baseline="30000" dirty="0"/>
              <a:t>th</a:t>
            </a:r>
            <a:r>
              <a:rPr lang="en-US" b="1" dirty="0"/>
              <a:t> insurrection and its fallout</a:t>
            </a:r>
          </a:p>
          <a:p>
            <a:pPr marL="0" indent="-457200">
              <a:buNone/>
            </a:pPr>
            <a:r>
              <a:rPr lang="en-US" b="1" dirty="0"/>
              <a:t>--the bipartisan infrastructure act and the 	Build Back Better bill</a:t>
            </a:r>
          </a:p>
          <a:p>
            <a:pPr marL="0" indent="-457200">
              <a:buNone/>
            </a:pPr>
            <a:r>
              <a:rPr lang="en-US" b="1" dirty="0"/>
              <a:t>--the pullout from Afghanistan</a:t>
            </a:r>
          </a:p>
          <a:p>
            <a:pPr marL="0" indent="-457200">
              <a:buNone/>
            </a:pPr>
            <a:r>
              <a:rPr lang="en-US" b="1" dirty="0"/>
              <a:t>--changes in state voting laws</a:t>
            </a:r>
          </a:p>
          <a:p>
            <a:pPr marL="0" indent="-457200">
              <a:buNone/>
            </a:pPr>
            <a:r>
              <a:rPr lang="en-US" b="1" dirty="0"/>
              <a:t>--the Supreme Court and ideology</a:t>
            </a:r>
          </a:p>
          <a:p>
            <a:pPr marL="0" indent="-457200">
              <a:buNone/>
            </a:pPr>
            <a:r>
              <a:rPr lang="en-US" b="1" dirty="0"/>
              <a:t>--outlook for the 2022 congressional elections</a:t>
            </a:r>
          </a:p>
        </p:txBody>
      </p:sp>
    </p:spTree>
    <p:extLst>
      <p:ext uri="{BB962C8B-B14F-4D97-AF65-F5344CB8AC3E}">
        <p14:creationId xmlns:p14="http://schemas.microsoft.com/office/powerpoint/2010/main" val="1377381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F8E672DD-E932-454A-9836-AAE1F257DBCB}"/>
              </a:ext>
            </a:extLst>
          </p:cNvPr>
          <p:cNvSpPr>
            <a:spLocks noGrp="1"/>
          </p:cNvSpPr>
          <p:nvPr>
            <p:ph type="title"/>
          </p:nvPr>
        </p:nvSpPr>
        <p:spPr/>
        <p:txBody>
          <a:bodyPr/>
          <a:lstStyle/>
          <a:p>
            <a:r>
              <a:rPr lang="en-US" altLang="en-US" sz="3600" b="1" dirty="0"/>
              <a:t>Chapter 1:  American Government and</a:t>
            </a:r>
            <a:br>
              <a:rPr lang="en-US" altLang="en-US" sz="3600" b="1" dirty="0"/>
            </a:br>
            <a:r>
              <a:rPr lang="en-US" altLang="en-US" sz="3600" b="1" dirty="0"/>
              <a:t>Civic Engagement</a:t>
            </a:r>
          </a:p>
        </p:txBody>
      </p:sp>
      <p:sp>
        <p:nvSpPr>
          <p:cNvPr id="7171" name="Content Placeholder 2">
            <a:extLst>
              <a:ext uri="{FF2B5EF4-FFF2-40B4-BE49-F238E27FC236}">
                <a16:creationId xmlns:a16="http://schemas.microsoft.com/office/drawing/2014/main" id="{13DB25D0-486C-496B-8916-AB34AE92F67F}"/>
              </a:ext>
            </a:extLst>
          </p:cNvPr>
          <p:cNvSpPr>
            <a:spLocks noGrp="1"/>
          </p:cNvSpPr>
          <p:nvPr>
            <p:ph idx="1"/>
          </p:nvPr>
        </p:nvSpPr>
        <p:spPr>
          <a:xfrm>
            <a:off x="304800" y="1752600"/>
            <a:ext cx="8686800" cy="4343400"/>
          </a:xfrm>
        </p:spPr>
        <p:txBody>
          <a:bodyPr/>
          <a:lstStyle/>
          <a:p>
            <a:pPr>
              <a:buFont typeface="Arial" panose="020B0604020202020204" pitchFamily="34" charset="0"/>
              <a:buNone/>
            </a:pPr>
            <a:r>
              <a:rPr lang="en-US" altLang="en-US" sz="2500" b="1" dirty="0"/>
              <a:t>What is governance?</a:t>
            </a:r>
          </a:p>
          <a:p>
            <a:pPr>
              <a:buFont typeface="Arial" panose="020B0604020202020204" pitchFamily="34" charset="0"/>
              <a:buNone/>
            </a:pPr>
            <a:endParaRPr lang="en-US" altLang="en-US" sz="2500" b="1" dirty="0"/>
          </a:p>
          <a:p>
            <a:pPr>
              <a:buFont typeface="Arial" panose="020B0604020202020204" pitchFamily="34" charset="0"/>
              <a:buNone/>
            </a:pPr>
            <a:r>
              <a:rPr lang="en-US" altLang="en-US" sz="2500" b="1" dirty="0"/>
              <a:t>What is democracy?</a:t>
            </a:r>
          </a:p>
          <a:p>
            <a:pPr>
              <a:buFont typeface="Arial" panose="020B0604020202020204" pitchFamily="34" charset="0"/>
              <a:buNone/>
            </a:pPr>
            <a:endParaRPr lang="en-US" altLang="en-US" sz="2500" b="1" dirty="0"/>
          </a:p>
          <a:p>
            <a:pPr>
              <a:buFont typeface="Arial" panose="020B0604020202020204" pitchFamily="34" charset="0"/>
              <a:buNone/>
            </a:pPr>
            <a:r>
              <a:rPr lang="en-US" altLang="en-US" sz="2500" b="1" dirty="0"/>
              <a:t>What is representation?</a:t>
            </a:r>
          </a:p>
          <a:p>
            <a:pPr>
              <a:buFont typeface="Arial" panose="020B0604020202020204" pitchFamily="34" charset="0"/>
              <a:buNone/>
            </a:pPr>
            <a:endParaRPr lang="en-US" altLang="en-US" sz="2500" b="1" dirty="0"/>
          </a:p>
          <a:p>
            <a:pPr>
              <a:buFont typeface="Arial" panose="020B0604020202020204" pitchFamily="34" charset="0"/>
              <a:buNone/>
            </a:pPr>
            <a:r>
              <a:rPr lang="en-US" altLang="en-US" sz="2500" b="1" dirty="0"/>
              <a:t>What is civic engagement?</a:t>
            </a:r>
          </a:p>
          <a:p>
            <a:pPr>
              <a:buFont typeface="Arial" panose="020B0604020202020204" pitchFamily="34" charset="0"/>
              <a:buNone/>
            </a:pPr>
            <a:endParaRPr lang="en-US" altLang="en-US" sz="2500" b="1" dirty="0"/>
          </a:p>
          <a:p>
            <a:pPr>
              <a:buFont typeface="Arial" panose="020B0604020202020204" pitchFamily="34" charset="0"/>
              <a:buNone/>
            </a:pPr>
            <a:r>
              <a:rPr lang="en-US" altLang="en-US" sz="2500" b="1" dirty="0"/>
              <a:t>The nature of power in America:  pluralist theory vs. elite theory.</a:t>
            </a:r>
          </a:p>
          <a:p>
            <a:pPr>
              <a:buFont typeface="Arial" panose="020B0604020202020204" pitchFamily="34" charset="0"/>
              <a:buNone/>
            </a:pPr>
            <a:endParaRPr lang="en-US" altLang="en-US" sz="28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76386F55-461C-4884-9115-2D54D20DBB11}"/>
              </a:ext>
            </a:extLst>
          </p:cNvPr>
          <p:cNvSpPr>
            <a:spLocks noGrp="1"/>
          </p:cNvSpPr>
          <p:nvPr>
            <p:ph type="title"/>
          </p:nvPr>
        </p:nvSpPr>
        <p:spPr/>
        <p:txBody>
          <a:bodyPr/>
          <a:lstStyle/>
          <a:p>
            <a:r>
              <a:rPr lang="en-US" altLang="en-US" sz="3600" b="1"/>
              <a:t>Chapter 2:  The Constitution</a:t>
            </a:r>
          </a:p>
        </p:txBody>
      </p:sp>
      <p:sp>
        <p:nvSpPr>
          <p:cNvPr id="8195" name="Content Placeholder 2">
            <a:extLst>
              <a:ext uri="{FF2B5EF4-FFF2-40B4-BE49-F238E27FC236}">
                <a16:creationId xmlns:a16="http://schemas.microsoft.com/office/drawing/2014/main" id="{05782658-1BF6-421E-A642-AB686885C1D0}"/>
              </a:ext>
            </a:extLst>
          </p:cNvPr>
          <p:cNvSpPr>
            <a:spLocks noGrp="1"/>
          </p:cNvSpPr>
          <p:nvPr>
            <p:ph idx="1"/>
          </p:nvPr>
        </p:nvSpPr>
        <p:spPr>
          <a:xfrm>
            <a:off x="457200" y="1646238"/>
            <a:ext cx="8229600" cy="4525962"/>
          </a:xfrm>
        </p:spPr>
        <p:txBody>
          <a:bodyPr/>
          <a:lstStyle/>
          <a:p>
            <a:pPr>
              <a:buFont typeface="Arial" panose="020B0604020202020204" pitchFamily="34" charset="0"/>
              <a:buNone/>
            </a:pPr>
            <a:r>
              <a:rPr lang="en-US" altLang="en-US" b="1" dirty="0"/>
              <a:t>Philadelphia Convention, 1787</a:t>
            </a:r>
          </a:p>
          <a:p>
            <a:pPr>
              <a:buFont typeface="Arial" panose="020B0604020202020204" pitchFamily="34" charset="0"/>
              <a:buNone/>
            </a:pPr>
            <a:endParaRPr lang="en-US" altLang="en-US" b="1" dirty="0"/>
          </a:p>
          <a:p>
            <a:pPr>
              <a:buFont typeface="Arial" panose="020B0604020202020204" pitchFamily="34" charset="0"/>
              <a:buNone/>
            </a:pPr>
            <a:r>
              <a:rPr lang="en-US" altLang="en-US" b="1" dirty="0"/>
              <a:t>Ratification campaigns, 1787–88</a:t>
            </a:r>
          </a:p>
          <a:p>
            <a:pPr>
              <a:buFont typeface="Arial" panose="020B0604020202020204" pitchFamily="34" charset="0"/>
              <a:buNone/>
            </a:pPr>
            <a:endParaRPr lang="en-US" altLang="en-US" b="1" dirty="0"/>
          </a:p>
          <a:p>
            <a:pPr>
              <a:buFont typeface="Arial" panose="020B0604020202020204" pitchFamily="34" charset="0"/>
              <a:buNone/>
            </a:pPr>
            <a:r>
              <a:rPr lang="en-US" altLang="en-US" b="1" dirty="0"/>
              <a:t>The Constitution: the making of an enduring plan of governance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1DAA06E8-8FA6-4E35-A0E2-01B35BCB4D6F}"/>
              </a:ext>
            </a:extLst>
          </p:cNvPr>
          <p:cNvSpPr>
            <a:spLocks noGrp="1"/>
          </p:cNvSpPr>
          <p:nvPr>
            <p:ph type="title"/>
          </p:nvPr>
        </p:nvSpPr>
        <p:spPr>
          <a:xfrm>
            <a:off x="457200" y="228600"/>
            <a:ext cx="8229600" cy="944563"/>
          </a:xfrm>
        </p:spPr>
        <p:txBody>
          <a:bodyPr/>
          <a:lstStyle/>
          <a:p>
            <a:r>
              <a:rPr lang="en-US" altLang="en-US" sz="3600" b="1"/>
              <a:t>Chapter 3:  Federalism </a:t>
            </a:r>
          </a:p>
        </p:txBody>
      </p:sp>
      <p:sp>
        <p:nvSpPr>
          <p:cNvPr id="9219" name="Content Placeholder 2">
            <a:extLst>
              <a:ext uri="{FF2B5EF4-FFF2-40B4-BE49-F238E27FC236}">
                <a16:creationId xmlns:a16="http://schemas.microsoft.com/office/drawing/2014/main" id="{A72FB394-FCF0-4E2F-8676-A05FF99A87FA}"/>
              </a:ext>
            </a:extLst>
          </p:cNvPr>
          <p:cNvSpPr>
            <a:spLocks noGrp="1"/>
          </p:cNvSpPr>
          <p:nvPr>
            <p:ph idx="1"/>
          </p:nvPr>
        </p:nvSpPr>
        <p:spPr>
          <a:xfrm>
            <a:off x="373063" y="1371600"/>
            <a:ext cx="8305800" cy="4876800"/>
          </a:xfrm>
        </p:spPr>
        <p:txBody>
          <a:bodyPr/>
          <a:lstStyle/>
          <a:p>
            <a:pPr>
              <a:buFont typeface="Arial" panose="020B0604020202020204" pitchFamily="34" charset="0"/>
              <a:buNone/>
            </a:pPr>
            <a:r>
              <a:rPr lang="en-US" altLang="en-US" sz="2500" b="1" dirty="0"/>
              <a:t>What makes the U.S. government a federal system?</a:t>
            </a:r>
          </a:p>
          <a:p>
            <a:pPr>
              <a:buFont typeface="Arial" panose="020B0604020202020204" pitchFamily="34" charset="0"/>
              <a:buNone/>
            </a:pPr>
            <a:r>
              <a:rPr lang="en-US" altLang="en-US" sz="2500" b="1" dirty="0"/>
              <a:t>National government and state governments, where each level has its own powers that the other level can’t encroach on.</a:t>
            </a:r>
          </a:p>
          <a:p>
            <a:pPr>
              <a:buFont typeface="Arial" panose="020B0604020202020204" pitchFamily="34" charset="0"/>
              <a:buNone/>
            </a:pPr>
            <a:r>
              <a:rPr lang="en-US" altLang="en-US" sz="2500" b="1" dirty="0"/>
              <a:t>The term </a:t>
            </a:r>
            <a:r>
              <a:rPr lang="en-US" altLang="en-US" sz="2500" b="1" u="sng" dirty="0"/>
              <a:t>federalism</a:t>
            </a:r>
            <a:r>
              <a:rPr lang="en-US" altLang="en-US" sz="2500" b="1" dirty="0"/>
              <a:t> applies to any aspect of the relationship between national and state governments.  This includes:</a:t>
            </a:r>
          </a:p>
          <a:p>
            <a:pPr>
              <a:buFont typeface="Arial" panose="020B0604020202020204" pitchFamily="34" charset="0"/>
              <a:buNone/>
            </a:pPr>
            <a:r>
              <a:rPr lang="en-US" altLang="en-US" sz="2500" b="1" dirty="0"/>
              <a:t>--cooperative fiscal federalism, where the national government dispenses money to the states, sometimes with conditions; and</a:t>
            </a:r>
          </a:p>
          <a:p>
            <a:pPr>
              <a:buFont typeface="Arial" panose="020B0604020202020204" pitchFamily="34" charset="0"/>
              <a:buNone/>
            </a:pPr>
            <a:r>
              <a:rPr lang="en-US" altLang="en-US" sz="2500" b="1" dirty="0"/>
              <a:t>--conflicts and power struggles, as with sanctuary cities in the Trump years and, historically, all aspects of civil rights.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4C9B11E3-4919-4776-BD4D-D8A43C77C9B5}"/>
              </a:ext>
            </a:extLst>
          </p:cNvPr>
          <p:cNvSpPr>
            <a:spLocks noGrp="1"/>
          </p:cNvSpPr>
          <p:nvPr>
            <p:ph type="title"/>
          </p:nvPr>
        </p:nvSpPr>
        <p:spPr>
          <a:xfrm>
            <a:off x="457200" y="274638"/>
            <a:ext cx="8153400" cy="715962"/>
          </a:xfrm>
        </p:spPr>
        <p:txBody>
          <a:bodyPr/>
          <a:lstStyle/>
          <a:p>
            <a:r>
              <a:rPr lang="en-US" altLang="en-US" sz="3600" b="1"/>
              <a:t>Chapter 4:  Civil Liberties</a:t>
            </a:r>
          </a:p>
        </p:txBody>
      </p:sp>
      <p:sp>
        <p:nvSpPr>
          <p:cNvPr id="10243" name="Content Placeholder 2">
            <a:extLst>
              <a:ext uri="{FF2B5EF4-FFF2-40B4-BE49-F238E27FC236}">
                <a16:creationId xmlns:a16="http://schemas.microsoft.com/office/drawing/2014/main" id="{8BFD41D7-AA96-41FC-993C-3A60C509873D}"/>
              </a:ext>
            </a:extLst>
          </p:cNvPr>
          <p:cNvSpPr>
            <a:spLocks noGrp="1"/>
          </p:cNvSpPr>
          <p:nvPr>
            <p:ph idx="1"/>
          </p:nvPr>
        </p:nvSpPr>
        <p:spPr>
          <a:xfrm>
            <a:off x="457200" y="1066800"/>
            <a:ext cx="8305800" cy="5105400"/>
          </a:xfrm>
        </p:spPr>
        <p:txBody>
          <a:bodyPr/>
          <a:lstStyle/>
          <a:p>
            <a:pPr>
              <a:buFont typeface="Arial" panose="020B0604020202020204" pitchFamily="34" charset="0"/>
              <a:buNone/>
            </a:pPr>
            <a:r>
              <a:rPr lang="en-US" altLang="en-US" sz="2500" b="1" dirty="0"/>
              <a:t>The Bill of Rights  (originally just a limit on national power)</a:t>
            </a:r>
          </a:p>
          <a:p>
            <a:pPr>
              <a:buFont typeface="Arial" panose="020B0604020202020204" pitchFamily="34" charset="0"/>
              <a:buNone/>
            </a:pPr>
            <a:endParaRPr lang="en-US" altLang="en-US" sz="2500" b="1" dirty="0"/>
          </a:p>
          <a:p>
            <a:pPr>
              <a:buFont typeface="Arial" panose="020B0604020202020204" pitchFamily="34" charset="0"/>
              <a:buNone/>
            </a:pPr>
            <a:r>
              <a:rPr lang="en-US" altLang="en-US" sz="2500" b="1" dirty="0"/>
              <a:t>--freedom of religion</a:t>
            </a:r>
          </a:p>
          <a:p>
            <a:pPr>
              <a:buFont typeface="Arial" panose="020B0604020202020204" pitchFamily="34" charset="0"/>
              <a:buNone/>
            </a:pPr>
            <a:r>
              <a:rPr lang="en-US" altLang="en-US" sz="2500" b="1" dirty="0"/>
              <a:t>--freedom of speech and press</a:t>
            </a:r>
          </a:p>
          <a:p>
            <a:pPr>
              <a:buFont typeface="Arial" panose="020B0604020202020204" pitchFamily="34" charset="0"/>
              <a:buNone/>
            </a:pPr>
            <a:r>
              <a:rPr lang="en-US" altLang="en-US" sz="2500" b="1" dirty="0"/>
              <a:t>--rights of accused persons</a:t>
            </a:r>
          </a:p>
          <a:p>
            <a:pPr>
              <a:buFont typeface="Arial" panose="020B0604020202020204" pitchFamily="34" charset="0"/>
              <a:buNone/>
            </a:pPr>
            <a:r>
              <a:rPr lang="en-US" altLang="en-US" sz="2500" b="1" dirty="0"/>
              <a:t>--right to privacy  (including abortion)</a:t>
            </a:r>
          </a:p>
          <a:p>
            <a:pPr>
              <a:buFont typeface="Arial" panose="020B0604020202020204" pitchFamily="34" charset="0"/>
              <a:buNone/>
            </a:pPr>
            <a:endParaRPr lang="en-US" altLang="en-US" sz="2500" b="1" dirty="0"/>
          </a:p>
          <a:p>
            <a:pPr>
              <a:buFont typeface="Arial" panose="020B0604020202020204" pitchFamily="34" charset="0"/>
              <a:buNone/>
            </a:pPr>
            <a:r>
              <a:rPr lang="en-US" altLang="en-US" sz="2500" b="1" dirty="0"/>
              <a:t>Essence of civil liberties: freedom from intrusion and interference from government</a:t>
            </a:r>
          </a:p>
          <a:p>
            <a:pPr>
              <a:buFont typeface="Arial" panose="020B0604020202020204" pitchFamily="34" charset="0"/>
              <a:buNone/>
            </a:pPr>
            <a:endParaRPr lang="en-US" altLang="en-US" sz="2500" b="1" dirty="0"/>
          </a:p>
          <a:p>
            <a:pPr>
              <a:buFont typeface="Arial" panose="020B0604020202020204" pitchFamily="34" charset="0"/>
              <a:buNone/>
            </a:pPr>
            <a:r>
              <a:rPr lang="en-US" altLang="en-US" sz="2500" b="1" dirty="0"/>
              <a:t>The 14</a:t>
            </a:r>
            <a:r>
              <a:rPr lang="en-US" altLang="en-US" sz="2500" b="1" baseline="30000" dirty="0"/>
              <a:t>th</a:t>
            </a:r>
            <a:r>
              <a:rPr lang="en-US" altLang="en-US" sz="2500" b="1" dirty="0"/>
              <a:t> Amendment:  tool for empowering federal courts to enforce these amendments over the states.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DB9EB2AB-E7F6-4B45-9BF2-E1387C77054D}"/>
              </a:ext>
            </a:extLst>
          </p:cNvPr>
          <p:cNvSpPr>
            <a:spLocks noGrp="1"/>
          </p:cNvSpPr>
          <p:nvPr>
            <p:ph type="title"/>
          </p:nvPr>
        </p:nvSpPr>
        <p:spPr/>
        <p:txBody>
          <a:bodyPr/>
          <a:lstStyle/>
          <a:p>
            <a:r>
              <a:rPr lang="en-US" altLang="en-US" sz="3600" b="1"/>
              <a:t>Chapter 5:  Civil Rights</a:t>
            </a:r>
          </a:p>
        </p:txBody>
      </p:sp>
      <p:sp>
        <p:nvSpPr>
          <p:cNvPr id="11267" name="Content Placeholder 2">
            <a:extLst>
              <a:ext uri="{FF2B5EF4-FFF2-40B4-BE49-F238E27FC236}">
                <a16:creationId xmlns:a16="http://schemas.microsoft.com/office/drawing/2014/main" id="{9A6B3B95-CB7A-4728-8983-1C5412FED023}"/>
              </a:ext>
            </a:extLst>
          </p:cNvPr>
          <p:cNvSpPr>
            <a:spLocks noGrp="1"/>
          </p:cNvSpPr>
          <p:nvPr>
            <p:ph idx="1"/>
          </p:nvPr>
        </p:nvSpPr>
        <p:spPr/>
        <p:txBody>
          <a:bodyPr/>
          <a:lstStyle/>
          <a:p>
            <a:pPr>
              <a:spcAft>
                <a:spcPts val="1200"/>
              </a:spcAft>
              <a:buFont typeface="Arial" panose="020B0604020202020204" pitchFamily="34" charset="0"/>
              <a:buNone/>
            </a:pPr>
            <a:r>
              <a:rPr lang="en-US" altLang="en-US" sz="2800" b="1"/>
              <a:t>essence of civil rights:  protection of specific groups that have a historic struggle for equality and respect</a:t>
            </a:r>
          </a:p>
          <a:p>
            <a:pPr>
              <a:spcAft>
                <a:spcPts val="1200"/>
              </a:spcAft>
              <a:buFont typeface="Arial" panose="020B0604020202020204" pitchFamily="34" charset="0"/>
              <a:buNone/>
            </a:pPr>
            <a:r>
              <a:rPr lang="en-US" altLang="en-US" sz="2800" b="1"/>
              <a:t>close connection of civil rights and federalism, especially where African-Americans are involved</a:t>
            </a:r>
          </a:p>
          <a:p>
            <a:pPr>
              <a:spcAft>
                <a:spcPts val="1200"/>
              </a:spcAft>
              <a:buFont typeface="Arial" panose="020B0604020202020204" pitchFamily="34" charset="0"/>
              <a:buNone/>
            </a:pPr>
            <a:r>
              <a:rPr lang="en-US" altLang="en-US" sz="2800" b="1"/>
              <a:t>Fourteenth Amendment vs. “states’ rights”</a:t>
            </a:r>
          </a:p>
          <a:p>
            <a:pPr>
              <a:spcAft>
                <a:spcPts val="1200"/>
              </a:spcAft>
              <a:buFont typeface="Arial" panose="020B0604020202020204" pitchFamily="34" charset="0"/>
              <a:buNone/>
            </a:pPr>
            <a:r>
              <a:rPr lang="en-US" altLang="en-US" sz="2800" b="1"/>
              <a:t>Topic includes the civil rights of non-whites, women, persons with disabilities, LGBTQ persons, and others.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733631A3-2497-40D9-B068-15F389EB042A}"/>
              </a:ext>
            </a:extLst>
          </p:cNvPr>
          <p:cNvSpPr>
            <a:spLocks noGrp="1"/>
          </p:cNvSpPr>
          <p:nvPr>
            <p:ph type="title"/>
          </p:nvPr>
        </p:nvSpPr>
        <p:spPr>
          <a:xfrm>
            <a:off x="457200" y="274638"/>
            <a:ext cx="8153400" cy="868362"/>
          </a:xfrm>
        </p:spPr>
        <p:txBody>
          <a:bodyPr/>
          <a:lstStyle/>
          <a:p>
            <a:r>
              <a:rPr lang="en-US" altLang="en-US" sz="3200" b="1"/>
              <a:t>Chapter 6:  Public Opinion</a:t>
            </a:r>
          </a:p>
        </p:txBody>
      </p:sp>
      <p:sp>
        <p:nvSpPr>
          <p:cNvPr id="12291" name="Content Placeholder 2">
            <a:extLst>
              <a:ext uri="{FF2B5EF4-FFF2-40B4-BE49-F238E27FC236}">
                <a16:creationId xmlns:a16="http://schemas.microsoft.com/office/drawing/2014/main" id="{F153AB96-E685-456D-9B5D-419705DB581F}"/>
              </a:ext>
            </a:extLst>
          </p:cNvPr>
          <p:cNvSpPr>
            <a:spLocks noGrp="1"/>
          </p:cNvSpPr>
          <p:nvPr>
            <p:ph idx="1"/>
          </p:nvPr>
        </p:nvSpPr>
        <p:spPr>
          <a:xfrm>
            <a:off x="457200" y="1371600"/>
            <a:ext cx="8261350" cy="4876800"/>
          </a:xfrm>
        </p:spPr>
        <p:txBody>
          <a:bodyPr/>
          <a:lstStyle/>
          <a:p>
            <a:pPr>
              <a:buFont typeface="Arial" panose="020B0604020202020204" pitchFamily="34" charset="0"/>
              <a:buNone/>
            </a:pPr>
            <a:r>
              <a:rPr lang="en-US" altLang="en-US" sz="3000" b="1" dirty="0"/>
              <a:t>How to design a valid poll</a:t>
            </a:r>
          </a:p>
          <a:p>
            <a:pPr>
              <a:buFont typeface="Arial" panose="020B0604020202020204" pitchFamily="34" charset="0"/>
              <a:buNone/>
            </a:pPr>
            <a:endParaRPr lang="en-US" altLang="en-US" sz="3000" b="1" dirty="0"/>
          </a:p>
          <a:p>
            <a:pPr>
              <a:buFont typeface="Arial" panose="020B0604020202020204" pitchFamily="34" charset="0"/>
              <a:buNone/>
            </a:pPr>
            <a:r>
              <a:rPr lang="en-US" altLang="en-US" sz="3000" b="1" dirty="0"/>
              <a:t>Gallup polls</a:t>
            </a:r>
          </a:p>
          <a:p>
            <a:pPr>
              <a:buFont typeface="Arial" panose="020B0604020202020204" pitchFamily="34" charset="0"/>
              <a:buNone/>
            </a:pPr>
            <a:endParaRPr lang="en-US" altLang="en-US" sz="3000" b="1" dirty="0"/>
          </a:p>
          <a:p>
            <a:pPr>
              <a:buFont typeface="Arial" panose="020B0604020202020204" pitchFamily="34" charset="0"/>
              <a:buNone/>
            </a:pPr>
            <a:r>
              <a:rPr lang="en-US" altLang="en-US" sz="3000" b="1" dirty="0"/>
              <a:t>political socialization:  Where do we get our political and social values from?</a:t>
            </a:r>
          </a:p>
          <a:p>
            <a:pPr>
              <a:buFont typeface="Arial" panose="020B0604020202020204" pitchFamily="34" charset="0"/>
              <a:buNone/>
            </a:pPr>
            <a:endParaRPr lang="en-US" altLang="en-US" b="1" dirty="0"/>
          </a:p>
          <a:p>
            <a:pPr>
              <a:buFont typeface="Arial" panose="020B0604020202020204" pitchFamily="34" charset="0"/>
              <a:buNone/>
            </a:pPr>
            <a:r>
              <a:rPr lang="en-US" altLang="en-US" b="1" dirty="0"/>
              <a:t>conspiracy theories and populist thinking</a:t>
            </a:r>
          </a:p>
          <a:p>
            <a:pPr>
              <a:buFont typeface="Arial" panose="020B0604020202020204" pitchFamily="34" charset="0"/>
              <a:buNone/>
            </a:pPr>
            <a:endParaRPr lang="en-US" altLang="en-US" b="1" dirty="0"/>
          </a:p>
          <a:p>
            <a:pPr>
              <a:buFont typeface="Arial" panose="020B0604020202020204" pitchFamily="34" charset="0"/>
              <a:buNone/>
            </a:pPr>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323D5C9D-9623-4846-A6C2-F9BA8EA119B3}"/>
              </a:ext>
            </a:extLst>
          </p:cNvPr>
          <p:cNvSpPr>
            <a:spLocks noGrp="1"/>
          </p:cNvSpPr>
          <p:nvPr>
            <p:ph type="title"/>
          </p:nvPr>
        </p:nvSpPr>
        <p:spPr>
          <a:xfrm>
            <a:off x="457200" y="-46038"/>
            <a:ext cx="8229600" cy="46038"/>
          </a:xfrm>
        </p:spPr>
        <p:txBody>
          <a:bodyPr/>
          <a:lstStyle/>
          <a:p>
            <a:r>
              <a:rPr lang="en-US" altLang="en-US"/>
              <a:t>   </a:t>
            </a:r>
          </a:p>
        </p:txBody>
      </p:sp>
      <p:sp>
        <p:nvSpPr>
          <p:cNvPr id="13315" name="Content Placeholder 2">
            <a:extLst>
              <a:ext uri="{FF2B5EF4-FFF2-40B4-BE49-F238E27FC236}">
                <a16:creationId xmlns:a16="http://schemas.microsoft.com/office/drawing/2014/main" id="{BBBBDA04-3EDA-4CC7-96DC-4A74F3077111}"/>
              </a:ext>
            </a:extLst>
          </p:cNvPr>
          <p:cNvSpPr>
            <a:spLocks noGrp="1"/>
          </p:cNvSpPr>
          <p:nvPr>
            <p:ph idx="1"/>
          </p:nvPr>
        </p:nvSpPr>
        <p:spPr>
          <a:xfrm>
            <a:off x="304800" y="536575"/>
            <a:ext cx="8534400" cy="5784850"/>
          </a:xfrm>
        </p:spPr>
        <p:txBody>
          <a:bodyPr/>
          <a:lstStyle/>
          <a:p>
            <a:pPr>
              <a:buFont typeface="Arial" panose="020B0604020202020204" pitchFamily="34" charset="0"/>
              <a:buNone/>
            </a:pPr>
            <a:r>
              <a:rPr lang="en-US" altLang="en-US" sz="2400" b="1" dirty="0"/>
              <a:t>	</a:t>
            </a:r>
            <a:r>
              <a:rPr lang="en-US" altLang="en-US" sz="2400" b="1" u="sng" dirty="0"/>
              <a:t>populism</a:t>
            </a:r>
            <a:r>
              <a:rPr lang="en-US" altLang="en-US" sz="2400" b="1" dirty="0"/>
              <a:t>—a style of political campaign rhetoric that emphasizes:</a:t>
            </a:r>
          </a:p>
          <a:p>
            <a:pPr>
              <a:buFont typeface="Arial" panose="020B0604020202020204" pitchFamily="34" charset="0"/>
              <a:buNone/>
            </a:pPr>
            <a:r>
              <a:rPr lang="en-US" altLang="en-US" sz="2400" b="1" dirty="0"/>
              <a:t>		--a sense of struggle of ordinary Americans against treacherous power elites. Those power elites may be of an economic, political, or cultural nature.</a:t>
            </a:r>
          </a:p>
          <a:p>
            <a:pPr>
              <a:buFont typeface="Arial" panose="020B0604020202020204" pitchFamily="34" charset="0"/>
              <a:buNone/>
            </a:pPr>
            <a:r>
              <a:rPr lang="en-US" altLang="en-US" sz="2400" b="1" dirty="0"/>
              <a:t>		--romantic memory of a time in the past when virtue, patriotism, and diligence were rewarded; sense of having been robbed of those times by treacherous elites.</a:t>
            </a:r>
          </a:p>
          <a:p>
            <a:pPr>
              <a:buFont typeface="Arial" panose="020B0604020202020204" pitchFamily="34" charset="0"/>
              <a:buNone/>
            </a:pPr>
            <a:r>
              <a:rPr lang="en-US" altLang="en-US" sz="2400" b="1" dirty="0"/>
              <a:t>	</a:t>
            </a:r>
          </a:p>
          <a:p>
            <a:pPr>
              <a:buFont typeface="Arial" panose="020B0604020202020204" pitchFamily="34" charset="0"/>
              <a:buNone/>
            </a:pPr>
            <a:r>
              <a:rPr lang="en-US" altLang="en-US" sz="2400" b="1" dirty="0"/>
              <a:t>	</a:t>
            </a:r>
            <a:r>
              <a:rPr lang="en-US" altLang="en-US" sz="2400" b="1" u="sng" dirty="0"/>
              <a:t>Today’s populist nationalism, or authoritarian populism</a:t>
            </a:r>
            <a:r>
              <a:rPr lang="en-US" altLang="en-US" sz="2400" b="1" dirty="0"/>
              <a:t> (as represented by Trump and his support base):  a narrative of the nation being under siege by sinister forces, external and internal, including liberalism and so-called “political correctness”; perception that the nation has been made weak and needs to be made strong again by a strong leader.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1026</TotalTime>
  <Words>1380</Words>
  <Application>Microsoft Office PowerPoint</Application>
  <PresentationFormat>On-screen Show (4:3)</PresentationFormat>
  <Paragraphs>170</Paragraphs>
  <Slides>25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Arial Narrow</vt:lpstr>
      <vt:lpstr>Calibri</vt:lpstr>
      <vt:lpstr>Franklin Gothic Medium</vt:lpstr>
      <vt:lpstr>Office Theme</vt:lpstr>
      <vt:lpstr>Welcome to  American Government</vt:lpstr>
      <vt:lpstr>  </vt:lpstr>
      <vt:lpstr>Chapter 1:  American Government and Civic Engagement</vt:lpstr>
      <vt:lpstr>Chapter 2:  The Constitution</vt:lpstr>
      <vt:lpstr>Chapter 3:  Federalism </vt:lpstr>
      <vt:lpstr>Chapter 4:  Civil Liberties</vt:lpstr>
      <vt:lpstr>Chapter 5:  Civil Rights</vt:lpstr>
      <vt:lpstr>Chapter 6:  Public Opinion</vt:lpstr>
      <vt:lpstr>   </vt:lpstr>
      <vt:lpstr>Chapter 7:  Voting and Elections</vt:lpstr>
      <vt:lpstr>PowerPoint Presentation</vt:lpstr>
      <vt:lpstr>9.1 State Electoral Votes in 2016</vt:lpstr>
      <vt:lpstr>PowerPoint Presentation</vt:lpstr>
      <vt:lpstr>   </vt:lpstr>
      <vt:lpstr>Chapter 9:  Political Parties</vt:lpstr>
      <vt:lpstr>Chapter 10:  Interest Groups</vt:lpstr>
      <vt:lpstr>Chapter 11:  Congress</vt:lpstr>
      <vt:lpstr>Chapter 12:  The Presidency</vt:lpstr>
      <vt:lpstr>Chapter  13:  The Federal Judiciary</vt:lpstr>
      <vt:lpstr>PowerPoint Presentation</vt:lpstr>
      <vt:lpstr>Chapter 15:  The Bureaucracy</vt:lpstr>
      <vt:lpstr>Chapter 16:  Domestic Policy</vt:lpstr>
      <vt:lpstr>Chapter 17:  Foreign Policy</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XP User</dc:creator>
  <cp:lastModifiedBy>Ben Alexander</cp:lastModifiedBy>
  <cp:revision>115</cp:revision>
  <dcterms:created xsi:type="dcterms:W3CDTF">2013-07-01T17:39:07Z</dcterms:created>
  <dcterms:modified xsi:type="dcterms:W3CDTF">2022-01-03T20:00:52Z</dcterms:modified>
</cp:coreProperties>
</file>