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185C3-75DC-47EC-8856-3431DECC16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9D5D7C-8648-4F01-86AA-9E055D266A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94B54D-F609-45CD-A078-2AD44C9553EC}"/>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5" name="Footer Placeholder 4">
            <a:extLst>
              <a:ext uri="{FF2B5EF4-FFF2-40B4-BE49-F238E27FC236}">
                <a16:creationId xmlns:a16="http://schemas.microsoft.com/office/drawing/2014/main" id="{D2228A98-4D40-438B-8866-DDE257F226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6ED8F8-87F4-45C2-9113-98B6F55C34A1}"/>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245004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537B-46FA-4499-B102-701F89F259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F20BCA-6A98-4823-8780-D7A13DDC99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00F2C-5C5B-43C9-A345-46791B503B09}"/>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5" name="Footer Placeholder 4">
            <a:extLst>
              <a:ext uri="{FF2B5EF4-FFF2-40B4-BE49-F238E27FC236}">
                <a16:creationId xmlns:a16="http://schemas.microsoft.com/office/drawing/2014/main" id="{A2CBEDF4-39D9-469A-BB1D-82CFCB713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AAEDE1-F857-44F4-B65B-E60BCF0DAAC1}"/>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402119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435E45-A501-495A-B81C-77211EFEAD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37F702-F474-43BE-9D6F-578DF4211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7F53DE-ACF3-4F95-A40D-F52548CCC4DD}"/>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5" name="Footer Placeholder 4">
            <a:extLst>
              <a:ext uri="{FF2B5EF4-FFF2-40B4-BE49-F238E27FC236}">
                <a16:creationId xmlns:a16="http://schemas.microsoft.com/office/drawing/2014/main" id="{87ED9D59-CB58-4C90-8BFD-72EEE087F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F3D58-7CFA-488D-A899-32F11A0CD3C8}"/>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35253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936AD-08E6-4CFB-9A7B-8309548481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272DC-CEB7-4152-BC93-969F418165C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DD799D-01B1-409F-98F6-5990DE20C690}"/>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5" name="Footer Placeholder 4">
            <a:extLst>
              <a:ext uri="{FF2B5EF4-FFF2-40B4-BE49-F238E27FC236}">
                <a16:creationId xmlns:a16="http://schemas.microsoft.com/office/drawing/2014/main" id="{325F21D8-B10F-44C2-BA54-2C1903C12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A2277-4410-49C9-BD1A-B5499FA64DBE}"/>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282586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18786-34F9-4F15-BDA6-115478AB30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D9C095-CF59-4335-B9F7-7C68AF7D64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8A43C0-AF19-44B2-AFE7-CB177E547D02}"/>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5" name="Footer Placeholder 4">
            <a:extLst>
              <a:ext uri="{FF2B5EF4-FFF2-40B4-BE49-F238E27FC236}">
                <a16:creationId xmlns:a16="http://schemas.microsoft.com/office/drawing/2014/main" id="{64BB48F1-EACD-4DC4-9F38-F4624A5456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8F60E5-7B0A-475E-8F7F-88B3B5F5D467}"/>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25825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0C89C-3038-4556-B85D-7804F86ACB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A110D4-D1A8-4243-BDEF-F561BABC02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434D23-B3F5-4D52-ACB9-331C90AF493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BE3B98-09BA-4BB6-8416-875ED9999E3C}"/>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6" name="Footer Placeholder 5">
            <a:extLst>
              <a:ext uri="{FF2B5EF4-FFF2-40B4-BE49-F238E27FC236}">
                <a16:creationId xmlns:a16="http://schemas.microsoft.com/office/drawing/2014/main" id="{EE7F9FE3-524C-4255-AE1D-3E4041C8C0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AF2B5A-77CC-4A0A-B723-55BC1632B0B8}"/>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404890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C7C32-F230-443A-AF12-80D3F1DC39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F74A96-FB01-4889-B8DA-9EC52125AD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941D9D-B92B-40E6-8ADA-05E0750067F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F06E99-38FF-4FC3-A4AB-458CB4203F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18D17D-4625-46A0-BB1F-BCA0CD65BA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7A1E70-8943-4348-95D5-498328E18E10}"/>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8" name="Footer Placeholder 7">
            <a:extLst>
              <a:ext uri="{FF2B5EF4-FFF2-40B4-BE49-F238E27FC236}">
                <a16:creationId xmlns:a16="http://schemas.microsoft.com/office/drawing/2014/main" id="{E25C8AC3-6342-48AF-9125-26598A0BB6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30DC69-0C8D-49BB-B3EC-F88E9E93595D}"/>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1757649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77068-70D1-4D64-8DF1-73CD5BF498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6352A4-4944-4394-9EE4-8FE16DBF7201}"/>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4" name="Footer Placeholder 3">
            <a:extLst>
              <a:ext uri="{FF2B5EF4-FFF2-40B4-BE49-F238E27FC236}">
                <a16:creationId xmlns:a16="http://schemas.microsoft.com/office/drawing/2014/main" id="{6450313D-E63F-439E-AF99-7B6A9C104C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C98BD8-3B92-40F4-B8E0-97AE48544F91}"/>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12089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53C7B0-7E08-411D-B645-3570C1FA4678}"/>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3" name="Footer Placeholder 2">
            <a:extLst>
              <a:ext uri="{FF2B5EF4-FFF2-40B4-BE49-F238E27FC236}">
                <a16:creationId xmlns:a16="http://schemas.microsoft.com/office/drawing/2014/main" id="{F10AB4A1-D67F-4E57-AAE4-A132531AEF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7260C9-FDF3-4857-932F-7F5300D43F5D}"/>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338200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E587-A6AC-4B19-B03E-DC71976FC4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E44297-C478-4B09-933C-1D55687B22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DCCB03-0EAD-4188-88FA-8A590EACBA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6BF2B8-016A-4A8B-8014-5667A162D71C}"/>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6" name="Footer Placeholder 5">
            <a:extLst>
              <a:ext uri="{FF2B5EF4-FFF2-40B4-BE49-F238E27FC236}">
                <a16:creationId xmlns:a16="http://schemas.microsoft.com/office/drawing/2014/main" id="{46891AF2-B032-46E0-A087-CACDF7E06C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8DBE5-88C6-4D9A-9867-4EEB6A828842}"/>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171215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75DA-F1E4-456B-996C-9BD16EF04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8091F7-51B0-4FE0-8C50-BBBCED220F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18FEBA-D5A4-45D9-A2D3-6CFC425901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0D3F02-9D3C-4069-9185-CF34530B4D8B}"/>
              </a:ext>
            </a:extLst>
          </p:cNvPr>
          <p:cNvSpPr>
            <a:spLocks noGrp="1"/>
          </p:cNvSpPr>
          <p:nvPr>
            <p:ph type="dt" sz="half" idx="10"/>
          </p:nvPr>
        </p:nvSpPr>
        <p:spPr/>
        <p:txBody>
          <a:bodyPr/>
          <a:lstStyle/>
          <a:p>
            <a:fld id="{8577BD2E-4D0C-47F2-A3DF-EA095E02B8EE}" type="datetimeFigureOut">
              <a:rPr lang="en-US" smtClean="0"/>
              <a:t>3/15/2020</a:t>
            </a:fld>
            <a:endParaRPr lang="en-US"/>
          </a:p>
        </p:txBody>
      </p:sp>
      <p:sp>
        <p:nvSpPr>
          <p:cNvPr id="6" name="Footer Placeholder 5">
            <a:extLst>
              <a:ext uri="{FF2B5EF4-FFF2-40B4-BE49-F238E27FC236}">
                <a16:creationId xmlns:a16="http://schemas.microsoft.com/office/drawing/2014/main" id="{CF1A818A-08B2-435D-9C3F-3C1DB0062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8170B-1AD6-4DBF-883C-3BF36C6DF937}"/>
              </a:ext>
            </a:extLst>
          </p:cNvPr>
          <p:cNvSpPr>
            <a:spLocks noGrp="1"/>
          </p:cNvSpPr>
          <p:nvPr>
            <p:ph type="sldNum" sz="quarter" idx="12"/>
          </p:nvPr>
        </p:nvSpPr>
        <p:spPr/>
        <p:txBody>
          <a:bodyPr/>
          <a:lstStyle/>
          <a:p>
            <a:fld id="{78E9C48D-9A50-41A4-B426-16C6DA37DF2E}" type="slidenum">
              <a:rPr lang="en-US" smtClean="0"/>
              <a:t>‹#›</a:t>
            </a:fld>
            <a:endParaRPr lang="en-US"/>
          </a:p>
        </p:txBody>
      </p:sp>
    </p:spTree>
    <p:extLst>
      <p:ext uri="{BB962C8B-B14F-4D97-AF65-F5344CB8AC3E}">
        <p14:creationId xmlns:p14="http://schemas.microsoft.com/office/powerpoint/2010/main" val="189700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9DCB89-AA87-4292-80FF-71649EBA1C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D4AB9F-BA16-4C40-A8EE-40E2BB65F0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BDB91A-0B2E-4422-9F6C-0E0A995302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7BD2E-4D0C-47F2-A3DF-EA095E02B8EE}" type="datetimeFigureOut">
              <a:rPr lang="en-US" smtClean="0"/>
              <a:t>3/15/2020</a:t>
            </a:fld>
            <a:endParaRPr lang="en-US"/>
          </a:p>
        </p:txBody>
      </p:sp>
      <p:sp>
        <p:nvSpPr>
          <p:cNvPr id="5" name="Footer Placeholder 4">
            <a:extLst>
              <a:ext uri="{FF2B5EF4-FFF2-40B4-BE49-F238E27FC236}">
                <a16:creationId xmlns:a16="http://schemas.microsoft.com/office/drawing/2014/main" id="{C7966372-A044-48ED-8157-05F4148FC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FD5F78-D017-4005-AF38-7F91675163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9C48D-9A50-41A4-B426-16C6DA37DF2E}" type="slidenum">
              <a:rPr lang="en-US" smtClean="0"/>
              <a:t>‹#›</a:t>
            </a:fld>
            <a:endParaRPr lang="en-US"/>
          </a:p>
        </p:txBody>
      </p:sp>
    </p:spTree>
    <p:extLst>
      <p:ext uri="{BB962C8B-B14F-4D97-AF65-F5344CB8AC3E}">
        <p14:creationId xmlns:p14="http://schemas.microsoft.com/office/powerpoint/2010/main" val="691554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267FD-FF83-4874-85F1-B6FCA06D7225}"/>
              </a:ext>
            </a:extLst>
          </p:cNvPr>
          <p:cNvSpPr>
            <a:spLocks noGrp="1"/>
          </p:cNvSpPr>
          <p:nvPr>
            <p:ph type="ctrTitle"/>
          </p:nvPr>
        </p:nvSpPr>
        <p:spPr>
          <a:xfrm>
            <a:off x="1193800" y="131762"/>
            <a:ext cx="9461500" cy="3906837"/>
          </a:xfrm>
        </p:spPr>
        <p:txBody>
          <a:bodyPr>
            <a:normAutofit/>
          </a:bodyPr>
          <a:lstStyle/>
          <a:p>
            <a:r>
              <a:rPr lang="en-US" b="1" dirty="0"/>
              <a:t>Voting Rights</a:t>
            </a:r>
            <a:br>
              <a:rPr lang="en-US" b="1" dirty="0"/>
            </a:br>
            <a:r>
              <a:rPr lang="en-US" b="1" dirty="0"/>
              <a:t>and the </a:t>
            </a:r>
            <a:br>
              <a:rPr lang="en-US" b="1" dirty="0"/>
            </a:br>
            <a:r>
              <a:rPr lang="en-US" b="1" dirty="0"/>
              <a:t>Shelby County Case</a:t>
            </a:r>
          </a:p>
        </p:txBody>
      </p:sp>
      <p:sp>
        <p:nvSpPr>
          <p:cNvPr id="3" name="Subtitle 2">
            <a:extLst>
              <a:ext uri="{FF2B5EF4-FFF2-40B4-BE49-F238E27FC236}">
                <a16:creationId xmlns:a16="http://schemas.microsoft.com/office/drawing/2014/main" id="{036A9186-1199-4DE1-8B8F-837B4A59F2F7}"/>
              </a:ext>
            </a:extLst>
          </p:cNvPr>
          <p:cNvSpPr>
            <a:spLocks noGrp="1"/>
          </p:cNvSpPr>
          <p:nvPr>
            <p:ph type="subTitle" idx="1"/>
          </p:nvPr>
        </p:nvSpPr>
        <p:spPr>
          <a:xfrm>
            <a:off x="1511300" y="5824538"/>
            <a:ext cx="9144000" cy="1655762"/>
          </a:xfrm>
        </p:spPr>
        <p:txBody>
          <a:bodyPr/>
          <a:lstStyle/>
          <a:p>
            <a:r>
              <a:rPr lang="en-US" dirty="0"/>
              <a:t>   </a:t>
            </a:r>
          </a:p>
        </p:txBody>
      </p:sp>
    </p:spTree>
    <p:extLst>
      <p:ext uri="{BB962C8B-B14F-4D97-AF65-F5344CB8AC3E}">
        <p14:creationId xmlns:p14="http://schemas.microsoft.com/office/powerpoint/2010/main" val="3391135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B034FA2-F83C-4921-8BA1-DA9496F43768}"/>
              </a:ext>
            </a:extLst>
          </p:cNvPr>
          <p:cNvSpPr>
            <a:spLocks noGrp="1"/>
          </p:cNvSpPr>
          <p:nvPr>
            <p:ph type="title"/>
          </p:nvPr>
        </p:nvSpPr>
        <p:spPr>
          <a:xfrm flipV="1">
            <a:off x="1828800" y="0"/>
            <a:ext cx="8382000" cy="274638"/>
          </a:xfrm>
        </p:spPr>
        <p:txBody>
          <a:bodyPr rtlCol="0">
            <a:normAutofit fontScale="90000"/>
          </a:bodyPr>
          <a:lstStyle/>
          <a:p>
            <a:pPr>
              <a:defRPr/>
            </a:pPr>
            <a:r>
              <a:rPr lang="en-US"/>
              <a:t>  </a:t>
            </a:r>
          </a:p>
        </p:txBody>
      </p:sp>
      <p:sp>
        <p:nvSpPr>
          <p:cNvPr id="8195" name="Content Placeholder 2">
            <a:extLst>
              <a:ext uri="{FF2B5EF4-FFF2-40B4-BE49-F238E27FC236}">
                <a16:creationId xmlns:a16="http://schemas.microsoft.com/office/drawing/2014/main" id="{C0E66356-9B20-4367-844B-FC6A3F3934F5}"/>
              </a:ext>
            </a:extLst>
          </p:cNvPr>
          <p:cNvSpPr>
            <a:spLocks noGrp="1"/>
          </p:cNvSpPr>
          <p:nvPr>
            <p:ph idx="1"/>
          </p:nvPr>
        </p:nvSpPr>
        <p:spPr>
          <a:xfrm>
            <a:off x="1981200" y="457200"/>
            <a:ext cx="8229600" cy="6096000"/>
          </a:xfrm>
        </p:spPr>
        <p:txBody>
          <a:bodyPr rtlCol="0">
            <a:normAutofit fontScale="92500" lnSpcReduction="20000"/>
          </a:bodyPr>
          <a:lstStyle/>
          <a:p>
            <a:pPr algn="ctr">
              <a:buNone/>
              <a:defRPr/>
            </a:pPr>
            <a:r>
              <a:rPr lang="en-US" sz="4400" b="1" dirty="0"/>
              <a:t>Voting Rights</a:t>
            </a:r>
            <a:endParaRPr lang="en-US" b="1" dirty="0"/>
          </a:p>
          <a:p>
            <a:pPr algn="ctr">
              <a:buNone/>
              <a:defRPr/>
            </a:pPr>
            <a:endParaRPr lang="en-US" b="1" dirty="0"/>
          </a:p>
          <a:p>
            <a:pPr>
              <a:buNone/>
              <a:defRPr/>
            </a:pPr>
            <a:r>
              <a:rPr lang="en-US" b="1" dirty="0"/>
              <a:t>Controlled by states, but amendments prohibit certain kinds of discrimination.</a:t>
            </a:r>
          </a:p>
          <a:p>
            <a:pPr>
              <a:buNone/>
              <a:defRPr/>
            </a:pPr>
            <a:endParaRPr lang="en-US" b="1" dirty="0"/>
          </a:p>
          <a:p>
            <a:pPr>
              <a:buNone/>
              <a:defRPr/>
            </a:pPr>
            <a:r>
              <a:rPr lang="en-US" b="1" dirty="0"/>
              <a:t>15</a:t>
            </a:r>
            <a:r>
              <a:rPr lang="en-US" b="1" baseline="30000" dirty="0"/>
              <a:t>th</a:t>
            </a:r>
            <a:r>
              <a:rPr lang="en-US" b="1" dirty="0"/>
              <a:t> Amendment (1870): federal prohibition on racial discrimination for voting rights.</a:t>
            </a:r>
          </a:p>
          <a:p>
            <a:pPr>
              <a:buNone/>
              <a:defRPr/>
            </a:pPr>
            <a:endParaRPr lang="en-US" b="1" dirty="0"/>
          </a:p>
          <a:p>
            <a:pPr>
              <a:buNone/>
              <a:defRPr/>
            </a:pPr>
            <a:r>
              <a:rPr lang="en-US" b="1" dirty="0"/>
              <a:t>19</a:t>
            </a:r>
            <a:r>
              <a:rPr lang="en-US" b="1" baseline="30000" dirty="0"/>
              <a:t>th</a:t>
            </a:r>
            <a:r>
              <a:rPr lang="en-US" b="1" dirty="0"/>
              <a:t> Amendment (1920): federal guarantee of women’s right to vote.</a:t>
            </a:r>
          </a:p>
          <a:p>
            <a:pPr>
              <a:buNone/>
              <a:defRPr/>
            </a:pPr>
            <a:endParaRPr lang="en-US" b="1" dirty="0"/>
          </a:p>
          <a:p>
            <a:pPr>
              <a:buNone/>
              <a:defRPr/>
            </a:pPr>
            <a:r>
              <a:rPr lang="en-US" b="1" dirty="0"/>
              <a:t>24</a:t>
            </a:r>
            <a:r>
              <a:rPr lang="en-US" b="1" baseline="30000" dirty="0"/>
              <a:t>th</a:t>
            </a:r>
            <a:r>
              <a:rPr lang="en-US" b="1" dirty="0"/>
              <a:t> Amendment (1964):  abolished poll taxes.</a:t>
            </a:r>
          </a:p>
          <a:p>
            <a:pPr>
              <a:buNone/>
              <a:defRPr/>
            </a:pPr>
            <a:endParaRPr lang="en-US" b="1" dirty="0"/>
          </a:p>
          <a:p>
            <a:pPr>
              <a:buNone/>
              <a:defRPr/>
            </a:pPr>
            <a:r>
              <a:rPr lang="en-US" b="1" dirty="0"/>
              <a:t>26</a:t>
            </a:r>
            <a:r>
              <a:rPr lang="en-US" b="1" baseline="30000" dirty="0"/>
              <a:t>th</a:t>
            </a:r>
            <a:r>
              <a:rPr lang="en-US" b="1" dirty="0"/>
              <a:t> Amendment (1971): lowered voting age to 18 nationwide.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55D4C248-6F00-4C9B-A891-D5DEA417BF06}"/>
              </a:ext>
            </a:extLst>
          </p:cNvPr>
          <p:cNvSpPr>
            <a:spLocks noGrp="1"/>
          </p:cNvSpPr>
          <p:nvPr>
            <p:ph type="title"/>
          </p:nvPr>
        </p:nvSpPr>
        <p:spPr>
          <a:xfrm flipV="1">
            <a:off x="1905000" y="0"/>
            <a:ext cx="8305800" cy="274638"/>
          </a:xfrm>
        </p:spPr>
        <p:txBody>
          <a:bodyPr rtlCol="0">
            <a:normAutofit fontScale="90000"/>
          </a:bodyPr>
          <a:lstStyle/>
          <a:p>
            <a:pPr>
              <a:defRPr/>
            </a:pPr>
            <a:r>
              <a:rPr lang="en-US"/>
              <a:t>  </a:t>
            </a:r>
          </a:p>
        </p:txBody>
      </p:sp>
      <p:sp>
        <p:nvSpPr>
          <p:cNvPr id="9219" name="Content Placeholder 2">
            <a:extLst>
              <a:ext uri="{FF2B5EF4-FFF2-40B4-BE49-F238E27FC236}">
                <a16:creationId xmlns:a16="http://schemas.microsoft.com/office/drawing/2014/main" id="{98109B60-4F8E-4E88-A3CC-50D06965DBC2}"/>
              </a:ext>
            </a:extLst>
          </p:cNvPr>
          <p:cNvSpPr>
            <a:spLocks noGrp="1"/>
          </p:cNvSpPr>
          <p:nvPr>
            <p:ph idx="1"/>
          </p:nvPr>
        </p:nvSpPr>
        <p:spPr>
          <a:xfrm>
            <a:off x="1981200" y="457201"/>
            <a:ext cx="8229600" cy="5668963"/>
          </a:xfrm>
        </p:spPr>
        <p:txBody>
          <a:bodyPr rtlCol="0">
            <a:normAutofit/>
          </a:bodyPr>
          <a:lstStyle/>
          <a:p>
            <a:pPr>
              <a:buNone/>
              <a:defRPr/>
            </a:pPr>
            <a:r>
              <a:rPr lang="en-US" b="1"/>
              <a:t>Voting Rights Act of 1965:</a:t>
            </a:r>
          </a:p>
          <a:p>
            <a:pPr>
              <a:buNone/>
              <a:defRPr/>
            </a:pPr>
            <a:r>
              <a:rPr lang="en-US" b="1"/>
              <a:t>	--Established federal enforcement mechanisms to protect voting rights.</a:t>
            </a:r>
          </a:p>
          <a:p>
            <a:pPr>
              <a:buNone/>
              <a:defRPr/>
            </a:pPr>
            <a:r>
              <a:rPr lang="en-US" b="1"/>
              <a:t>	--Section 4:  Singled out particular states, and districts within other state, for extra scrutiny:  All changes in voting procedure must be submitted to the attorney general or a three-judge federal court in Washington.</a:t>
            </a:r>
          </a:p>
          <a:p>
            <a:pPr>
              <a:buNone/>
              <a:defRPr/>
            </a:pPr>
            <a:endParaRPr lang="en-US" b="1"/>
          </a:p>
          <a:p>
            <a:pPr>
              <a:buNone/>
              <a:defRPr/>
            </a:pPr>
            <a:r>
              <a:rPr lang="en-US" b="1" i="1"/>
              <a:t>Shelby County, Alabama v. Holder </a:t>
            </a:r>
            <a:r>
              <a:rPr lang="en-US" b="1"/>
              <a:t> (2013) struck down Section 4.</a:t>
            </a:r>
            <a:endParaRPr lang="en-US" b="1"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1D2847-E74B-457F-8107-FB94FB66A593}"/>
              </a:ext>
            </a:extLst>
          </p:cNvPr>
          <p:cNvSpPr>
            <a:spLocks noGrp="1"/>
          </p:cNvSpPr>
          <p:nvPr>
            <p:ph type="title"/>
          </p:nvPr>
        </p:nvSpPr>
        <p:spPr>
          <a:xfrm flipV="1">
            <a:off x="1905000" y="0"/>
            <a:ext cx="8305800" cy="274638"/>
          </a:xfrm>
        </p:spPr>
        <p:txBody>
          <a:bodyPr rtlCol="0">
            <a:normAutofit fontScale="90000"/>
          </a:bodyPr>
          <a:lstStyle/>
          <a:p>
            <a:pPr>
              <a:defRPr/>
            </a:pPr>
            <a:r>
              <a:rPr lang="en-US"/>
              <a:t>  </a:t>
            </a:r>
          </a:p>
        </p:txBody>
      </p:sp>
      <p:sp>
        <p:nvSpPr>
          <p:cNvPr id="68611" name="Content Placeholder 2">
            <a:extLst>
              <a:ext uri="{FF2B5EF4-FFF2-40B4-BE49-F238E27FC236}">
                <a16:creationId xmlns:a16="http://schemas.microsoft.com/office/drawing/2014/main" id="{5FF78639-4718-482E-A089-07873D719D3B}"/>
              </a:ext>
            </a:extLst>
          </p:cNvPr>
          <p:cNvSpPr>
            <a:spLocks noGrp="1"/>
          </p:cNvSpPr>
          <p:nvPr>
            <p:ph idx="1"/>
          </p:nvPr>
        </p:nvSpPr>
        <p:spPr>
          <a:xfrm>
            <a:off x="1981200" y="381001"/>
            <a:ext cx="8229600" cy="5745163"/>
          </a:xfrm>
        </p:spPr>
        <p:txBody>
          <a:bodyPr/>
          <a:lstStyle/>
          <a:p>
            <a:pPr eaLnBrk="1" hangingPunct="1">
              <a:buFont typeface="Arial" panose="020B0604020202020204" pitchFamily="34" charset="0"/>
              <a:buNone/>
            </a:pPr>
            <a:r>
              <a:rPr lang="en-US" altLang="en-US" sz="2300" b="1"/>
              <a:t>Majority opinion by Justice Roberts:</a:t>
            </a:r>
          </a:p>
          <a:p>
            <a:pPr eaLnBrk="1" hangingPunct="1">
              <a:buFont typeface="Arial" panose="020B0604020202020204" pitchFamily="34" charset="0"/>
              <a:buNone/>
            </a:pPr>
            <a:endParaRPr lang="en-US" altLang="en-US" sz="2300" b="1"/>
          </a:p>
          <a:p>
            <a:pPr eaLnBrk="1" hangingPunct="1">
              <a:buFont typeface="Arial" panose="020B0604020202020204" pitchFamily="34" charset="0"/>
              <a:buNone/>
            </a:pPr>
            <a:r>
              <a:rPr lang="en-US" altLang="en-US" sz="2300" b="1"/>
              <a:t>		“When upholding the constitutionality of the coverage formula in 1966, we concluded that it was ‘rational in both practice and theory.’  The formula looked to cause (discriminatory tests) and effect (low voter registration and turnout), and tailored the remedy (preclearance) to those jurisdictions exhibiting both.</a:t>
            </a:r>
          </a:p>
          <a:p>
            <a:pPr eaLnBrk="1" hangingPunct="1">
              <a:buFont typeface="Arial" panose="020B0604020202020204" pitchFamily="34" charset="0"/>
              <a:buNone/>
            </a:pPr>
            <a:r>
              <a:rPr lang="en-US" altLang="en-US" sz="2300" b="1"/>
              <a:t>		“By 2009, however, we concluded that the ‘coverage formula raise[d] serious constitutional questions.’  As we explained [in a case that year], a statute’s ‘current burdens’ must be justified by ‘current needs,’ and any ‘disparate geographic coverage’ must be ‘sufficiently related to the problem that it targets.’ The coverage formula met that test in 1965, but no longer does so.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8D1DEAF-DBCB-4126-8133-7D4A5F8F1211}"/>
              </a:ext>
            </a:extLst>
          </p:cNvPr>
          <p:cNvSpPr>
            <a:spLocks noGrp="1"/>
          </p:cNvSpPr>
          <p:nvPr>
            <p:ph type="title"/>
          </p:nvPr>
        </p:nvSpPr>
        <p:spPr>
          <a:xfrm flipV="1">
            <a:off x="1981200" y="0"/>
            <a:ext cx="8229600" cy="274638"/>
          </a:xfrm>
        </p:spPr>
        <p:txBody>
          <a:bodyPr rtlCol="0">
            <a:normAutofit fontScale="90000"/>
          </a:bodyPr>
          <a:lstStyle/>
          <a:p>
            <a:pPr>
              <a:defRPr/>
            </a:pPr>
            <a:r>
              <a:rPr lang="en-US"/>
              <a:t>   </a:t>
            </a:r>
          </a:p>
        </p:txBody>
      </p:sp>
      <p:sp>
        <p:nvSpPr>
          <p:cNvPr id="69635" name="Content Placeholder 2">
            <a:extLst>
              <a:ext uri="{FF2B5EF4-FFF2-40B4-BE49-F238E27FC236}">
                <a16:creationId xmlns:a16="http://schemas.microsoft.com/office/drawing/2014/main" id="{5998B91E-625F-4703-AEA6-8350C6CA6E84}"/>
              </a:ext>
            </a:extLst>
          </p:cNvPr>
          <p:cNvSpPr>
            <a:spLocks noGrp="1"/>
          </p:cNvSpPr>
          <p:nvPr>
            <p:ph idx="1"/>
          </p:nvPr>
        </p:nvSpPr>
        <p:spPr>
          <a:xfrm>
            <a:off x="1828800" y="304801"/>
            <a:ext cx="8382000" cy="5821363"/>
          </a:xfrm>
        </p:spPr>
        <p:txBody>
          <a:bodyPr/>
          <a:lstStyle/>
          <a:p>
            <a:pPr eaLnBrk="1" hangingPunct="1">
              <a:buFont typeface="Arial" panose="020B0604020202020204" pitchFamily="34" charset="0"/>
              <a:buNone/>
            </a:pPr>
            <a:r>
              <a:rPr lang="en-US" altLang="en-US" sz="2200" b="1"/>
              <a:t>		“</a:t>
            </a:r>
            <a:r>
              <a:rPr lang="en-US" altLang="en-US" sz="2300" b="1"/>
              <a:t>Coverage today is based on decades-old data and eradicated practices. The formula captures States by reference to literacy tests and low voter registration and turnout in the 1960s and early 1970s. But such tests have been banned nationwide for over 40 years. And voter registration and turnout numbers in the covered States have risen dramatically in the years since [1965]. Racial disparity in those numbers was compelling evidence justifying the preclearance remedy and the coverage formula. There is no longer such a disparity.</a:t>
            </a:r>
          </a:p>
          <a:p>
            <a:pPr eaLnBrk="1" hangingPunct="1">
              <a:buFont typeface="Arial" panose="020B0604020202020204" pitchFamily="34" charset="0"/>
              <a:buNone/>
            </a:pPr>
            <a:r>
              <a:rPr lang="en-US" altLang="en-US" sz="2300" b="1"/>
              <a:t>		“In 1965, the States could be divided into two groups: those with a recent history of voting tests and low voter registration and turnout, and those without those characteristics. Congress based its coverage formula on that distinction. Today the Nation is no longer divided along those lines, yet the Voting Rights Act continues to treat it as if it were.”</a:t>
            </a:r>
          </a:p>
          <a:p>
            <a:pPr eaLnBrk="1" hangingPunct="1">
              <a:buFont typeface="Arial" panose="020B0604020202020204" pitchFamily="34" charset="0"/>
              <a:buNone/>
            </a:pPr>
            <a:endParaRPr lang="en-US" altLang="en-US" sz="2200" b="1"/>
          </a:p>
          <a:p>
            <a:pPr eaLnBrk="1" hangingPunct="1">
              <a:buFont typeface="Arial" panose="020B0604020202020204" pitchFamily="34" charset="0"/>
              <a:buNone/>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91F5E23-EF9E-4215-A8E5-C7B0B9F2AE47}"/>
              </a:ext>
            </a:extLst>
          </p:cNvPr>
          <p:cNvSpPr>
            <a:spLocks noGrp="1"/>
          </p:cNvSpPr>
          <p:nvPr>
            <p:ph type="title"/>
          </p:nvPr>
        </p:nvSpPr>
        <p:spPr>
          <a:xfrm flipV="1">
            <a:off x="2438400" y="0"/>
            <a:ext cx="7772400" cy="274638"/>
          </a:xfrm>
        </p:spPr>
        <p:txBody>
          <a:bodyPr rtlCol="0">
            <a:normAutofit fontScale="90000"/>
          </a:bodyPr>
          <a:lstStyle/>
          <a:p>
            <a:pPr>
              <a:defRPr/>
            </a:pPr>
            <a:r>
              <a:rPr lang="en-US"/>
              <a:t>  </a:t>
            </a:r>
          </a:p>
        </p:txBody>
      </p:sp>
      <p:sp>
        <p:nvSpPr>
          <p:cNvPr id="12291" name="Content Placeholder 2">
            <a:extLst>
              <a:ext uri="{FF2B5EF4-FFF2-40B4-BE49-F238E27FC236}">
                <a16:creationId xmlns:a16="http://schemas.microsoft.com/office/drawing/2014/main" id="{09B098AC-0E8A-4302-A347-BB44DAE7585E}"/>
              </a:ext>
            </a:extLst>
          </p:cNvPr>
          <p:cNvSpPr>
            <a:spLocks noGrp="1"/>
          </p:cNvSpPr>
          <p:nvPr>
            <p:ph idx="1"/>
          </p:nvPr>
        </p:nvSpPr>
        <p:spPr>
          <a:xfrm>
            <a:off x="1828800" y="381000"/>
            <a:ext cx="8534400" cy="6172200"/>
          </a:xfrm>
        </p:spPr>
        <p:txBody>
          <a:bodyPr rtlCol="0">
            <a:normAutofit/>
          </a:bodyPr>
          <a:lstStyle/>
          <a:p>
            <a:pPr>
              <a:buNone/>
              <a:defRPr/>
            </a:pPr>
            <a:r>
              <a:rPr lang="en-US" sz="2200" b="1" dirty="0"/>
              <a:t>Dissent by Justice Ruth Bader Ginsburg:</a:t>
            </a:r>
          </a:p>
          <a:p>
            <a:pPr>
              <a:buNone/>
              <a:defRPr/>
            </a:pPr>
            <a:r>
              <a:rPr lang="en-US" sz="2400" dirty="0"/>
              <a:t>	</a:t>
            </a:r>
            <a:r>
              <a:rPr lang="en-US" sz="2200" b="1" dirty="0"/>
              <a:t>	“The Court has time and again declined to upset legislation of this genre unless there was no or almost no evidence of unconstitutional action by States….  No such claim can be made about the congressional record for the 2006 VRA reauthorization. Given a record replete with examples of denial or abridgment of a paramount federal right, the Court should have left the matter where it belongs: in Congress’ bailiwick.</a:t>
            </a:r>
          </a:p>
          <a:p>
            <a:pPr>
              <a:buNone/>
              <a:defRPr/>
            </a:pPr>
            <a:r>
              <a:rPr lang="en-US" sz="2200" b="1" dirty="0"/>
              <a:t>		“Instead, the Court strikes [the VRA]’s coverage provision because, in its view, the provision is not based on ‘current conditions.’  It discounts, however, that one such condition was the preclearance remedy in place in the covered jurisdictions, a remedy Congress designed both to catch discrimination before it causes harm, and to guard against return to old ways.  Volumes of evidence supported Congress’ determination that the prospect of retrogression was real. Throwing out preclearance when it has worked and is continuing to work to stop discriminatory changes is like throwing away your umbrella in a rainstorm because you are not getting wet.”</a:t>
            </a:r>
          </a:p>
          <a:p>
            <a:pPr>
              <a:buNone/>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662</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Voting Rights and the  Shelby County Case</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Voting Rights and the  Shelby Case</dc:title>
  <dc:creator>GCguest2</dc:creator>
  <cp:lastModifiedBy>Ben</cp:lastModifiedBy>
  <cp:revision>4</cp:revision>
  <dcterms:created xsi:type="dcterms:W3CDTF">2020-03-15T20:25:09Z</dcterms:created>
  <dcterms:modified xsi:type="dcterms:W3CDTF">2020-03-15T22:01:44Z</dcterms:modified>
</cp:coreProperties>
</file>