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85" r:id="rId4"/>
    <p:sldId id="286" r:id="rId5"/>
    <p:sldId id="287" r:id="rId6"/>
    <p:sldId id="288" r:id="rId7"/>
    <p:sldId id="289" r:id="rId8"/>
    <p:sldId id="292" r:id="rId9"/>
    <p:sldId id="293" r:id="rId10"/>
    <p:sldId id="294" r:id="rId11"/>
    <p:sldId id="296" r:id="rId12"/>
    <p:sldId id="297" r:id="rId13"/>
    <p:sldId id="298" r:id="rId14"/>
    <p:sldId id="299" r:id="rId15"/>
    <p:sldId id="30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A498B9-E9DB-4705-AAD0-F19B7068CC50}" type="datetimeFigureOut">
              <a:rPr lang="en-US" smtClean="0"/>
              <a:pPr/>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B3D4C-69B1-4991-8755-B862AB8AA780}" type="slidenum">
              <a:rPr lang="en-US" smtClean="0"/>
              <a:pPr/>
              <a:t>‹#›</a:t>
            </a:fld>
            <a:endParaRPr lang="en-US"/>
          </a:p>
        </p:txBody>
      </p:sp>
    </p:spTree>
    <p:extLst>
      <p:ext uri="{BB962C8B-B14F-4D97-AF65-F5344CB8AC3E}">
        <p14:creationId xmlns:p14="http://schemas.microsoft.com/office/powerpoint/2010/main" xmlns="" val="215944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A498B9-E9DB-4705-AAD0-F19B7068CC50}" type="datetimeFigureOut">
              <a:rPr lang="en-US" smtClean="0"/>
              <a:pPr/>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B3D4C-69B1-4991-8755-B862AB8AA780}" type="slidenum">
              <a:rPr lang="en-US" smtClean="0"/>
              <a:pPr/>
              <a:t>‹#›</a:t>
            </a:fld>
            <a:endParaRPr lang="en-US"/>
          </a:p>
        </p:txBody>
      </p:sp>
    </p:spTree>
    <p:extLst>
      <p:ext uri="{BB962C8B-B14F-4D97-AF65-F5344CB8AC3E}">
        <p14:creationId xmlns:p14="http://schemas.microsoft.com/office/powerpoint/2010/main" xmlns="" val="3679025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A498B9-E9DB-4705-AAD0-F19B7068CC50}" type="datetimeFigureOut">
              <a:rPr lang="en-US" smtClean="0"/>
              <a:pPr/>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B3D4C-69B1-4991-8755-B862AB8AA780}" type="slidenum">
              <a:rPr lang="en-US" smtClean="0"/>
              <a:pPr/>
              <a:t>‹#›</a:t>
            </a:fld>
            <a:endParaRPr lang="en-US"/>
          </a:p>
        </p:txBody>
      </p:sp>
    </p:spTree>
    <p:extLst>
      <p:ext uri="{BB962C8B-B14F-4D97-AF65-F5344CB8AC3E}">
        <p14:creationId xmlns:p14="http://schemas.microsoft.com/office/powerpoint/2010/main" xmlns="" val="1564769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A498B9-E9DB-4705-AAD0-F19B7068CC50}" type="datetimeFigureOut">
              <a:rPr lang="en-US" smtClean="0"/>
              <a:pPr/>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B3D4C-69B1-4991-8755-B862AB8AA780}" type="slidenum">
              <a:rPr lang="en-US" smtClean="0"/>
              <a:pPr/>
              <a:t>‹#›</a:t>
            </a:fld>
            <a:endParaRPr lang="en-US"/>
          </a:p>
        </p:txBody>
      </p:sp>
    </p:spTree>
    <p:extLst>
      <p:ext uri="{BB962C8B-B14F-4D97-AF65-F5344CB8AC3E}">
        <p14:creationId xmlns:p14="http://schemas.microsoft.com/office/powerpoint/2010/main" xmlns="" val="467861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A498B9-E9DB-4705-AAD0-F19B7068CC50}" type="datetimeFigureOut">
              <a:rPr lang="en-US" smtClean="0"/>
              <a:pPr/>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B3D4C-69B1-4991-8755-B862AB8AA780}" type="slidenum">
              <a:rPr lang="en-US" smtClean="0"/>
              <a:pPr/>
              <a:t>‹#›</a:t>
            </a:fld>
            <a:endParaRPr lang="en-US"/>
          </a:p>
        </p:txBody>
      </p:sp>
    </p:spTree>
    <p:extLst>
      <p:ext uri="{BB962C8B-B14F-4D97-AF65-F5344CB8AC3E}">
        <p14:creationId xmlns:p14="http://schemas.microsoft.com/office/powerpoint/2010/main" xmlns="" val="2766111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A498B9-E9DB-4705-AAD0-F19B7068CC50}" type="datetimeFigureOut">
              <a:rPr lang="en-US" smtClean="0"/>
              <a:pPr/>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EB3D4C-69B1-4991-8755-B862AB8AA780}" type="slidenum">
              <a:rPr lang="en-US" smtClean="0"/>
              <a:pPr/>
              <a:t>‹#›</a:t>
            </a:fld>
            <a:endParaRPr lang="en-US"/>
          </a:p>
        </p:txBody>
      </p:sp>
    </p:spTree>
    <p:extLst>
      <p:ext uri="{BB962C8B-B14F-4D97-AF65-F5344CB8AC3E}">
        <p14:creationId xmlns:p14="http://schemas.microsoft.com/office/powerpoint/2010/main" xmlns="" val="851507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A498B9-E9DB-4705-AAD0-F19B7068CC50}" type="datetimeFigureOut">
              <a:rPr lang="en-US" smtClean="0"/>
              <a:pPr/>
              <a:t>10/29/2015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EB3D4C-69B1-4991-8755-B862AB8AA780}" type="slidenum">
              <a:rPr lang="en-US" smtClean="0"/>
              <a:pPr/>
              <a:t>‹#›</a:t>
            </a:fld>
            <a:endParaRPr lang="en-US"/>
          </a:p>
        </p:txBody>
      </p:sp>
    </p:spTree>
    <p:extLst>
      <p:ext uri="{BB962C8B-B14F-4D97-AF65-F5344CB8AC3E}">
        <p14:creationId xmlns:p14="http://schemas.microsoft.com/office/powerpoint/2010/main" xmlns="" val="1924449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A498B9-E9DB-4705-AAD0-F19B7068CC50}" type="datetimeFigureOut">
              <a:rPr lang="en-US" smtClean="0"/>
              <a:pPr/>
              <a:t>10/29/2015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EB3D4C-69B1-4991-8755-B862AB8AA780}" type="slidenum">
              <a:rPr lang="en-US" smtClean="0"/>
              <a:pPr/>
              <a:t>‹#›</a:t>
            </a:fld>
            <a:endParaRPr lang="en-US"/>
          </a:p>
        </p:txBody>
      </p:sp>
    </p:spTree>
    <p:extLst>
      <p:ext uri="{BB962C8B-B14F-4D97-AF65-F5344CB8AC3E}">
        <p14:creationId xmlns:p14="http://schemas.microsoft.com/office/powerpoint/2010/main" xmlns="" val="3919578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A498B9-E9DB-4705-AAD0-F19B7068CC50}" type="datetimeFigureOut">
              <a:rPr lang="en-US" smtClean="0"/>
              <a:pPr/>
              <a:t>10/29/2015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EB3D4C-69B1-4991-8755-B862AB8AA780}" type="slidenum">
              <a:rPr lang="en-US" smtClean="0"/>
              <a:pPr/>
              <a:t>‹#›</a:t>
            </a:fld>
            <a:endParaRPr lang="en-US"/>
          </a:p>
        </p:txBody>
      </p:sp>
    </p:spTree>
    <p:extLst>
      <p:ext uri="{BB962C8B-B14F-4D97-AF65-F5344CB8AC3E}">
        <p14:creationId xmlns:p14="http://schemas.microsoft.com/office/powerpoint/2010/main" xmlns="" val="3838525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A498B9-E9DB-4705-AAD0-F19B7068CC50}" type="datetimeFigureOut">
              <a:rPr lang="en-US" smtClean="0"/>
              <a:pPr/>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EB3D4C-69B1-4991-8755-B862AB8AA780}" type="slidenum">
              <a:rPr lang="en-US" smtClean="0"/>
              <a:pPr/>
              <a:t>‹#›</a:t>
            </a:fld>
            <a:endParaRPr lang="en-US"/>
          </a:p>
        </p:txBody>
      </p:sp>
    </p:spTree>
    <p:extLst>
      <p:ext uri="{BB962C8B-B14F-4D97-AF65-F5344CB8AC3E}">
        <p14:creationId xmlns:p14="http://schemas.microsoft.com/office/powerpoint/2010/main" xmlns="" val="228423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A498B9-E9DB-4705-AAD0-F19B7068CC50}" type="datetimeFigureOut">
              <a:rPr lang="en-US" smtClean="0"/>
              <a:pPr/>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EB3D4C-69B1-4991-8755-B862AB8AA780}" type="slidenum">
              <a:rPr lang="en-US" smtClean="0"/>
              <a:pPr/>
              <a:t>‹#›</a:t>
            </a:fld>
            <a:endParaRPr lang="en-US"/>
          </a:p>
        </p:txBody>
      </p:sp>
    </p:spTree>
    <p:extLst>
      <p:ext uri="{BB962C8B-B14F-4D97-AF65-F5344CB8AC3E}">
        <p14:creationId xmlns:p14="http://schemas.microsoft.com/office/powerpoint/2010/main" xmlns="" val="4061306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A498B9-E9DB-4705-AAD0-F19B7068CC50}" type="datetimeFigureOut">
              <a:rPr lang="en-US" smtClean="0"/>
              <a:pPr/>
              <a:t>10/29/2015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EB3D4C-69B1-4991-8755-B862AB8AA780}" type="slidenum">
              <a:rPr lang="en-US" smtClean="0"/>
              <a:pPr/>
              <a:t>‹#›</a:t>
            </a:fld>
            <a:endParaRPr lang="en-US"/>
          </a:p>
        </p:txBody>
      </p:sp>
    </p:spTree>
    <p:extLst>
      <p:ext uri="{BB962C8B-B14F-4D97-AF65-F5344CB8AC3E}">
        <p14:creationId xmlns:p14="http://schemas.microsoft.com/office/powerpoint/2010/main" xmlns="" val="3701762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Gay Rights:</a:t>
            </a:r>
            <a:endParaRPr lang="en-US" b="1" dirty="0"/>
          </a:p>
        </p:txBody>
      </p:sp>
      <p:sp>
        <p:nvSpPr>
          <p:cNvPr id="3" name="Subtitle 2"/>
          <p:cNvSpPr>
            <a:spLocks noGrp="1"/>
          </p:cNvSpPr>
          <p:nvPr>
            <p:ph type="subTitle" idx="1"/>
          </p:nvPr>
        </p:nvSpPr>
        <p:spPr/>
        <p:txBody>
          <a:bodyPr>
            <a:normAutofit/>
          </a:bodyPr>
          <a:lstStyle/>
          <a:p>
            <a:r>
              <a:rPr lang="en-US" sz="4400" b="1" dirty="0" smtClean="0">
                <a:solidFill>
                  <a:schemeClr val="tx1"/>
                </a:solidFill>
              </a:rPr>
              <a:t>A Sea Change of Law and Opinion</a:t>
            </a:r>
            <a:endParaRPr lang="en-US" sz="4400" b="1" dirty="0">
              <a:solidFill>
                <a:schemeClr val="tx1"/>
              </a:solidFill>
            </a:endParaRPr>
          </a:p>
        </p:txBody>
      </p:sp>
    </p:spTree>
    <p:extLst>
      <p:ext uri="{BB962C8B-B14F-4D97-AF65-F5344CB8AC3E}">
        <p14:creationId xmlns:p14="http://schemas.microsoft.com/office/powerpoint/2010/main" xmlns="" val="4105040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383" y="-1133272"/>
            <a:ext cx="8229600" cy="1143000"/>
          </a:xfrm>
        </p:spPr>
        <p:txBody>
          <a:bodyPr/>
          <a:lstStyle/>
          <a:p>
            <a:r>
              <a:rPr lang="en-US" dirty="0" smtClean="0"/>
              <a:t>  </a:t>
            </a:r>
            <a:endParaRPr lang="en-US" dirty="0"/>
          </a:p>
        </p:txBody>
      </p:sp>
      <p:sp>
        <p:nvSpPr>
          <p:cNvPr id="3" name="Content Placeholder 2"/>
          <p:cNvSpPr>
            <a:spLocks noGrp="1"/>
          </p:cNvSpPr>
          <p:nvPr>
            <p:ph idx="1"/>
          </p:nvPr>
        </p:nvSpPr>
        <p:spPr>
          <a:xfrm>
            <a:off x="486383" y="381000"/>
            <a:ext cx="8200416" cy="5745163"/>
          </a:xfrm>
        </p:spPr>
        <p:txBody>
          <a:bodyPr>
            <a:normAutofit lnSpcReduction="10000"/>
          </a:bodyPr>
          <a:lstStyle/>
          <a:p>
            <a:pPr marL="0" indent="0">
              <a:buNone/>
            </a:pPr>
            <a:r>
              <a:rPr lang="en-US" sz="2400" b="1" dirty="0"/>
              <a:t>	</a:t>
            </a:r>
            <a:r>
              <a:rPr lang="en-US" sz="2400" b="1" dirty="0" smtClean="0"/>
              <a:t>“</a:t>
            </a:r>
            <a:r>
              <a:rPr lang="en-US" sz="2000" b="1" dirty="0"/>
              <a:t>The identification and protection of fundamental rights is an enduring part of the judicial duty to interpret the Constitution. That responsibility, however, </a:t>
            </a:r>
            <a:r>
              <a:rPr lang="en-US" sz="2000" b="1" dirty="0" smtClean="0"/>
              <a:t>‘has </a:t>
            </a:r>
            <a:r>
              <a:rPr lang="en-US" sz="2000" b="1" dirty="0"/>
              <a:t>not been reduced to any formula</a:t>
            </a:r>
            <a:r>
              <a:rPr lang="en-US" sz="2000" b="1" dirty="0" smtClean="0"/>
              <a:t>.’ Rather</a:t>
            </a:r>
            <a:r>
              <a:rPr lang="en-US" sz="2000" b="1" dirty="0"/>
              <a:t>, it requires courts to exercise reasoned judgment in identifying interests of the person so fundamental that the State must accord them its respect. </a:t>
            </a:r>
            <a:r>
              <a:rPr lang="en-US" sz="2000" b="1" dirty="0" smtClean="0"/>
              <a:t>That </a:t>
            </a:r>
            <a:r>
              <a:rPr lang="en-US" sz="2000" b="1" dirty="0"/>
              <a:t>process is guided by many of the same considerations relevant to analysis of other constitutional provisions that set forth broad principles rather than specific requirements. History and tradition guide and discipline this inquiry but do not set its outer boundaries. </a:t>
            </a:r>
            <a:r>
              <a:rPr lang="en-US" sz="2000" b="1" dirty="0" smtClean="0"/>
              <a:t>That </a:t>
            </a:r>
            <a:r>
              <a:rPr lang="en-US" sz="2000" b="1" dirty="0"/>
              <a:t>method respects our history and learns from it without allowing the past alone to rule the present.</a:t>
            </a:r>
          </a:p>
          <a:p>
            <a:pPr marL="0" indent="0">
              <a:buNone/>
            </a:pPr>
            <a:r>
              <a:rPr lang="en-US" sz="2000" b="1" dirty="0" smtClean="0"/>
              <a:t>	“The </a:t>
            </a:r>
            <a:r>
              <a:rPr lang="en-US" sz="2000" b="1" dirty="0"/>
              <a:t>nature of injustice is that we may not always see it in our own times. The generations that wrote and ratified the Bill of Rights and </a:t>
            </a:r>
            <a:r>
              <a:rPr lang="en-US" sz="2000" b="1" dirty="0" smtClean="0"/>
              <a:t>the Fourteenth Amendment did </a:t>
            </a:r>
            <a:r>
              <a:rPr lang="en-US" sz="2000" b="1" dirty="0"/>
              <a:t>not presume to know the extent of freedom in all of its dimensions, and so they entrusted to future generations a charter protecting the right of all persons to enjoy liberty as we learn its meaning. When new insight reveals discord between the Constitution’s central protections and a received legal stricture, a claim to liberty must be </a:t>
            </a:r>
            <a:r>
              <a:rPr lang="en-US" sz="2000" b="1" dirty="0" smtClean="0"/>
              <a:t>addressed.</a:t>
            </a:r>
            <a:endParaRPr lang="en-US" sz="2000" b="1" dirty="0"/>
          </a:p>
          <a:p>
            <a:pPr marL="0" indent="0">
              <a:buNone/>
            </a:pPr>
            <a:r>
              <a:rPr lang="en-US" sz="2400" b="1" dirty="0" smtClean="0"/>
              <a:t> </a:t>
            </a:r>
          </a:p>
          <a:p>
            <a:pPr marL="0" indent="0">
              <a:buNone/>
            </a:pPr>
            <a:endParaRPr lang="en-US" sz="2400" b="1" dirty="0"/>
          </a:p>
        </p:txBody>
      </p:sp>
    </p:spTree>
    <p:extLst>
      <p:ext uri="{BB962C8B-B14F-4D97-AF65-F5344CB8AC3E}">
        <p14:creationId xmlns:p14="http://schemas.microsoft.com/office/powerpoint/2010/main" xmlns="" val="3507673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251298" y="-731838"/>
            <a:ext cx="8458200" cy="731838"/>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304800" y="381000"/>
            <a:ext cx="8382000" cy="5745163"/>
          </a:xfrm>
        </p:spPr>
        <p:txBody>
          <a:bodyPr>
            <a:normAutofit fontScale="92500" lnSpcReduction="20000"/>
          </a:bodyPr>
          <a:lstStyle/>
          <a:p>
            <a:pPr marL="0" indent="0">
              <a:buNone/>
            </a:pPr>
            <a:r>
              <a:rPr lang="en-US" sz="2400" dirty="0" smtClean="0"/>
              <a:t>	</a:t>
            </a:r>
            <a:r>
              <a:rPr lang="en-US" sz="2400" b="1" dirty="0" smtClean="0"/>
              <a:t>“</a:t>
            </a:r>
            <a:r>
              <a:rPr lang="en-US" sz="2400" b="1" dirty="0"/>
              <a:t>Applying these established tenets, the Court has long held the right to marry is protected by the Constitution. In </a:t>
            </a:r>
            <a:r>
              <a:rPr lang="en-US" sz="2400" b="1" i="1" dirty="0"/>
              <a:t>Loving </a:t>
            </a:r>
            <a:r>
              <a:rPr lang="en-US" sz="2400" b="1" dirty="0"/>
              <a:t>v. </a:t>
            </a:r>
            <a:r>
              <a:rPr lang="en-US" sz="2400" b="1" i="1" dirty="0" smtClean="0"/>
              <a:t>Virginia</a:t>
            </a:r>
            <a:r>
              <a:rPr lang="en-US" sz="2400" b="1" dirty="0" smtClean="0"/>
              <a:t> </a:t>
            </a:r>
            <a:r>
              <a:rPr lang="en-US" sz="2400" b="1" dirty="0"/>
              <a:t>(1967) , which invalidated bans on interracial unions, a unanimous Court held marriage is </a:t>
            </a:r>
            <a:r>
              <a:rPr lang="en-US" sz="2400" b="1" dirty="0" smtClean="0"/>
              <a:t>‘one </a:t>
            </a:r>
            <a:r>
              <a:rPr lang="en-US" sz="2400" b="1" dirty="0"/>
              <a:t>of the vital personal rights essential to the orderly pursuit of happiness by free men</a:t>
            </a:r>
            <a:r>
              <a:rPr lang="en-US" sz="2400" b="1" dirty="0" smtClean="0"/>
              <a:t>.’ </a:t>
            </a:r>
            <a:r>
              <a:rPr lang="en-US" sz="2400" b="1" dirty="0"/>
              <a:t>The Court reaffirmed that holding in </a:t>
            </a:r>
            <a:r>
              <a:rPr lang="en-US" sz="2400" b="1" i="1" dirty="0" err="1"/>
              <a:t>Zablocki</a:t>
            </a:r>
            <a:r>
              <a:rPr lang="en-US" sz="2400" b="1" dirty="0"/>
              <a:t> v. </a:t>
            </a:r>
            <a:r>
              <a:rPr lang="en-US" sz="2400" b="1" i="1" dirty="0" err="1" smtClean="0"/>
              <a:t>Redhail</a:t>
            </a:r>
            <a:r>
              <a:rPr lang="en-US" sz="2400" b="1" dirty="0" smtClean="0"/>
              <a:t> </a:t>
            </a:r>
            <a:r>
              <a:rPr lang="en-US" sz="2400" b="1" dirty="0"/>
              <a:t>(1978</a:t>
            </a:r>
            <a:r>
              <a:rPr lang="en-US" sz="2400" b="1" dirty="0" smtClean="0"/>
              <a:t>), </a:t>
            </a:r>
            <a:r>
              <a:rPr lang="en-US" sz="2400" b="1" dirty="0"/>
              <a:t>which held the right to marry was burdened by a law prohibiting fathers who were behind on child support from marrying. The Court again applied this principle in </a:t>
            </a:r>
            <a:r>
              <a:rPr lang="en-US" sz="2400" b="1" i="1" dirty="0"/>
              <a:t>Turner </a:t>
            </a:r>
            <a:r>
              <a:rPr lang="en-US" sz="2400" b="1" dirty="0"/>
              <a:t>v. </a:t>
            </a:r>
            <a:r>
              <a:rPr lang="en-US" sz="2400" b="1" i="1" dirty="0" err="1" smtClean="0"/>
              <a:t>Safley</a:t>
            </a:r>
            <a:r>
              <a:rPr lang="en-US" sz="2400" b="1" i="1" dirty="0" smtClean="0"/>
              <a:t> </a:t>
            </a:r>
            <a:r>
              <a:rPr lang="en-US" sz="2400" b="1" dirty="0" smtClean="0"/>
              <a:t>(</a:t>
            </a:r>
            <a:r>
              <a:rPr lang="en-US" sz="2400" b="1" dirty="0"/>
              <a:t>1987) , which held the right to marry was abridged by regulations limiting the privilege of prison inmates to marry. Over time and in other contexts, the Court has reiterated that the right to marry is fundamental under the Due Process Clause</a:t>
            </a:r>
            <a:r>
              <a:rPr lang="en-US" sz="2400" b="1" dirty="0" smtClean="0"/>
              <a:t>.</a:t>
            </a:r>
            <a:endParaRPr lang="en-US" sz="2400" b="1" dirty="0"/>
          </a:p>
          <a:p>
            <a:pPr marL="0" indent="0">
              <a:buNone/>
            </a:pPr>
            <a:r>
              <a:rPr lang="en-US" sz="2400" b="1" dirty="0"/>
              <a:t>	</a:t>
            </a:r>
            <a:r>
              <a:rPr lang="en-US" sz="2400" b="1" dirty="0" smtClean="0"/>
              <a:t>“It </a:t>
            </a:r>
            <a:r>
              <a:rPr lang="en-US" sz="2400" b="1" dirty="0"/>
              <a:t>cannot be denied that this Court’s cases describing the right to marry presumed a relationship involving opposite-sex partners. The Court, like many institutions, has made assumptions defined by the world and time of which it is a part. This was evident in </a:t>
            </a:r>
            <a:r>
              <a:rPr lang="en-US" sz="2400" b="1" i="1" dirty="0"/>
              <a:t>Baker</a:t>
            </a:r>
            <a:r>
              <a:rPr lang="en-US" sz="2400" b="1" dirty="0"/>
              <a:t> v. </a:t>
            </a:r>
            <a:r>
              <a:rPr lang="en-US" sz="2400" b="1" i="1" dirty="0"/>
              <a:t>Nelson</a:t>
            </a:r>
            <a:r>
              <a:rPr lang="en-US" sz="2400" b="1" dirty="0"/>
              <a:t>, </a:t>
            </a:r>
            <a:r>
              <a:rPr lang="en-US" sz="2400" b="1" dirty="0" smtClean="0"/>
              <a:t>a </a:t>
            </a:r>
            <a:r>
              <a:rPr lang="en-US" sz="2400" b="1" dirty="0"/>
              <a:t>one-line summary decision issued in 1972, holding the exclusion of same-sex couples from marriage did not present a substantial federal question.</a:t>
            </a:r>
          </a:p>
          <a:p>
            <a:pPr marL="0" indent="0">
              <a:buNone/>
            </a:pPr>
            <a:r>
              <a:rPr lang="en-US" sz="2400" b="1" dirty="0" smtClean="0"/>
              <a:t>	“Still</a:t>
            </a:r>
            <a:r>
              <a:rPr lang="en-US" sz="2400" b="1" dirty="0"/>
              <a:t>, there are other, more instructive </a:t>
            </a:r>
            <a:r>
              <a:rPr lang="en-US" sz="2400" b="1" dirty="0" smtClean="0"/>
              <a:t>precedents….</a:t>
            </a:r>
            <a:endParaRPr lang="en-US" sz="2400" b="1" dirty="0"/>
          </a:p>
          <a:p>
            <a:pPr marL="0" indent="0">
              <a:buNone/>
            </a:pPr>
            <a:endParaRPr lang="en-US" sz="2400" b="1" dirty="0"/>
          </a:p>
        </p:txBody>
      </p:sp>
    </p:spTree>
    <p:extLst>
      <p:ext uri="{BB962C8B-B14F-4D97-AF65-F5344CB8AC3E}">
        <p14:creationId xmlns:p14="http://schemas.microsoft.com/office/powerpoint/2010/main" xmlns="" val="1591734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76200"/>
            <a:ext cx="8229600" cy="198438"/>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533400"/>
            <a:ext cx="8229600" cy="5592763"/>
          </a:xfrm>
        </p:spPr>
        <p:txBody>
          <a:bodyPr>
            <a:normAutofit/>
          </a:bodyPr>
          <a:lstStyle/>
          <a:p>
            <a:pPr marL="0" indent="0">
              <a:buNone/>
            </a:pPr>
            <a:r>
              <a:rPr lang="en-US" dirty="0" smtClean="0"/>
              <a:t>	</a:t>
            </a:r>
            <a:r>
              <a:rPr lang="en-US" sz="2400" b="1" dirty="0" smtClean="0"/>
              <a:t>“As </a:t>
            </a:r>
            <a:r>
              <a:rPr lang="en-US" sz="2400" b="1" dirty="0"/>
              <a:t>this Court held in </a:t>
            </a:r>
            <a:r>
              <a:rPr lang="en-US" sz="2400" b="1" i="1" dirty="0"/>
              <a:t>Lawrence</a:t>
            </a:r>
            <a:r>
              <a:rPr lang="en-US" sz="2400" b="1" dirty="0"/>
              <a:t>, same-sex couples have the same right as opposite-sex couples to enjoy intimate association. </a:t>
            </a:r>
            <a:r>
              <a:rPr lang="en-US" sz="2400" b="1" i="1" dirty="0"/>
              <a:t>Lawrence</a:t>
            </a:r>
            <a:r>
              <a:rPr lang="en-US" sz="2400" b="1" dirty="0"/>
              <a:t> invalidated laws that made same-sex intimacy a criminal act. And it acknowledged that </a:t>
            </a:r>
            <a:r>
              <a:rPr lang="en-US" sz="2400" b="1" dirty="0" smtClean="0"/>
              <a:t>‘when </a:t>
            </a:r>
            <a:r>
              <a:rPr lang="en-US" sz="2400" b="1" dirty="0"/>
              <a:t>sexuality finds overt expression in intimate conduct with another person, the conduct can be but one element in a personal bond that is more enduring</a:t>
            </a:r>
            <a:r>
              <a:rPr lang="en-US" sz="2400" b="1" dirty="0" smtClean="0"/>
              <a:t>.’ But </a:t>
            </a:r>
            <a:r>
              <a:rPr lang="en-US" sz="2400" b="1" dirty="0"/>
              <a:t>while </a:t>
            </a:r>
            <a:r>
              <a:rPr lang="en-US" sz="2400" b="1" i="1" dirty="0"/>
              <a:t>Lawrence</a:t>
            </a:r>
            <a:r>
              <a:rPr lang="en-US" sz="2400" b="1" dirty="0"/>
              <a:t> confirmed a dimension of freedom that allows individuals to engage in intimate association without criminal liability, it does not follow that freedom stops there. Outlaw to outcast may be a step forward, but it does not achieve the full promise of </a:t>
            </a:r>
            <a:r>
              <a:rPr lang="en-US" sz="2400" b="1" dirty="0" smtClean="0"/>
              <a:t>liberty….</a:t>
            </a:r>
          </a:p>
          <a:p>
            <a:pPr marL="0" indent="0">
              <a:buNone/>
            </a:pPr>
            <a:r>
              <a:rPr lang="en-US" sz="2400" b="1" dirty="0"/>
              <a:t>	</a:t>
            </a:r>
          </a:p>
        </p:txBody>
      </p:sp>
    </p:spTree>
    <p:extLst>
      <p:ext uri="{BB962C8B-B14F-4D97-AF65-F5344CB8AC3E}">
        <p14:creationId xmlns:p14="http://schemas.microsoft.com/office/powerpoint/2010/main" xmlns="" val="205170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533400"/>
            <a:ext cx="8229600" cy="5592763"/>
          </a:xfrm>
        </p:spPr>
        <p:txBody>
          <a:bodyPr>
            <a:normAutofit fontScale="77500" lnSpcReduction="20000"/>
          </a:bodyPr>
          <a:lstStyle/>
          <a:p>
            <a:pPr marL="0" indent="0">
              <a:buNone/>
            </a:pPr>
            <a:r>
              <a:rPr lang="en-US" b="1" dirty="0" smtClean="0"/>
              <a:t>	“Same-sex </a:t>
            </a:r>
            <a:r>
              <a:rPr lang="en-US" b="1" dirty="0"/>
              <a:t>couples are consigned to an instability many opposite-sex couples would deem intolerable in their own lives. As the State itself makes marriage all the more precious by the significance it attaches to it, exclusion from that status has the effect of teaching that gays and lesbians are unequal in important respects. It demeans gays and lesbians for the State to lock them out of a central institution of the Nation’s society. Same-sex couples, too, may aspire to the transcendent purposes of marriage and seek fulfillment in its highest meaning.</a:t>
            </a:r>
          </a:p>
          <a:p>
            <a:pPr marL="0" indent="0">
              <a:buNone/>
            </a:pPr>
            <a:r>
              <a:rPr lang="en-US" b="1" dirty="0" smtClean="0"/>
              <a:t>	“The </a:t>
            </a:r>
            <a:r>
              <a:rPr lang="en-US" b="1" dirty="0"/>
              <a:t>limitation of marriage to opposite-sex couples may long have seemed natural and just, but its inconsistency with the central meaning of the fundamental right to marry is now manifest. With that knowledge must come the recognition that laws excluding same-sex couples from the marriage right impose stigma and injury of the kind prohibited by our basic charter</a:t>
            </a:r>
            <a:r>
              <a:rPr lang="en-US" b="1" dirty="0" smtClean="0"/>
              <a:t>.”</a:t>
            </a:r>
            <a:endParaRPr lang="en-US" b="1" dirty="0"/>
          </a:p>
          <a:p>
            <a:pPr marL="0" indent="0">
              <a:buNone/>
            </a:pPr>
            <a:endParaRPr lang="en-US" dirty="0"/>
          </a:p>
        </p:txBody>
      </p:sp>
    </p:spTree>
    <p:extLst>
      <p:ext uri="{BB962C8B-B14F-4D97-AF65-F5344CB8AC3E}">
        <p14:creationId xmlns:p14="http://schemas.microsoft.com/office/powerpoint/2010/main" xmlns="" val="108540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655" y="-1123545"/>
            <a:ext cx="8229600" cy="1143000"/>
          </a:xfrm>
        </p:spPr>
        <p:txBody>
          <a:bodyPr/>
          <a:lstStyle/>
          <a:p>
            <a:r>
              <a:rPr lang="en-US" dirty="0" smtClean="0"/>
              <a:t>  </a:t>
            </a:r>
            <a:endParaRPr lang="en-US" dirty="0"/>
          </a:p>
        </p:txBody>
      </p:sp>
      <p:sp>
        <p:nvSpPr>
          <p:cNvPr id="3" name="Content Placeholder 2"/>
          <p:cNvSpPr>
            <a:spLocks noGrp="1"/>
          </p:cNvSpPr>
          <p:nvPr>
            <p:ph idx="1"/>
          </p:nvPr>
        </p:nvSpPr>
        <p:spPr>
          <a:xfrm>
            <a:off x="476654" y="304800"/>
            <a:ext cx="8286346" cy="6096000"/>
          </a:xfrm>
        </p:spPr>
        <p:txBody>
          <a:bodyPr>
            <a:normAutofit fontScale="55000" lnSpcReduction="20000"/>
          </a:bodyPr>
          <a:lstStyle/>
          <a:p>
            <a:pPr marL="0" indent="0">
              <a:buNone/>
            </a:pPr>
            <a:r>
              <a:rPr lang="en-US" sz="3600" b="1" dirty="0" smtClean="0"/>
              <a:t>Dissent by Roberts:</a:t>
            </a:r>
          </a:p>
          <a:p>
            <a:pPr marL="0" indent="0">
              <a:buNone/>
            </a:pPr>
            <a:r>
              <a:rPr lang="en-US" sz="3600" b="1" dirty="0" smtClean="0"/>
              <a:t>	“Petitioners </a:t>
            </a:r>
            <a:r>
              <a:rPr lang="en-US" sz="3600" b="1" dirty="0"/>
              <a:t>make strong arguments rooted in social policy and considerations of fairness. They contend that same-sex couples should be allowed to affirm their love and commitment through marriage, just like opposite-sex couples. That position has undeniable appeal; over the past six years, voters and legislators in eleven States and the District of Columbia have revised their laws to allow marriage between two people of the same sex.</a:t>
            </a:r>
          </a:p>
          <a:p>
            <a:pPr marL="0" indent="0">
              <a:buNone/>
            </a:pPr>
            <a:r>
              <a:rPr lang="en-US" sz="3600" b="1" dirty="0" smtClean="0"/>
              <a:t>	“But </a:t>
            </a:r>
            <a:r>
              <a:rPr lang="en-US" sz="3600" b="1" dirty="0"/>
              <a:t>this Court is not a legislature. Whether same-sex marriage is a good idea should be of no concern to us. Under the Constitution, judges have power to say what the law is, not what it should </a:t>
            </a:r>
            <a:r>
              <a:rPr lang="en-US" sz="3600" b="1" dirty="0" smtClean="0"/>
              <a:t>be….</a:t>
            </a:r>
            <a:endParaRPr lang="en-US" sz="3600" b="1" dirty="0"/>
          </a:p>
          <a:p>
            <a:pPr marL="0" indent="0">
              <a:buNone/>
            </a:pPr>
            <a:r>
              <a:rPr lang="en-US" sz="3600" b="1" dirty="0" smtClean="0"/>
              <a:t>	“The </a:t>
            </a:r>
            <a:r>
              <a:rPr lang="en-US" sz="3600" b="1" dirty="0"/>
              <a:t>fundamental right to marry does not include a right to make a State change its definition of marriage. And a State’s decision to maintain the meaning of marriage that has persisted in every culture throughout human history can hardly be called irrational. In short, our Constitution does not enact any one theory of marriage. The people of a State are free to expand marriage to include same-sex couples, or to retain the historic definition.</a:t>
            </a:r>
          </a:p>
          <a:p>
            <a:pPr marL="0" indent="0">
              <a:buNone/>
            </a:pPr>
            <a:r>
              <a:rPr lang="en-US" sz="3600" b="1" dirty="0" smtClean="0"/>
              <a:t>	“Today</a:t>
            </a:r>
            <a:r>
              <a:rPr lang="en-US" sz="3600" b="1" dirty="0"/>
              <a:t>, however, the Court takes the extraordinary step of ordering every State to license and recognize same-sex marriage. Many people will rejoice at this decision, and I begrudge none their celebration. But for those who believe in a government of laws, not of men, the majority’s approach is deeply disheartening</a:t>
            </a:r>
            <a:r>
              <a:rPr lang="en-US" sz="3600" b="1" dirty="0" smtClean="0"/>
              <a:t>.”</a:t>
            </a:r>
            <a:endParaRPr lang="en-US" sz="3600" b="1" dirty="0"/>
          </a:p>
          <a:p>
            <a:pPr marL="0" indent="0">
              <a:buNone/>
            </a:pPr>
            <a:endParaRPr lang="en-US" dirty="0"/>
          </a:p>
        </p:txBody>
      </p:sp>
    </p:spTree>
    <p:extLst>
      <p:ext uri="{BB962C8B-B14F-4D97-AF65-F5344CB8AC3E}">
        <p14:creationId xmlns:p14="http://schemas.microsoft.com/office/powerpoint/2010/main" xmlns="" val="3194397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655" y="-1066800"/>
            <a:ext cx="8229600" cy="1143000"/>
          </a:xfrm>
        </p:spPr>
        <p:txBody>
          <a:bodyPr/>
          <a:lstStyle/>
          <a:p>
            <a:r>
              <a:rPr lang="en-US" dirty="0" smtClean="0"/>
              <a:t>   </a:t>
            </a:r>
            <a:endParaRPr lang="en-US" dirty="0"/>
          </a:p>
        </p:txBody>
      </p:sp>
      <p:sp>
        <p:nvSpPr>
          <p:cNvPr id="3" name="Content Placeholder 2"/>
          <p:cNvSpPr>
            <a:spLocks noGrp="1"/>
          </p:cNvSpPr>
          <p:nvPr>
            <p:ph idx="1"/>
          </p:nvPr>
        </p:nvSpPr>
        <p:spPr>
          <a:xfrm>
            <a:off x="476654" y="228600"/>
            <a:ext cx="8229601" cy="6248400"/>
          </a:xfrm>
        </p:spPr>
        <p:txBody>
          <a:bodyPr>
            <a:normAutofit fontScale="70000" lnSpcReduction="20000"/>
          </a:bodyPr>
          <a:lstStyle/>
          <a:p>
            <a:pPr marL="0" indent="0">
              <a:buNone/>
            </a:pPr>
            <a:r>
              <a:rPr lang="en-US" b="1" dirty="0" smtClean="0"/>
              <a:t>	Scalia and Thomas, in their separate dissents, also emphasized the view that elected legislatures should decide the definition of marriage.  Thomas also emphasized difference between liberty and government entitlement.</a:t>
            </a:r>
          </a:p>
          <a:p>
            <a:pPr marL="0" indent="0">
              <a:buNone/>
            </a:pPr>
            <a:endParaRPr lang="en-US" b="1" dirty="0" smtClean="0"/>
          </a:p>
          <a:p>
            <a:pPr marL="0" indent="0">
              <a:buNone/>
            </a:pPr>
            <a:r>
              <a:rPr lang="en-US" b="1" dirty="0" smtClean="0"/>
              <a:t>Most notorious portion of Thomas’s dissent:</a:t>
            </a:r>
          </a:p>
          <a:p>
            <a:pPr marL="0" indent="0">
              <a:buNone/>
            </a:pPr>
            <a:r>
              <a:rPr lang="en-US" dirty="0" smtClean="0"/>
              <a:t>	</a:t>
            </a:r>
            <a:r>
              <a:rPr lang="en-US" b="1" dirty="0" smtClean="0"/>
              <a:t>“Human </a:t>
            </a:r>
            <a:r>
              <a:rPr lang="en-US" b="1" dirty="0"/>
              <a:t>dignity has long been understood in this country to be innate. When the Framers proclaimed in the Declaration of Independence that </a:t>
            </a:r>
            <a:r>
              <a:rPr lang="en-US" b="1" dirty="0" smtClean="0"/>
              <a:t>‘all </a:t>
            </a:r>
            <a:r>
              <a:rPr lang="en-US" b="1" dirty="0"/>
              <a:t>men are created </a:t>
            </a:r>
            <a:r>
              <a:rPr lang="en-US" b="1" dirty="0" smtClean="0"/>
              <a:t>equal’ </a:t>
            </a:r>
            <a:r>
              <a:rPr lang="en-US" b="1" dirty="0"/>
              <a:t>and </a:t>
            </a:r>
            <a:r>
              <a:rPr lang="en-US" b="1" dirty="0" smtClean="0"/>
              <a:t>‘endowed </a:t>
            </a:r>
            <a:r>
              <a:rPr lang="en-US" b="1" dirty="0"/>
              <a:t>by their Creator with certain unalienable </a:t>
            </a:r>
            <a:r>
              <a:rPr lang="en-US" b="1"/>
              <a:t>Rights</a:t>
            </a:r>
            <a:r>
              <a:rPr lang="en-US" b="1" smtClean="0"/>
              <a:t>,’ </a:t>
            </a:r>
            <a:r>
              <a:rPr lang="en-US" b="1" dirty="0"/>
              <a:t>they referred to a vision of mankind in which all humans are created in the image of God and therefore of inherent worth. That vision is the foundation upon which this Nation was built.</a:t>
            </a:r>
          </a:p>
          <a:p>
            <a:pPr marL="0" indent="0">
              <a:buNone/>
            </a:pPr>
            <a:r>
              <a:rPr lang="en-US" b="1" dirty="0" smtClean="0"/>
              <a:t>	“The </a:t>
            </a:r>
            <a:r>
              <a:rPr lang="en-US" b="1" dirty="0"/>
              <a:t>corollary of that principle is that human dignity cannot be taken away by the government. Slaves did not lose their dignity (any more than they lost their humanity) because the government allowed them to be enslaved. Those held in internment camps did not lose their dignity because the government confined them. And those denied governmental benefits certainly do not lose their dignity because the government denies them those benefits. The government cannot bestow dignity, and it cannot take it away</a:t>
            </a:r>
            <a:r>
              <a:rPr lang="en-US" b="1" dirty="0" smtClean="0"/>
              <a:t>.”</a:t>
            </a:r>
            <a:endParaRPr lang="en-US" b="1" dirty="0"/>
          </a:p>
          <a:p>
            <a:pPr marL="0" indent="0">
              <a:buNone/>
            </a:pPr>
            <a:endParaRPr lang="en-US" b="1" dirty="0"/>
          </a:p>
        </p:txBody>
      </p:sp>
    </p:spTree>
    <p:extLst>
      <p:ext uri="{BB962C8B-B14F-4D97-AF65-F5344CB8AC3E}">
        <p14:creationId xmlns:p14="http://schemas.microsoft.com/office/powerpoint/2010/main" xmlns="" val="2416212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flipV="1">
            <a:off x="685800" y="0"/>
            <a:ext cx="7772400" cy="609600"/>
          </a:xfrm>
        </p:spPr>
        <p:txBody>
          <a:bodyPr>
            <a:normAutofit fontScale="90000"/>
          </a:bodyPr>
          <a:lstStyle/>
          <a:p>
            <a:r>
              <a:rPr lang="en-US" altLang="en-US" smtClean="0"/>
              <a:t>  </a:t>
            </a:r>
          </a:p>
        </p:txBody>
      </p:sp>
      <p:sp>
        <p:nvSpPr>
          <p:cNvPr id="3" name="Content Placeholder 2"/>
          <p:cNvSpPr>
            <a:spLocks noGrp="1"/>
          </p:cNvSpPr>
          <p:nvPr>
            <p:ph idx="1"/>
          </p:nvPr>
        </p:nvSpPr>
        <p:spPr>
          <a:xfrm>
            <a:off x="609600" y="609600"/>
            <a:ext cx="7924800" cy="5715000"/>
          </a:xfrm>
        </p:spPr>
        <p:txBody>
          <a:bodyPr/>
          <a:lstStyle/>
          <a:p>
            <a:pPr algn="ctr">
              <a:buFontTx/>
              <a:buNone/>
              <a:defRPr/>
            </a:pPr>
            <a:r>
              <a:rPr lang="en-US" sz="5400" b="1" dirty="0" smtClean="0"/>
              <a:t>GAY RIGHTS</a:t>
            </a:r>
          </a:p>
          <a:p>
            <a:pPr>
              <a:buFontTx/>
              <a:buNone/>
              <a:defRPr/>
            </a:pPr>
            <a:endParaRPr lang="en-US" b="1" dirty="0" smtClean="0"/>
          </a:p>
          <a:p>
            <a:pPr marL="514350" indent="-514350">
              <a:buFontTx/>
              <a:buAutoNum type="arabicPeriod"/>
              <a:defRPr/>
            </a:pPr>
            <a:r>
              <a:rPr lang="en-US" b="1" dirty="0" smtClean="0"/>
              <a:t>Battles over anti-discrimination laws</a:t>
            </a:r>
          </a:p>
          <a:p>
            <a:pPr marL="514350" indent="-514350">
              <a:buFontTx/>
              <a:buNone/>
              <a:defRPr/>
            </a:pPr>
            <a:endParaRPr lang="en-US" b="1" dirty="0" smtClean="0"/>
          </a:p>
          <a:p>
            <a:pPr marL="514350" indent="-514350">
              <a:buFontTx/>
              <a:buNone/>
              <a:defRPr/>
            </a:pPr>
            <a:r>
              <a:rPr lang="en-US" b="1" dirty="0" smtClean="0"/>
              <a:t>	</a:t>
            </a:r>
            <a:r>
              <a:rPr lang="en-US" b="1" i="1" dirty="0" err="1" smtClean="0"/>
              <a:t>Romer</a:t>
            </a:r>
            <a:r>
              <a:rPr lang="en-US" b="1" i="1" dirty="0" smtClean="0"/>
              <a:t> v. Evans</a:t>
            </a:r>
            <a:r>
              <a:rPr lang="en-US" b="1" dirty="0" smtClean="0"/>
              <a:t> (1996):  Supreme Court struck down state constitutional amendment in Colorado which blocked local laws protecting gays from discrimination.</a:t>
            </a:r>
            <a:endParaRPr lang="en-US" b="1" dirty="0"/>
          </a:p>
        </p:txBody>
      </p:sp>
    </p:spTree>
    <p:extLst>
      <p:ext uri="{BB962C8B-B14F-4D97-AF65-F5344CB8AC3E}">
        <p14:creationId xmlns:p14="http://schemas.microsoft.com/office/powerpoint/2010/main" xmlns="" val="274020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flipV="1">
            <a:off x="685800" y="0"/>
            <a:ext cx="7772400" cy="609600"/>
          </a:xfrm>
        </p:spPr>
        <p:txBody>
          <a:bodyPr>
            <a:normAutofit fontScale="90000"/>
          </a:bodyPr>
          <a:lstStyle/>
          <a:p>
            <a:r>
              <a:rPr lang="en-US" altLang="en-US" smtClean="0"/>
              <a:t>  </a:t>
            </a:r>
          </a:p>
        </p:txBody>
      </p:sp>
      <p:sp>
        <p:nvSpPr>
          <p:cNvPr id="41987" name="Content Placeholder 2"/>
          <p:cNvSpPr>
            <a:spLocks noGrp="1"/>
          </p:cNvSpPr>
          <p:nvPr>
            <p:ph idx="1"/>
          </p:nvPr>
        </p:nvSpPr>
        <p:spPr>
          <a:xfrm>
            <a:off x="609600" y="609600"/>
            <a:ext cx="7848600" cy="5486400"/>
          </a:xfrm>
        </p:spPr>
        <p:txBody>
          <a:bodyPr/>
          <a:lstStyle/>
          <a:p>
            <a:pPr marL="514350" indent="-514350">
              <a:buFontTx/>
              <a:buAutoNum type="arabicPeriod" startAt="2"/>
            </a:pPr>
            <a:r>
              <a:rPr lang="en-US" altLang="en-US" sz="2400" b="1" smtClean="0"/>
              <a:t>Battles over state anti-sodomy laws.</a:t>
            </a:r>
          </a:p>
          <a:p>
            <a:pPr marL="514350" indent="-514350">
              <a:buFontTx/>
              <a:buAutoNum type="arabicPeriod" startAt="2"/>
            </a:pPr>
            <a:endParaRPr lang="en-US" altLang="en-US" sz="2400" b="1" smtClean="0"/>
          </a:p>
          <a:p>
            <a:pPr marL="514350" indent="-514350">
              <a:buFontTx/>
              <a:buNone/>
            </a:pPr>
            <a:r>
              <a:rPr lang="en-US" altLang="en-US" sz="2400" b="1" smtClean="0"/>
              <a:t>	</a:t>
            </a:r>
            <a:r>
              <a:rPr lang="en-US" altLang="en-US" sz="2400" b="1" i="1" smtClean="0"/>
              <a:t>Bowers v. Hardwick</a:t>
            </a:r>
            <a:r>
              <a:rPr lang="en-US" altLang="en-US" sz="2400" b="1" smtClean="0"/>
              <a:t> (1986):  Supreme Court refused to strike down state anti-sodomy laws.  (Georgia law.)</a:t>
            </a:r>
          </a:p>
          <a:p>
            <a:pPr marL="514350" indent="-514350">
              <a:buFontTx/>
              <a:buNone/>
            </a:pPr>
            <a:endParaRPr lang="en-US" altLang="en-US" sz="2400" b="1" smtClean="0"/>
          </a:p>
          <a:p>
            <a:pPr marL="514350" indent="-514350">
              <a:buFontTx/>
              <a:buNone/>
            </a:pPr>
            <a:r>
              <a:rPr lang="en-US" altLang="en-US" sz="2400" b="1" smtClean="0"/>
              <a:t>	</a:t>
            </a:r>
            <a:r>
              <a:rPr lang="en-US" altLang="en-US" sz="2400" b="1" i="1" smtClean="0"/>
              <a:t>Lawrence v. Texas</a:t>
            </a:r>
            <a:r>
              <a:rPr lang="en-US" altLang="en-US" sz="2400" b="1" smtClean="0"/>
              <a:t> (2003):  Supreme Court reversed itself, struck down state anti-sodomy laws. “The liberty protected by the Constitution allows homosexual persons the right to choose to enter upon relationships in the confines of their homes and their own private lives and still retain their dignity as free persons.”</a:t>
            </a:r>
          </a:p>
        </p:txBody>
      </p:sp>
    </p:spTree>
    <p:extLst>
      <p:ext uri="{BB962C8B-B14F-4D97-AF65-F5344CB8AC3E}">
        <p14:creationId xmlns:p14="http://schemas.microsoft.com/office/powerpoint/2010/main" xmlns="" val="68495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609600" y="-46038"/>
            <a:ext cx="7848600" cy="46038"/>
          </a:xfrm>
        </p:spPr>
        <p:txBody>
          <a:bodyPr>
            <a:normAutofit fontScale="90000"/>
          </a:bodyPr>
          <a:lstStyle/>
          <a:p>
            <a:r>
              <a:rPr lang="en-US" altLang="en-US" smtClean="0"/>
              <a:t>  </a:t>
            </a:r>
          </a:p>
        </p:txBody>
      </p:sp>
      <p:sp>
        <p:nvSpPr>
          <p:cNvPr id="43011" name="Content Placeholder 2"/>
          <p:cNvSpPr>
            <a:spLocks noGrp="1"/>
          </p:cNvSpPr>
          <p:nvPr>
            <p:ph idx="1"/>
          </p:nvPr>
        </p:nvSpPr>
        <p:spPr>
          <a:xfrm>
            <a:off x="533400" y="533400"/>
            <a:ext cx="7924800" cy="5562600"/>
          </a:xfrm>
        </p:spPr>
        <p:txBody>
          <a:bodyPr>
            <a:normAutofit lnSpcReduction="10000"/>
          </a:bodyPr>
          <a:lstStyle/>
          <a:p>
            <a:pPr marL="514350" indent="-514350">
              <a:buFontTx/>
              <a:buAutoNum type="arabicPeriod" startAt="3"/>
            </a:pPr>
            <a:r>
              <a:rPr lang="en-US" altLang="en-US" sz="2800" b="1" smtClean="0"/>
              <a:t>Service in the military.</a:t>
            </a:r>
          </a:p>
          <a:p>
            <a:pPr marL="514350" indent="-514350">
              <a:buFontTx/>
              <a:buAutoNum type="arabicPeriod" startAt="3"/>
            </a:pPr>
            <a:endParaRPr lang="en-US" altLang="en-US" sz="2800" b="1" smtClean="0"/>
          </a:p>
          <a:p>
            <a:pPr marL="514350" indent="-514350">
              <a:buFontTx/>
              <a:buNone/>
            </a:pPr>
            <a:r>
              <a:rPr lang="en-US" altLang="en-US" sz="2800" b="1" smtClean="0"/>
              <a:t>Before 1993:  Gay persons not permitted to serve in the military; enlistees required to state their sexual orientation.</a:t>
            </a:r>
          </a:p>
          <a:p>
            <a:pPr marL="514350" indent="-514350">
              <a:buFontTx/>
              <a:buNone/>
            </a:pPr>
            <a:endParaRPr lang="en-US" altLang="en-US" sz="2800" b="1" smtClean="0"/>
          </a:p>
          <a:p>
            <a:pPr marL="514350" indent="-514350">
              <a:buFontTx/>
              <a:buNone/>
            </a:pPr>
            <a:r>
              <a:rPr lang="en-US" altLang="en-US" sz="2800" b="1" smtClean="0"/>
              <a:t>1993-2010:  Don’t Ask, Don’t Tell:  Openly gay persons still barred from the military, but no disclosure required.</a:t>
            </a:r>
          </a:p>
          <a:p>
            <a:pPr marL="514350" indent="-514350">
              <a:buFontTx/>
              <a:buNone/>
            </a:pPr>
            <a:endParaRPr lang="en-US" altLang="en-US" sz="2800" b="1" smtClean="0"/>
          </a:p>
          <a:p>
            <a:pPr marL="514350" indent="-514350">
              <a:buFontTx/>
              <a:buNone/>
            </a:pPr>
            <a:r>
              <a:rPr lang="en-US" altLang="en-US" sz="2800" b="1" smtClean="0"/>
              <a:t>2010:  DADT struck down by a federal court, then repealed by Congress.</a:t>
            </a:r>
          </a:p>
        </p:txBody>
      </p:sp>
    </p:spTree>
    <p:extLst>
      <p:ext uri="{BB962C8B-B14F-4D97-AF65-F5344CB8AC3E}">
        <p14:creationId xmlns:p14="http://schemas.microsoft.com/office/powerpoint/2010/main" xmlns="" val="1872635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762000" y="-46038"/>
            <a:ext cx="7696200" cy="46038"/>
          </a:xfrm>
        </p:spPr>
        <p:txBody>
          <a:bodyPr>
            <a:normAutofit fontScale="90000"/>
          </a:bodyPr>
          <a:lstStyle/>
          <a:p>
            <a:r>
              <a:rPr lang="en-US" altLang="en-US" smtClean="0"/>
              <a:t>  </a:t>
            </a:r>
          </a:p>
        </p:txBody>
      </p:sp>
      <p:sp>
        <p:nvSpPr>
          <p:cNvPr id="44035" name="Content Placeholder 2"/>
          <p:cNvSpPr>
            <a:spLocks noGrp="1"/>
          </p:cNvSpPr>
          <p:nvPr>
            <p:ph idx="1"/>
          </p:nvPr>
        </p:nvSpPr>
        <p:spPr>
          <a:xfrm>
            <a:off x="685800" y="609600"/>
            <a:ext cx="7772400" cy="5257800"/>
          </a:xfrm>
        </p:spPr>
        <p:txBody>
          <a:bodyPr>
            <a:normAutofit lnSpcReduction="10000"/>
          </a:bodyPr>
          <a:lstStyle/>
          <a:p>
            <a:pPr marL="514350" indent="-514350">
              <a:buFontTx/>
              <a:buAutoNum type="arabicPeriod" startAt="4"/>
            </a:pPr>
            <a:r>
              <a:rPr lang="en-US" altLang="en-US" sz="2800" b="1" dirty="0" smtClean="0"/>
              <a:t>Gay Marriage.</a:t>
            </a:r>
          </a:p>
          <a:p>
            <a:pPr marL="514350" indent="-514350">
              <a:buFontTx/>
              <a:buNone/>
            </a:pPr>
            <a:endParaRPr lang="en-US" altLang="en-US" sz="2800" b="1" dirty="0" smtClean="0"/>
          </a:p>
          <a:p>
            <a:pPr marL="514350" indent="-514350">
              <a:buFontTx/>
              <a:buNone/>
            </a:pPr>
            <a:r>
              <a:rPr lang="en-US" altLang="en-US" sz="2800" b="1" dirty="0" smtClean="0"/>
              <a:t>1996:  Defense of Marriage Act (DOMA) passed by Congress, only recognizing man-woman marriage, allowing states to do same.  Signed by Democratic President Bill Clinton.</a:t>
            </a:r>
          </a:p>
          <a:p>
            <a:pPr marL="514350" indent="-514350">
              <a:buFontTx/>
              <a:buNone/>
            </a:pPr>
            <a:endParaRPr lang="en-US" altLang="en-US" sz="2800" b="1" dirty="0" smtClean="0"/>
          </a:p>
          <a:p>
            <a:pPr marL="514350" indent="-514350">
              <a:buFontTx/>
              <a:buNone/>
            </a:pPr>
            <a:r>
              <a:rPr lang="en-US" altLang="en-US" sz="2800" b="1" dirty="0" smtClean="0"/>
              <a:t>2004:  Some states, starting with Massachusetts, legalized gay marriage.</a:t>
            </a:r>
          </a:p>
          <a:p>
            <a:pPr marL="514350" indent="-514350">
              <a:buFontTx/>
              <a:buNone/>
            </a:pPr>
            <a:endParaRPr lang="en-US" altLang="en-US" sz="2800" b="1" dirty="0" smtClean="0"/>
          </a:p>
          <a:p>
            <a:pPr marL="514350" indent="-514350">
              <a:buFontTx/>
              <a:buNone/>
            </a:pPr>
            <a:r>
              <a:rPr lang="en-US" altLang="en-US" sz="2800" b="1" dirty="0" smtClean="0"/>
              <a:t>2012:  DOMA struck down by Supreme Court, in </a:t>
            </a:r>
            <a:r>
              <a:rPr lang="en-US" altLang="en-US" sz="2800" b="1" i="1" dirty="0" smtClean="0"/>
              <a:t>Windsor v. United States</a:t>
            </a:r>
            <a:r>
              <a:rPr lang="en-US" altLang="en-US" sz="2800" b="1" dirty="0" smtClean="0"/>
              <a:t>. </a:t>
            </a:r>
          </a:p>
        </p:txBody>
      </p:sp>
    </p:spTree>
    <p:extLst>
      <p:ext uri="{BB962C8B-B14F-4D97-AF65-F5344CB8AC3E}">
        <p14:creationId xmlns:p14="http://schemas.microsoft.com/office/powerpoint/2010/main" xmlns="" val="88919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flipV="1">
            <a:off x="685800" y="0"/>
            <a:ext cx="7772400" cy="609600"/>
          </a:xfrm>
        </p:spPr>
        <p:txBody>
          <a:bodyPr>
            <a:normAutofit fontScale="90000"/>
          </a:bodyPr>
          <a:lstStyle/>
          <a:p>
            <a:r>
              <a:rPr lang="en-US" altLang="en-US" smtClean="0"/>
              <a:t>  </a:t>
            </a:r>
          </a:p>
        </p:txBody>
      </p:sp>
      <p:sp>
        <p:nvSpPr>
          <p:cNvPr id="45059" name="Content Placeholder 2"/>
          <p:cNvSpPr>
            <a:spLocks noGrp="1"/>
          </p:cNvSpPr>
          <p:nvPr>
            <p:ph idx="1"/>
          </p:nvPr>
        </p:nvSpPr>
        <p:spPr>
          <a:xfrm>
            <a:off x="457200" y="609600"/>
            <a:ext cx="8001000" cy="5486400"/>
          </a:xfrm>
        </p:spPr>
        <p:txBody>
          <a:bodyPr>
            <a:normAutofit lnSpcReduction="10000"/>
          </a:bodyPr>
          <a:lstStyle/>
          <a:p>
            <a:pPr>
              <a:buFontTx/>
              <a:buNone/>
            </a:pPr>
            <a:r>
              <a:rPr lang="en-US" altLang="en-US" sz="2700" b="1" dirty="0" smtClean="0"/>
              <a:t>From majority opinion by Justice Kennedy:</a:t>
            </a:r>
          </a:p>
          <a:p>
            <a:pPr>
              <a:buFontTx/>
              <a:buNone/>
            </a:pPr>
            <a:endParaRPr lang="en-US" altLang="en-US" sz="2700" b="1" dirty="0" smtClean="0"/>
          </a:p>
          <a:p>
            <a:pPr>
              <a:buFontTx/>
              <a:buNone/>
            </a:pPr>
            <a:r>
              <a:rPr lang="en-US" altLang="en-US" sz="2700" b="1" dirty="0" smtClean="0"/>
              <a:t>	“DOMA singles out a class of persons deemed by a State entitled to recognition and protection to enhance their own liberty.  It imposes a disability on the class by refusing to acknowledge a status the State finds to be dignified and proper….  By seeking to displace this protection and treating those persons as living in marriages less respected than others, the federal statute is in violation of the Fifth Amendment.”</a:t>
            </a:r>
          </a:p>
          <a:p>
            <a:pPr>
              <a:buFontTx/>
              <a:buNone/>
            </a:pPr>
            <a:endParaRPr lang="en-US" altLang="en-US" sz="2700" b="1" dirty="0" smtClean="0"/>
          </a:p>
          <a:p>
            <a:pPr>
              <a:buFontTx/>
              <a:buNone/>
            </a:pPr>
            <a:r>
              <a:rPr lang="en-US" altLang="en-US" sz="2700" b="1" dirty="0" smtClean="0"/>
              <a:t>5-4 decision</a:t>
            </a:r>
          </a:p>
        </p:txBody>
      </p:sp>
    </p:spTree>
    <p:extLst>
      <p:ext uri="{BB962C8B-B14F-4D97-AF65-F5344CB8AC3E}">
        <p14:creationId xmlns:p14="http://schemas.microsoft.com/office/powerpoint/2010/main" xmlns="" val="2644452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33400" y="-350838"/>
            <a:ext cx="8077200" cy="350838"/>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381000"/>
            <a:ext cx="8229600" cy="5745163"/>
          </a:xfrm>
        </p:spPr>
        <p:txBody>
          <a:bodyPr/>
          <a:lstStyle/>
          <a:p>
            <a:pPr marL="0" indent="0" algn="ctr">
              <a:buNone/>
            </a:pPr>
            <a:r>
              <a:rPr lang="en-US" b="1" i="1" dirty="0" err="1" smtClean="0"/>
              <a:t>Obergefell</a:t>
            </a:r>
            <a:r>
              <a:rPr lang="en-US" b="1" i="1" dirty="0" smtClean="0"/>
              <a:t> v. Hodges</a:t>
            </a:r>
            <a:r>
              <a:rPr lang="en-US" b="1" dirty="0" smtClean="0"/>
              <a:t>  (2015)</a:t>
            </a:r>
          </a:p>
          <a:p>
            <a:pPr marL="0" indent="0" algn="ctr">
              <a:buNone/>
            </a:pPr>
            <a:endParaRPr lang="en-US" b="1" i="1" dirty="0"/>
          </a:p>
          <a:p>
            <a:pPr marL="0" indent="0">
              <a:buNone/>
            </a:pPr>
            <a:r>
              <a:rPr lang="en-US" b="1" dirty="0" smtClean="0"/>
              <a:t>Two questions:  </a:t>
            </a:r>
          </a:p>
          <a:p>
            <a:pPr marL="514350" indent="-514350">
              <a:buAutoNum type="arabicPeriod"/>
            </a:pPr>
            <a:r>
              <a:rPr lang="en-US" b="1" dirty="0" smtClean="0"/>
              <a:t>Does the Fourteenth Amendment require states to license same-sex marriages?</a:t>
            </a:r>
          </a:p>
          <a:p>
            <a:pPr marL="514350" indent="-514350">
              <a:buAutoNum type="arabicPeriod"/>
            </a:pPr>
            <a:r>
              <a:rPr lang="en-US" b="1" dirty="0" smtClean="0"/>
              <a:t>Does the Fourteenth Amendment require states to recognize same-sex marriages performed in other states?</a:t>
            </a:r>
          </a:p>
          <a:p>
            <a:pPr marL="514350" indent="-514350">
              <a:buAutoNum type="arabicPeriod"/>
            </a:pPr>
            <a:endParaRPr lang="en-US" b="1" dirty="0"/>
          </a:p>
          <a:p>
            <a:pPr marL="0" indent="0">
              <a:buNone/>
            </a:pPr>
            <a:r>
              <a:rPr lang="en-US" b="1" dirty="0" smtClean="0"/>
              <a:t>Majority decision by the Court:  YES.</a:t>
            </a:r>
            <a:endParaRPr lang="en-US" b="1" dirty="0"/>
          </a:p>
        </p:txBody>
      </p:sp>
    </p:spTree>
    <p:extLst>
      <p:ext uri="{BB962C8B-B14F-4D97-AF65-F5344CB8AC3E}">
        <p14:creationId xmlns:p14="http://schemas.microsoft.com/office/powerpoint/2010/main" xmlns="" val="1714259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43000"/>
            <a:ext cx="8229600" cy="1143000"/>
          </a:xfrm>
        </p:spPr>
        <p:txBody>
          <a:bodyPr/>
          <a:lstStyle/>
          <a:p>
            <a:r>
              <a:rPr lang="en-US" dirty="0" smtClean="0"/>
              <a:t>  </a:t>
            </a:r>
            <a:endParaRPr lang="en-US" dirty="0"/>
          </a:p>
        </p:txBody>
      </p:sp>
      <p:sp>
        <p:nvSpPr>
          <p:cNvPr id="3" name="Content Placeholder 2"/>
          <p:cNvSpPr>
            <a:spLocks noGrp="1"/>
          </p:cNvSpPr>
          <p:nvPr>
            <p:ph idx="1"/>
          </p:nvPr>
        </p:nvSpPr>
        <p:spPr>
          <a:xfrm>
            <a:off x="457200" y="304800"/>
            <a:ext cx="8229600" cy="5821363"/>
          </a:xfrm>
        </p:spPr>
        <p:txBody>
          <a:bodyPr>
            <a:noAutofit/>
          </a:bodyPr>
          <a:lstStyle/>
          <a:p>
            <a:pPr marL="0" indent="0">
              <a:buNone/>
            </a:pPr>
            <a:r>
              <a:rPr lang="en-US" sz="2000" b="1" dirty="0" smtClean="0"/>
              <a:t>Majority opinion by Anthony Kennedy	</a:t>
            </a:r>
          </a:p>
          <a:p>
            <a:pPr marL="0" indent="0">
              <a:buNone/>
            </a:pPr>
            <a:r>
              <a:rPr lang="en-US" sz="2000" b="1" dirty="0" smtClean="0"/>
              <a:t>	“The </a:t>
            </a:r>
            <a:r>
              <a:rPr lang="en-US" sz="2000" b="1" dirty="0"/>
              <a:t>ancient origins of marriage confirm its centrality, but it has not stood in isolation from developments in law and society. The history of marriage is one of both continuity and change. That institution—even as confined to opposite-sex relations—has evolved over time.</a:t>
            </a:r>
          </a:p>
          <a:p>
            <a:pPr marL="0" indent="0">
              <a:buNone/>
            </a:pPr>
            <a:r>
              <a:rPr lang="en-US" sz="2000" b="1" dirty="0" smtClean="0"/>
              <a:t>	“For </a:t>
            </a:r>
            <a:r>
              <a:rPr lang="en-US" sz="2000" b="1" dirty="0"/>
              <a:t>example, marriage was once viewed as an arrangement by the couple’s parents based on political, religious, and financial concerns; but by the time of the Nation’s founding it was understood to be a voluntary contract between a man and a </a:t>
            </a:r>
            <a:r>
              <a:rPr lang="en-US" sz="2000" b="1" dirty="0" smtClean="0"/>
              <a:t>woman…. </a:t>
            </a:r>
            <a:r>
              <a:rPr lang="en-US" sz="2000" b="1" dirty="0"/>
              <a:t>As the role and status of women changed, the institution further evolved. Under the centuries-old doctrine of coverture, a married man and woman were treated by the State as a single, male-dominated legal entity. </a:t>
            </a:r>
            <a:r>
              <a:rPr lang="en-US" sz="2000" b="1" dirty="0" smtClean="0"/>
              <a:t>As </a:t>
            </a:r>
            <a:r>
              <a:rPr lang="en-US" sz="2000" b="1" dirty="0"/>
              <a:t>women gained legal, political, and property rights, and as society began to understand that women have their own equal dignity, the law of coverture was </a:t>
            </a:r>
            <a:r>
              <a:rPr lang="en-US" sz="2000" b="1" dirty="0" smtClean="0"/>
              <a:t>abandoned…. </a:t>
            </a:r>
          </a:p>
          <a:p>
            <a:pPr marL="0" indent="0">
              <a:buNone/>
            </a:pPr>
            <a:r>
              <a:rPr lang="en-US" sz="2000" b="1" dirty="0"/>
              <a:t>	</a:t>
            </a:r>
            <a:r>
              <a:rPr lang="en-US" sz="2000" b="1" dirty="0" smtClean="0"/>
              <a:t>“These </a:t>
            </a:r>
            <a:r>
              <a:rPr lang="en-US" sz="2000" b="1" dirty="0"/>
              <a:t>new insights have strengthened, not weakened, the institution of marriage. Indeed, changed understandings of marriage are characteristic of a Nation where new dimensions of freedom become apparent to new </a:t>
            </a:r>
            <a:r>
              <a:rPr lang="en-US" sz="2000" b="1" dirty="0" smtClean="0"/>
              <a:t>generations….</a:t>
            </a:r>
            <a:endParaRPr lang="en-US" sz="2000" b="1" dirty="0"/>
          </a:p>
          <a:p>
            <a:pPr marL="0" indent="0">
              <a:buNone/>
            </a:pPr>
            <a:endParaRPr lang="en-US" sz="2000" b="1" dirty="0"/>
          </a:p>
          <a:p>
            <a:pPr marL="0" indent="0">
              <a:buNone/>
            </a:pPr>
            <a:endParaRPr lang="en-US" sz="2000" b="1" dirty="0"/>
          </a:p>
        </p:txBody>
      </p:sp>
    </p:spTree>
    <p:extLst>
      <p:ext uri="{BB962C8B-B14F-4D97-AF65-F5344CB8AC3E}">
        <p14:creationId xmlns:p14="http://schemas.microsoft.com/office/powerpoint/2010/main" xmlns="" val="2827655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655" y="-1143000"/>
            <a:ext cx="8229600" cy="1143000"/>
          </a:xfrm>
        </p:spPr>
        <p:txBody>
          <a:bodyPr/>
          <a:lstStyle/>
          <a:p>
            <a:r>
              <a:rPr lang="en-US" dirty="0" smtClean="0"/>
              <a:t>  </a:t>
            </a:r>
            <a:endParaRPr lang="en-US" dirty="0"/>
          </a:p>
        </p:txBody>
      </p:sp>
      <p:sp>
        <p:nvSpPr>
          <p:cNvPr id="3" name="Content Placeholder 2"/>
          <p:cNvSpPr>
            <a:spLocks noGrp="1"/>
          </p:cNvSpPr>
          <p:nvPr>
            <p:ph idx="1"/>
          </p:nvPr>
        </p:nvSpPr>
        <p:spPr>
          <a:xfrm>
            <a:off x="381000" y="228600"/>
            <a:ext cx="8305800" cy="5897563"/>
          </a:xfrm>
        </p:spPr>
        <p:txBody>
          <a:bodyPr>
            <a:normAutofit/>
          </a:bodyPr>
          <a:lstStyle/>
          <a:p>
            <a:pPr marL="0" indent="0">
              <a:buNone/>
            </a:pPr>
            <a:r>
              <a:rPr lang="en-US" sz="2400" b="1" dirty="0" smtClean="0"/>
              <a:t>	“This </a:t>
            </a:r>
            <a:r>
              <a:rPr lang="en-US" sz="2400" b="1" dirty="0"/>
              <a:t>Court first gave detailed consideration to the legal status of homosexuals in </a:t>
            </a:r>
            <a:r>
              <a:rPr lang="en-US" sz="2400" b="1" i="1" dirty="0"/>
              <a:t>Bowers</a:t>
            </a:r>
            <a:r>
              <a:rPr lang="en-US" sz="2400" b="1" dirty="0"/>
              <a:t> v. </a:t>
            </a:r>
            <a:r>
              <a:rPr lang="en-US" sz="2400" b="1" i="1" dirty="0" smtClean="0"/>
              <a:t>Hardwick</a:t>
            </a:r>
            <a:r>
              <a:rPr lang="en-US" sz="2400" b="1" dirty="0" smtClean="0"/>
              <a:t> </a:t>
            </a:r>
            <a:r>
              <a:rPr lang="en-US" sz="2400" b="1" dirty="0"/>
              <a:t>(1986</a:t>
            </a:r>
            <a:r>
              <a:rPr lang="en-US" sz="2400" b="1" dirty="0" smtClean="0"/>
              <a:t>). </a:t>
            </a:r>
            <a:r>
              <a:rPr lang="en-US" sz="2400" b="1" dirty="0"/>
              <a:t>There it upheld the constitutionality of a Georgia law deemed to criminalize certain homosexual acts. Ten years later, in </a:t>
            </a:r>
            <a:r>
              <a:rPr lang="en-US" sz="2400" b="1" i="1" dirty="0" err="1"/>
              <a:t>Romer</a:t>
            </a:r>
            <a:r>
              <a:rPr lang="en-US" sz="2400" b="1" dirty="0"/>
              <a:t> v. </a:t>
            </a:r>
            <a:r>
              <a:rPr lang="en-US" sz="2400" b="1" i="1" dirty="0" smtClean="0"/>
              <a:t>Evans</a:t>
            </a:r>
            <a:r>
              <a:rPr lang="en-US" sz="2400" b="1" dirty="0" smtClean="0"/>
              <a:t> </a:t>
            </a:r>
            <a:r>
              <a:rPr lang="en-US" sz="2400" b="1" dirty="0"/>
              <a:t>(1996) , the Court invalidated an amendment to Colorado’s Constitution that sought to foreclose any branch or political subdivision of the State from protecting persons against discrimination based on sexual orientation. Then, in 2003, the Court overruled </a:t>
            </a:r>
            <a:r>
              <a:rPr lang="en-US" sz="2400" b="1" i="1" dirty="0"/>
              <a:t>Bowers</a:t>
            </a:r>
            <a:r>
              <a:rPr lang="en-US" sz="2400" b="1" dirty="0"/>
              <a:t>, holding that laws making same-sex intimacy a crime </a:t>
            </a:r>
            <a:r>
              <a:rPr lang="en-US" sz="2400" b="1" dirty="0" smtClean="0"/>
              <a:t>‘demean </a:t>
            </a:r>
            <a:r>
              <a:rPr lang="en-US" sz="2400" b="1" dirty="0"/>
              <a:t>the lives of homosexual persons</a:t>
            </a:r>
            <a:r>
              <a:rPr lang="en-US" sz="2400" b="1" dirty="0" smtClean="0"/>
              <a:t>.’ </a:t>
            </a:r>
            <a:r>
              <a:rPr lang="en-US" sz="2400" b="1" i="1" dirty="0"/>
              <a:t>Lawrence</a:t>
            </a:r>
            <a:r>
              <a:rPr lang="en-US" sz="2400" b="1" dirty="0"/>
              <a:t> v. </a:t>
            </a:r>
            <a:r>
              <a:rPr lang="en-US" sz="2400" b="1" i="1" dirty="0" smtClean="0"/>
              <a:t>Texas</a:t>
            </a:r>
            <a:r>
              <a:rPr lang="en-US" sz="2400" b="1" dirty="0" smtClean="0"/>
              <a:t>.</a:t>
            </a:r>
            <a:endParaRPr lang="en-US" sz="2400" b="1" dirty="0"/>
          </a:p>
          <a:p>
            <a:pPr marL="0" indent="0">
              <a:buNone/>
            </a:pPr>
            <a:r>
              <a:rPr lang="en-US" sz="2400" b="1" dirty="0" smtClean="0"/>
              <a:t>	“Against </a:t>
            </a:r>
            <a:r>
              <a:rPr lang="en-US" sz="2400" b="1" dirty="0"/>
              <a:t>this background, the legal question of same-sex marriage arose.</a:t>
            </a:r>
          </a:p>
          <a:p>
            <a:pPr marL="0" indent="0">
              <a:buNone/>
            </a:pPr>
            <a:endParaRPr lang="en-US" sz="2400" b="1" dirty="0" smtClean="0"/>
          </a:p>
          <a:p>
            <a:pPr marL="0" indent="0">
              <a:buNone/>
            </a:pPr>
            <a:r>
              <a:rPr lang="en-US" sz="2400" b="1" dirty="0"/>
              <a:t>	</a:t>
            </a:r>
          </a:p>
        </p:txBody>
      </p:sp>
    </p:spTree>
    <p:extLst>
      <p:ext uri="{BB962C8B-B14F-4D97-AF65-F5344CB8AC3E}">
        <p14:creationId xmlns:p14="http://schemas.microsoft.com/office/powerpoint/2010/main" xmlns="" val="1537057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222</Words>
  <Application>Microsoft Office PowerPoint</Application>
  <PresentationFormat>On-screen Show (4:3)</PresentationFormat>
  <Paragraphs>80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Gay Rights:</vt:lpstr>
      <vt:lpstr>  </vt:lpstr>
      <vt:lpstr>  </vt:lpstr>
      <vt:lpstr>  </vt:lpstr>
      <vt:lpstr>  </vt:lpstr>
      <vt:lpstr>  </vt:lpstr>
      <vt:lpstr>  </vt:lpstr>
      <vt:lpstr>  </vt:lpstr>
      <vt:lpstr>  </vt:lpstr>
      <vt:lpstr>  </vt:lpstr>
      <vt:lpstr> </vt:lpstr>
      <vt:lpstr>  </vt:lpstr>
      <vt:lpstr> </vt:lpstr>
      <vt:lpstr>  </vt:lpstr>
      <vt:lpstr>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Liberties and Civil Rights:</dc:title>
  <dc:creator>benalexandernyc</dc:creator>
  <cp:lastModifiedBy>Ben Alexander</cp:lastModifiedBy>
  <cp:revision>28</cp:revision>
  <dcterms:created xsi:type="dcterms:W3CDTF">2015-07-06T00:42:59Z</dcterms:created>
  <dcterms:modified xsi:type="dcterms:W3CDTF">2015-10-29T15:51:12Z</dcterms:modified>
</cp:coreProperties>
</file>