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6A6DA6-BC5C-6B4A-9031-B5AB33DFF5C8}" type="datetimeFigureOut">
              <a:rPr lang="en-US" smtClean="0"/>
              <a:pPr/>
              <a:t>5/18/2013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229D1-BCB3-7B45-8409-080EEA76B4C3}" type="slidenum">
              <a:rPr lang="en-US" smtClean="0"/>
              <a:pPr/>
              <a:t>‹#›</a:t>
            </a:fld>
            <a:endParaRPr lang="en-US"/>
          </a:p>
        </p:txBody>
      </p:sp>
    </p:spTree>
    <p:extLst>
      <p:ext uri="{BB962C8B-B14F-4D97-AF65-F5344CB8AC3E}">
        <p14:creationId xmlns:p14="http://schemas.microsoft.com/office/powerpoint/2010/main" xmlns="" val="3277963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229D1-BCB3-7B45-8409-080EEA76B4C3}" type="slidenum">
              <a:rPr lang="en-US" smtClean="0"/>
              <a:pPr/>
              <a:t>3</a:t>
            </a:fld>
            <a:endParaRPr lang="en-US"/>
          </a:p>
        </p:txBody>
      </p:sp>
    </p:spTree>
    <p:extLst>
      <p:ext uri="{BB962C8B-B14F-4D97-AF65-F5344CB8AC3E}">
        <p14:creationId xmlns:p14="http://schemas.microsoft.com/office/powerpoint/2010/main" xmlns="" val="2606250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FC6549-9CFE-4670-9DE7-4E4A62FE4659}" type="datetimeFigureOut">
              <a:rPr lang="en-US" smtClean="0"/>
              <a:pPr/>
              <a:t>5/18/2013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F5C196D-E221-42C7-A9A5-3E989979A1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FC6549-9CFE-4670-9DE7-4E4A62FE4659}" type="datetimeFigureOut">
              <a:rPr lang="en-US" smtClean="0"/>
              <a:pPr/>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C196D-E221-42C7-A9A5-3E989979A1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FC6549-9CFE-4670-9DE7-4E4A62FE4659}" type="datetimeFigureOut">
              <a:rPr lang="en-US" smtClean="0"/>
              <a:pPr/>
              <a:t>5/18/2013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C196D-E221-42C7-A9A5-3E989979A1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FC6549-9CFE-4670-9DE7-4E4A62FE4659}" type="datetimeFigureOut">
              <a:rPr lang="en-US" smtClean="0"/>
              <a:pPr/>
              <a:t>5/18/2013</a:t>
            </a:fld>
            <a:endParaRPr lang="en-US"/>
          </a:p>
        </p:txBody>
      </p:sp>
      <p:sp>
        <p:nvSpPr>
          <p:cNvPr id="9" name="Slide Number Placeholder 8"/>
          <p:cNvSpPr>
            <a:spLocks noGrp="1"/>
          </p:cNvSpPr>
          <p:nvPr>
            <p:ph type="sldNum" sz="quarter" idx="15"/>
          </p:nvPr>
        </p:nvSpPr>
        <p:spPr/>
        <p:txBody>
          <a:bodyPr rtlCol="0"/>
          <a:lstStyle/>
          <a:p>
            <a:fld id="{FF5C196D-E221-42C7-A9A5-3E989979A1E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FC6549-9CFE-4670-9DE7-4E4A62FE4659}" type="datetimeFigureOut">
              <a:rPr lang="en-US" smtClean="0"/>
              <a:pPr/>
              <a:t>5/18/2013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F5C196D-E221-42C7-A9A5-3E989979A1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FC6549-9CFE-4670-9DE7-4E4A62FE4659}" type="datetimeFigureOut">
              <a:rPr lang="en-US" smtClean="0"/>
              <a:pPr/>
              <a:t>5/18/2013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C196D-E221-42C7-A9A5-3E989979A1E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FC6549-9CFE-4670-9DE7-4E4A62FE4659}" type="datetimeFigureOut">
              <a:rPr lang="en-US" smtClean="0"/>
              <a:pPr/>
              <a:t>5/18/2013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C196D-E221-42C7-A9A5-3E989979A1E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FC6549-9CFE-4670-9DE7-4E4A62FE4659}" type="datetimeFigureOut">
              <a:rPr lang="en-US" smtClean="0"/>
              <a:pPr/>
              <a:t>5/18/2013</a:t>
            </a:fld>
            <a:endParaRPr lang="en-US"/>
          </a:p>
        </p:txBody>
      </p:sp>
      <p:sp>
        <p:nvSpPr>
          <p:cNvPr id="7" name="Slide Number Placeholder 6"/>
          <p:cNvSpPr>
            <a:spLocks noGrp="1"/>
          </p:cNvSpPr>
          <p:nvPr>
            <p:ph type="sldNum" sz="quarter" idx="11"/>
          </p:nvPr>
        </p:nvSpPr>
        <p:spPr/>
        <p:txBody>
          <a:bodyPr rtlCol="0"/>
          <a:lstStyle/>
          <a:p>
            <a:fld id="{FF5C196D-E221-42C7-A9A5-3E989979A1E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C6549-9CFE-4670-9DE7-4E4A62FE4659}" type="datetimeFigureOut">
              <a:rPr lang="en-US" smtClean="0"/>
              <a:pPr/>
              <a:t>5/18/2013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C196D-E221-42C7-A9A5-3E989979A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FC6549-9CFE-4670-9DE7-4E4A62FE4659}" type="datetimeFigureOut">
              <a:rPr lang="en-US" smtClean="0"/>
              <a:pPr/>
              <a:t>5/18/2013</a:t>
            </a:fld>
            <a:endParaRPr lang="en-US"/>
          </a:p>
        </p:txBody>
      </p:sp>
      <p:sp>
        <p:nvSpPr>
          <p:cNvPr id="22" name="Slide Number Placeholder 21"/>
          <p:cNvSpPr>
            <a:spLocks noGrp="1"/>
          </p:cNvSpPr>
          <p:nvPr>
            <p:ph type="sldNum" sz="quarter" idx="15"/>
          </p:nvPr>
        </p:nvSpPr>
        <p:spPr/>
        <p:txBody>
          <a:bodyPr rtlCol="0"/>
          <a:lstStyle/>
          <a:p>
            <a:fld id="{FF5C196D-E221-42C7-A9A5-3E989979A1E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FC6549-9CFE-4670-9DE7-4E4A62FE4659}" type="datetimeFigureOut">
              <a:rPr lang="en-US" smtClean="0"/>
              <a:pPr/>
              <a:t>5/18/2013</a:t>
            </a:fld>
            <a:endParaRPr lang="en-US"/>
          </a:p>
        </p:txBody>
      </p:sp>
      <p:sp>
        <p:nvSpPr>
          <p:cNvPr id="18" name="Slide Number Placeholder 17"/>
          <p:cNvSpPr>
            <a:spLocks noGrp="1"/>
          </p:cNvSpPr>
          <p:nvPr>
            <p:ph type="sldNum" sz="quarter" idx="11"/>
          </p:nvPr>
        </p:nvSpPr>
        <p:spPr/>
        <p:txBody>
          <a:bodyPr rtlCol="0"/>
          <a:lstStyle/>
          <a:p>
            <a:fld id="{FF5C196D-E221-42C7-A9A5-3E989979A1E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FC6549-9CFE-4670-9DE7-4E4A62FE4659}" type="datetimeFigureOut">
              <a:rPr lang="en-US" smtClean="0"/>
              <a:pPr/>
              <a:t>5/18/2013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5C196D-E221-42C7-A9A5-3E989979A1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Steve_Job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Reno,_Nevada" TargetMode="External"/><Relationship Id="rId3" Type="http://schemas.openxmlformats.org/officeDocument/2006/relationships/hyperlink" Target="http://en.wikipedia.org/wiki/University_of_Wisconsin" TargetMode="External"/><Relationship Id="rId7" Type="http://schemas.openxmlformats.org/officeDocument/2006/relationships/hyperlink" Target="http://en.wikipedia.org/wiki/University_of_Nevada,_Ren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n.wikipedia.org/wiki/Speech_language_pathologist" TargetMode="External"/><Relationship Id="rId5" Type="http://schemas.openxmlformats.org/officeDocument/2006/relationships/hyperlink" Target="http://en.wikipedia.org/wiki/Arabic_language" TargetMode="External"/><Relationship Id="rId4" Type="http://schemas.openxmlformats.org/officeDocument/2006/relationships/hyperlink" Target="http://en.wikipedia.org/wiki/Syri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Mona_Simpson_(novelist)" TargetMode="External"/><Relationship Id="rId2" Type="http://schemas.openxmlformats.org/officeDocument/2006/relationships/hyperlink" Target="http://en.wikipedia.org/wiki/Wiscons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ona_Simpson_(novelist)" TargetMode="External"/><Relationship Id="rId2" Type="http://schemas.openxmlformats.org/officeDocument/2006/relationships/hyperlink" Target="http://en.wikipedia.org/wiki/Armenian_America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STEVEN PAUL JOBS</a:t>
            </a:r>
            <a:endParaRPr lang="en-US" dirty="0"/>
          </a:p>
        </p:txBody>
      </p:sp>
      <p:sp>
        <p:nvSpPr>
          <p:cNvPr id="3" name="Subtitle 2"/>
          <p:cNvSpPr>
            <a:spLocks noGrp="1"/>
          </p:cNvSpPr>
          <p:nvPr>
            <p:ph type="subTitle" idx="1"/>
          </p:nvPr>
        </p:nvSpPr>
        <p:spPr/>
        <p:txBody>
          <a:bodyPr/>
          <a:lstStyle/>
          <a:p>
            <a:r>
              <a:rPr lang="en-US" dirty="0" smtClean="0"/>
              <a:t>By Alessandro Lombardo Jr.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Apple</a:t>
            </a:r>
            <a:endParaRPr lang="en-US" dirty="0"/>
          </a:p>
        </p:txBody>
      </p:sp>
      <p:sp>
        <p:nvSpPr>
          <p:cNvPr id="3" name="Content Placeholder 2"/>
          <p:cNvSpPr>
            <a:spLocks noGrp="1"/>
          </p:cNvSpPr>
          <p:nvPr>
            <p:ph sz="quarter" idx="1"/>
          </p:nvPr>
        </p:nvSpPr>
        <p:spPr/>
        <p:txBody>
          <a:bodyPr/>
          <a:lstStyle/>
          <a:p>
            <a:r>
              <a:rPr lang="en-US" dirty="0" smtClean="0"/>
              <a:t>In many ways, the Apple II was both the start and the symbol of the personal computer revolution of the early 1980s. Although there were many competing personal computers on the market — such as the Commodore PET or Radio Shack’s TRS-80 — the Apple II clearly set itself apart very early on, and soon embodied the personal computer in the public consciousness. It was all over the media, and its sales skyrocketed throughout 1978, 1979 and 1980.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teve-jobs.jpg"/>
          <p:cNvPicPr>
            <a:picLocks noGrp="1" noChangeAspect="1"/>
          </p:cNvPicPr>
          <p:nvPr>
            <p:ph sz="quarter" idx="1"/>
          </p:nvPr>
        </p:nvPicPr>
        <p:blipFill>
          <a:blip r:embed="rId2" cstate="print"/>
          <a:stretch>
            <a:fillRect/>
          </a:stretch>
        </p:blipFill>
        <p:spPr>
          <a:xfrm>
            <a:off x="2971800" y="2057400"/>
            <a:ext cx="4669367" cy="3502025"/>
          </a:xfrm>
        </p:spPr>
      </p:pic>
      <p:pic>
        <p:nvPicPr>
          <p:cNvPr id="5" name="Picture 4" descr="01.jpg"/>
          <p:cNvPicPr>
            <a:picLocks noChangeAspect="1"/>
          </p:cNvPicPr>
          <p:nvPr/>
        </p:nvPicPr>
        <p:blipFill>
          <a:blip r:embed="rId3" cstate="print"/>
          <a:stretch>
            <a:fillRect/>
          </a:stretch>
        </p:blipFill>
        <p:spPr>
          <a:xfrm>
            <a:off x="838200" y="1905000"/>
            <a:ext cx="1657350" cy="3810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gathered from</a:t>
            </a:r>
            <a:endParaRPr lang="en-US" dirty="0"/>
          </a:p>
        </p:txBody>
      </p:sp>
      <p:sp>
        <p:nvSpPr>
          <p:cNvPr id="3" name="Content Placeholder 2"/>
          <p:cNvSpPr>
            <a:spLocks noGrp="1"/>
          </p:cNvSpPr>
          <p:nvPr>
            <p:ph sz="quarter" idx="1"/>
          </p:nvPr>
        </p:nvSpPr>
        <p:spPr/>
        <p:txBody>
          <a:bodyPr/>
          <a:lstStyle/>
          <a:p>
            <a:endParaRPr lang="en-US" u="sng" dirty="0" smtClean="0">
              <a:hlinkClick r:id="rId2"/>
            </a:endParaRPr>
          </a:p>
          <a:p>
            <a:endParaRPr lang="en-US" u="sng" dirty="0" smtClean="0">
              <a:hlinkClick r:id="rId2"/>
            </a:endParaRPr>
          </a:p>
          <a:p>
            <a:r>
              <a:rPr lang="en-US" u="sng" dirty="0" smtClean="0">
                <a:hlinkClick r:id="rId2"/>
              </a:rPr>
              <a:t>http</a:t>
            </a:r>
            <a:r>
              <a:rPr lang="en-US" u="sng" dirty="0" smtClean="0">
                <a:hlinkClick r:id="rId2"/>
              </a:rPr>
              <a:t>://</a:t>
            </a:r>
            <a:r>
              <a:rPr lang="en-US" u="sng" dirty="0" smtClean="0">
                <a:hlinkClick r:id="rId2"/>
              </a:rPr>
              <a:t>en.wikipedia.org/wiki/Steve_Jobs</a:t>
            </a:r>
            <a:endParaRPr lang="en-US" dirty="0" smtClean="0"/>
          </a:p>
          <a:p>
            <a:endParaRPr lang="en-US" dirty="0" smtClean="0"/>
          </a:p>
          <a:p>
            <a:r>
              <a:rPr lang="en-US" dirty="0" smtClean="0"/>
              <a:t>http://allaboutstevejobs.com/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Born and Died</a:t>
            </a:r>
            <a:endParaRPr lang="en-US" dirty="0"/>
          </a:p>
        </p:txBody>
      </p:sp>
      <p:sp>
        <p:nvSpPr>
          <p:cNvPr id="3" name="Content Placeholder 2"/>
          <p:cNvSpPr>
            <a:spLocks noGrp="1"/>
          </p:cNvSpPr>
          <p:nvPr>
            <p:ph sz="quarter" idx="1"/>
          </p:nvPr>
        </p:nvSpPr>
        <p:spPr/>
        <p:txBody>
          <a:bodyPr/>
          <a:lstStyle/>
          <a:p>
            <a:pPr algn="ctr">
              <a:buNone/>
            </a:pPr>
            <a:r>
              <a:rPr lang="en-US" dirty="0" smtClean="0">
                <a:latin typeface="Aharoni" pitchFamily="2" charset="-79"/>
                <a:cs typeface="Aharoni" pitchFamily="2" charset="-79"/>
              </a:rPr>
              <a:t>Steve Jobs was born on :</a:t>
            </a:r>
          </a:p>
          <a:p>
            <a:pPr algn="ctr">
              <a:buNone/>
            </a:pPr>
            <a:r>
              <a:rPr lang="en-US" dirty="0" smtClean="0">
                <a:latin typeface="Aharoni" pitchFamily="2" charset="-79"/>
                <a:cs typeface="Aharoni" pitchFamily="2" charset="-79"/>
              </a:rPr>
              <a:t>February 24, 1955</a:t>
            </a:r>
          </a:p>
          <a:p>
            <a:pPr algn="ctr">
              <a:buNone/>
            </a:pPr>
            <a:endParaRPr lang="en-US" dirty="0" smtClean="0">
              <a:latin typeface="Aharoni" pitchFamily="2" charset="-79"/>
              <a:cs typeface="Aharoni" pitchFamily="2" charset="-79"/>
            </a:endParaRPr>
          </a:p>
          <a:p>
            <a:pPr algn="ctr">
              <a:buNone/>
            </a:pPr>
            <a:r>
              <a:rPr lang="en-US" dirty="0" smtClean="0">
                <a:latin typeface="Aharoni" pitchFamily="2" charset="-79"/>
                <a:cs typeface="Aharoni" pitchFamily="2" charset="-79"/>
              </a:rPr>
              <a:t>And passed away on :</a:t>
            </a:r>
          </a:p>
          <a:p>
            <a:pPr algn="ctr">
              <a:buNone/>
            </a:pPr>
            <a:r>
              <a:rPr lang="en-US" dirty="0" smtClean="0">
                <a:latin typeface="Aharoni" pitchFamily="2" charset="-79"/>
                <a:cs typeface="Aharoni" pitchFamily="2" charset="-79"/>
              </a:rPr>
              <a:t>October 5, 2011</a:t>
            </a:r>
          </a:p>
          <a:p>
            <a:pPr algn="ctr">
              <a:buNone/>
            </a:pPr>
            <a:r>
              <a:rPr lang="en-US" dirty="0" smtClean="0">
                <a:latin typeface="Aharoni" pitchFamily="2" charset="-79"/>
                <a:cs typeface="Aharoni" pitchFamily="2" charset="-79"/>
              </a:rPr>
              <a:t>At the age of 56</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 JOBS EARLY YEARS</a:t>
            </a:r>
            <a:endParaRPr lang="en-US" dirty="0"/>
          </a:p>
        </p:txBody>
      </p:sp>
      <p:sp>
        <p:nvSpPr>
          <p:cNvPr id="3" name="Content Placeholder 2"/>
          <p:cNvSpPr>
            <a:spLocks noGrp="1"/>
          </p:cNvSpPr>
          <p:nvPr>
            <p:ph sz="quarter" idx="1"/>
          </p:nvPr>
        </p:nvSpPr>
        <p:spPr/>
        <p:txBody>
          <a:bodyPr>
            <a:normAutofit/>
          </a:bodyPr>
          <a:lstStyle/>
          <a:p>
            <a:r>
              <a:rPr lang="en-US" dirty="0"/>
              <a:t>Job’s birth parents met at the </a:t>
            </a:r>
            <a:r>
              <a:rPr lang="en-US" dirty="0">
                <a:hlinkClick r:id="rId3" tooltip="University of Wisconsin"/>
              </a:rPr>
              <a:t>University of Wisconsin</a:t>
            </a:r>
            <a:r>
              <a:rPr lang="en-US" dirty="0"/>
              <a:t>, where Job’s </a:t>
            </a:r>
            <a:r>
              <a:rPr lang="en-US" dirty="0">
                <a:hlinkClick r:id="rId4" tooltip="Syria"/>
              </a:rPr>
              <a:t>Syrian</a:t>
            </a:r>
            <a:r>
              <a:rPr lang="en-US" dirty="0"/>
              <a:t>-born father, Abdulfattah "John" Jandali (</a:t>
            </a:r>
            <a:r>
              <a:rPr lang="en-US" dirty="0" smtClean="0">
                <a:hlinkClick r:id="rId5" tooltip="Arabic language"/>
              </a:rPr>
              <a:t>Arabic</a:t>
            </a:r>
            <a:r>
              <a:rPr lang="en-US" dirty="0"/>
              <a:t>) </a:t>
            </a:r>
            <a:r>
              <a:rPr lang="en-US" dirty="0" smtClean="0"/>
              <a:t>,</a:t>
            </a:r>
            <a:r>
              <a:rPr lang="en-US" dirty="0"/>
              <a:t> taught, and where his mother, the Swiss Catholic, Joanne Carole Schieble was his student. They were the same age because Jandali had "gotten his PhD really young." Schieble had a career as a </a:t>
            </a:r>
            <a:r>
              <a:rPr lang="en-US" dirty="0">
                <a:hlinkClick r:id="rId6" tooltip="Speech language pathologist"/>
              </a:rPr>
              <a:t>speech language pathologist</a:t>
            </a:r>
            <a:r>
              <a:rPr lang="en-US" dirty="0"/>
              <a:t>. Jandali taught political science at the </a:t>
            </a:r>
            <a:r>
              <a:rPr lang="en-US" dirty="0">
                <a:hlinkClick r:id="rId7" tooltip="University of Nevada, Reno"/>
              </a:rPr>
              <a:t>University of Nevada</a:t>
            </a:r>
            <a:r>
              <a:rPr lang="en-US" dirty="0"/>
              <a:t> in the 1960s, and then made his career in the food and beverage industry, and since 2006, has been a vice president at a casino in </a:t>
            </a:r>
            <a:r>
              <a:rPr lang="en-US" dirty="0">
                <a:hlinkClick r:id="rId8" tooltip="Reno, Nevada"/>
              </a:rPr>
              <a:t>Reno, Nevada</a:t>
            </a:r>
            <a:r>
              <a:rPr lang="en-US" dirty="0"/>
              <a:t>.</a:t>
            </a:r>
          </a:p>
          <a:p>
            <a:pPr marL="0" indent="0">
              <a:buNone/>
            </a:pP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STEVE JOBS EARLY YEARS</a:t>
            </a:r>
          </a:p>
        </p:txBody>
      </p:sp>
      <p:sp>
        <p:nvSpPr>
          <p:cNvPr id="3" name="Content Placeholder 2"/>
          <p:cNvSpPr>
            <a:spLocks noGrp="1"/>
          </p:cNvSpPr>
          <p:nvPr>
            <p:ph sz="quarter" idx="1"/>
          </p:nvPr>
        </p:nvSpPr>
        <p:spPr/>
        <p:txBody>
          <a:bodyPr/>
          <a:lstStyle/>
          <a:p>
            <a:r>
              <a:rPr lang="en-US" dirty="0"/>
              <a:t>Jandali, who was teaching in </a:t>
            </a:r>
            <a:r>
              <a:rPr lang="en-US" dirty="0">
                <a:hlinkClick r:id="rId2" tooltip="Wisconsin"/>
              </a:rPr>
              <a:t>Wisconsin</a:t>
            </a:r>
            <a:r>
              <a:rPr lang="en-US" dirty="0"/>
              <a:t> when Jobs was born, said he had no choice but to put the baby up for adoption because his girlfriend's family objected to their relationship. In December 1955, ten months after giving up their baby boy, Schieble and Jandali married. In 1957 they had a daughter, Mona. They divorced in 1962, and Jandali lost touch with his daughter. Her mother remarried and had Mona take the surname of her stepfather, so she became known as </a:t>
            </a:r>
            <a:r>
              <a:rPr lang="en-US" dirty="0">
                <a:hlinkClick r:id="rId3" tooltip="Mona Simpson (novelist)"/>
              </a:rPr>
              <a:t>Mona Simpson</a:t>
            </a:r>
            <a:endParaRPr lang="en-US" dirty="0"/>
          </a:p>
          <a:p>
            <a:endParaRPr lang="en-US" dirty="0"/>
          </a:p>
        </p:txBody>
      </p:sp>
    </p:spTree>
    <p:extLst>
      <p:ext uri="{BB962C8B-B14F-4D97-AF65-F5344CB8AC3E}">
        <p14:creationId xmlns:p14="http://schemas.microsoft.com/office/powerpoint/2010/main" xmlns="" val="100902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STEVE JOBS EARLY YEARS</a:t>
            </a:r>
          </a:p>
        </p:txBody>
      </p:sp>
      <p:sp>
        <p:nvSpPr>
          <p:cNvPr id="3" name="Content Placeholder 2"/>
          <p:cNvSpPr>
            <a:spLocks noGrp="1"/>
          </p:cNvSpPr>
          <p:nvPr>
            <p:ph sz="quarter" idx="1"/>
          </p:nvPr>
        </p:nvSpPr>
        <p:spPr/>
        <p:txBody>
          <a:bodyPr>
            <a:normAutofit fontScale="85000" lnSpcReduction="10000"/>
          </a:bodyPr>
          <a:lstStyle/>
          <a:p>
            <a:r>
              <a:rPr lang="en-US" dirty="0"/>
              <a:t>Jobs was adopted at birth by Paul Reinhold Jobs (1922–1993) and Clara Jobs (1924–1986), an </a:t>
            </a:r>
            <a:r>
              <a:rPr lang="en-US" dirty="0">
                <a:hlinkClick r:id="rId2" tooltip="Armenian American"/>
              </a:rPr>
              <a:t>Armenian American</a:t>
            </a:r>
            <a:r>
              <a:rPr lang="en-US" dirty="0"/>
              <a:t> whose maiden name was Hagopian. According to Steve </a:t>
            </a:r>
            <a:r>
              <a:rPr lang="en-US" dirty="0" smtClean="0"/>
              <a:t>Job's </a:t>
            </a:r>
            <a:r>
              <a:rPr lang="en-US" dirty="0"/>
              <a:t>commencement address at Stanford, Schieble wanted Jobs to be adopted only by a college-graduate couple. Schieble learned that Clara Jobs hadn't graduated from college and Paul Jobs had only attended high school, but signed final adoption papers after they promised her that the child would definitely be encouraged and supported to attend college. Later, when asked about his "adoptive parents", Jobs replied emphatically that Paul and Clara Jobs "were my parents." He stated in his authorized biography that they "were my parents 1,000%."Unknown to him, his biological parents would subsequently marry (December 1955), have a second child, novelist </a:t>
            </a:r>
            <a:r>
              <a:rPr lang="en-US" dirty="0">
                <a:hlinkClick r:id="rId3" tooltip="Mona Simpson (novelist)"/>
              </a:rPr>
              <a:t>Mona Simpson</a:t>
            </a:r>
            <a:r>
              <a:rPr lang="en-US" dirty="0"/>
              <a:t>, in 1957, and divorce in 1962.</a:t>
            </a:r>
          </a:p>
          <a:p>
            <a:pPr marL="0" indent="0">
              <a:buNone/>
            </a:pPr>
            <a:endParaRPr lang="en-US" dirty="0"/>
          </a:p>
        </p:txBody>
      </p:sp>
    </p:spTree>
    <p:extLst>
      <p:ext uri="{BB962C8B-B14F-4D97-AF65-F5344CB8AC3E}">
        <p14:creationId xmlns:p14="http://schemas.microsoft.com/office/powerpoint/2010/main" xmlns="" val="146249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 Jobs Teen years</a:t>
            </a:r>
            <a:endParaRPr lang="en-US" dirty="0"/>
          </a:p>
        </p:txBody>
      </p:sp>
      <p:sp>
        <p:nvSpPr>
          <p:cNvPr id="3" name="Content Placeholder 2"/>
          <p:cNvSpPr>
            <a:spLocks noGrp="1"/>
          </p:cNvSpPr>
          <p:nvPr>
            <p:ph sz="quarter" idx="1"/>
          </p:nvPr>
        </p:nvSpPr>
        <p:spPr/>
        <p:txBody>
          <a:bodyPr/>
          <a:lstStyle/>
          <a:p>
            <a:r>
              <a:rPr lang="en-US" dirty="0" smtClean="0"/>
              <a:t>When Steve arrived in Homestead High School, he enrolled in a popular electronics class. McCollum later recalled of one time when his pupil Steve called up Bill Hewlett himself, co-founder of HP, to get spare parts for his homework, and even a summer job at HP’s factory. Steve’s entrepreneurial skills showed up early in his life indeed.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Steve Jobs Teen years</a:t>
            </a:r>
            <a:endParaRPr lang="en-US" dirty="0"/>
          </a:p>
        </p:txBody>
      </p:sp>
      <p:sp>
        <p:nvSpPr>
          <p:cNvPr id="3" name="Content Placeholder 2"/>
          <p:cNvSpPr>
            <a:spLocks noGrp="1"/>
          </p:cNvSpPr>
          <p:nvPr>
            <p:ph sz="quarter" idx="1"/>
          </p:nvPr>
        </p:nvSpPr>
        <p:spPr/>
        <p:txBody>
          <a:bodyPr/>
          <a:lstStyle/>
          <a:p>
            <a:r>
              <a:rPr lang="en-US" dirty="0" smtClean="0"/>
              <a:t>A couple of years later, Woz and Steve started their first entrepreneurial venture. It was 1972, and on US campuses, there was a lot of talk about </a:t>
            </a:r>
            <a:r>
              <a:rPr lang="en-US" i="1" dirty="0" smtClean="0"/>
              <a:t>“phone phreaks.”</a:t>
            </a:r>
            <a:r>
              <a:rPr lang="en-US" dirty="0" smtClean="0"/>
              <a:t> They were early computer hackers that managed to build </a:t>
            </a:r>
            <a:r>
              <a:rPr lang="en-US" i="1" dirty="0" smtClean="0"/>
              <a:t>“blue boxes”</a:t>
            </a:r>
            <a:r>
              <a:rPr lang="en-US" dirty="0" smtClean="0"/>
              <a:t> — little devices that fooled AT&amp;T’s long-distance switching equipment, and allowed you to make phone calls for free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Steve started apple</a:t>
            </a:r>
            <a:endParaRPr lang="en-US" dirty="0"/>
          </a:p>
        </p:txBody>
      </p:sp>
      <p:sp>
        <p:nvSpPr>
          <p:cNvPr id="3" name="Content Placeholder 2"/>
          <p:cNvSpPr>
            <a:spLocks noGrp="1"/>
          </p:cNvSpPr>
          <p:nvPr>
            <p:ph sz="quarter" idx="1"/>
          </p:nvPr>
        </p:nvSpPr>
        <p:spPr/>
        <p:txBody>
          <a:bodyPr/>
          <a:lstStyle/>
          <a:p>
            <a:r>
              <a:rPr lang="en-US" dirty="0" smtClean="0"/>
              <a:t>To get the necessary $1,000 to start building the first boards, Steve sold his Volkswagen van, and Woz his HP 65 calculator. They thought about how to call the new company, and couldn’t come up with a good name, until one day, Steve said that they would call it Apple if they didn’t find anything better. And they didn’t — so Apple Computer was born.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days in Apple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day he finished work on his first computer, Woz started working on an improved design, the future Apple II. The Apple II was based on the Apple I’s design, but in many ways it was a huge </a:t>
            </a:r>
            <a:r>
              <a:rPr lang="en-US" dirty="0" smtClean="0"/>
              <a:t>breakthrough</a:t>
            </a:r>
          </a:p>
          <a:p>
            <a:r>
              <a:rPr lang="en-US" dirty="0" smtClean="0"/>
              <a:t>First, it ran a lot faster with half as many chips. It also was the first computer that could produce color, with any color TV you would plug it into. It could handle high-resolution graphics and sound, and had a BASIC interpreter built-in. In short, it was the first computer that anybody who knew the BASIC programming language could use: it had what it took to launch the personal computing revolution.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227</TotalTime>
  <Words>522</Words>
  <Application>Microsoft Office PowerPoint</Application>
  <PresentationFormat>On-screen Show (4:3)</PresentationFormat>
  <Paragraphs>33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STEVEN PAUL JOBS</vt:lpstr>
      <vt:lpstr>Born and Died</vt:lpstr>
      <vt:lpstr>STEVE JOBS EARLY YEARS</vt:lpstr>
      <vt:lpstr>STEVE JOBS EARLY YEARS</vt:lpstr>
      <vt:lpstr>STEVE JOBS EARLY YEARS</vt:lpstr>
      <vt:lpstr>Steve Jobs Teen years</vt:lpstr>
      <vt:lpstr>Steve Jobs Teen years</vt:lpstr>
      <vt:lpstr>How Steve started apple</vt:lpstr>
      <vt:lpstr>Early days in Apple</vt:lpstr>
      <vt:lpstr>The Future of Apple</vt:lpstr>
      <vt:lpstr>Slide 11</vt:lpstr>
      <vt:lpstr>Information gathered from</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PAUL JOBS</dc:title>
  <dc:creator>Alessandro</dc:creator>
  <cp:lastModifiedBy>Alessandro</cp:lastModifiedBy>
  <cp:revision>6</cp:revision>
  <dcterms:created xsi:type="dcterms:W3CDTF">2013-05-11T17:10:31Z</dcterms:created>
  <dcterms:modified xsi:type="dcterms:W3CDTF">2013-05-18T15:07:27Z</dcterms:modified>
</cp:coreProperties>
</file>