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65" r:id="rId2"/>
    <p:sldId id="264" r:id="rId3"/>
    <p:sldId id="266" r:id="rId4"/>
    <p:sldId id="258" r:id="rId5"/>
    <p:sldId id="256" r:id="rId6"/>
    <p:sldId id="257" r:id="rId7"/>
    <p:sldId id="259" r:id="rId8"/>
    <p:sldId id="260" r:id="rId9"/>
    <p:sldId id="261" r:id="rId10"/>
    <p:sldId id="263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94D6-DE6E-4610-A701-3D4FE2621C9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E4A654F-2C2B-49FE-9F10-05220619D5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94D6-DE6E-4610-A701-3D4FE2621C9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54F-2C2B-49FE-9F10-05220619D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94D6-DE6E-4610-A701-3D4FE2621C9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54F-2C2B-49FE-9F10-05220619D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94D6-DE6E-4610-A701-3D4FE2621C9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54F-2C2B-49FE-9F10-05220619D5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94D6-DE6E-4610-A701-3D4FE2621C9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4A654F-2C2B-49FE-9F10-05220619D55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94D6-DE6E-4610-A701-3D4FE2621C9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54F-2C2B-49FE-9F10-05220619D5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94D6-DE6E-4610-A701-3D4FE2621C9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54F-2C2B-49FE-9F10-05220619D5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94D6-DE6E-4610-A701-3D4FE2621C9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54F-2C2B-49FE-9F10-05220619D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94D6-DE6E-4610-A701-3D4FE2621C9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54F-2C2B-49FE-9F10-05220619D5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94D6-DE6E-4610-A701-3D4FE2621C9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654F-2C2B-49FE-9F10-05220619D5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94D6-DE6E-4610-A701-3D4FE2621C9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E4A654F-2C2B-49FE-9F10-05220619D5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99594D6-DE6E-4610-A701-3D4FE2621C93}" type="datetimeFigureOut">
              <a:rPr lang="en-US" smtClean="0"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E4A654F-2C2B-49FE-9F10-05220619D5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Theories of Health Behavior &amp; Theory of Behavior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9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Ecological Approach: Other factors that influence health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7526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Individual/personality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Knowledge</a:t>
            </a:r>
          </a:p>
          <a:p>
            <a:r>
              <a:rPr lang="en-US" dirty="0" smtClean="0"/>
              <a:t>Peer groups/social networks</a:t>
            </a:r>
          </a:p>
          <a:p>
            <a:r>
              <a:rPr lang="en-US" dirty="0" smtClean="0"/>
              <a:t>Media exposure</a:t>
            </a:r>
          </a:p>
          <a:p>
            <a:r>
              <a:rPr lang="en-US" dirty="0" smtClean="0"/>
              <a:t>Policies</a:t>
            </a:r>
          </a:p>
          <a:p>
            <a:r>
              <a:rPr lang="en-US" dirty="0" smtClean="0"/>
              <a:t>Health care systems</a:t>
            </a:r>
          </a:p>
          <a:p>
            <a:r>
              <a:rPr lang="en-US" dirty="0" smtClean="0"/>
              <a:t>Superfund/hazardous waste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88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Society and the Promotion of Health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Goal: “encourage people to adopt a belief that will lead to behavior change”</a:t>
            </a:r>
          </a:p>
          <a:p>
            <a:r>
              <a:rPr lang="en-US" dirty="0" smtClean="0"/>
              <a:t>Four P’s:</a:t>
            </a:r>
          </a:p>
          <a:p>
            <a:pPr lvl="1"/>
            <a:r>
              <a:rPr lang="en-US" dirty="0" smtClean="0"/>
              <a:t>Promotion (who to target)</a:t>
            </a:r>
          </a:p>
          <a:p>
            <a:pPr lvl="1"/>
            <a:r>
              <a:rPr lang="en-US" dirty="0" smtClean="0"/>
              <a:t>Product (what are we promoting?)</a:t>
            </a:r>
          </a:p>
          <a:p>
            <a:pPr lvl="1"/>
            <a:r>
              <a:rPr lang="en-US" dirty="0" smtClean="0"/>
              <a:t>Place (where are we promoting?)</a:t>
            </a:r>
          </a:p>
          <a:p>
            <a:pPr lvl="1"/>
            <a:r>
              <a:rPr lang="en-US" dirty="0" smtClean="0"/>
              <a:t>Price (at what cost?)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**</a:t>
            </a:r>
            <a:r>
              <a:rPr lang="en-US" dirty="0" err="1" smtClean="0"/>
              <a:t>PhotoVoice</a:t>
            </a:r>
            <a:r>
              <a:rPr lang="en-US" dirty="0" smtClean="0"/>
              <a:t> Assignmen</a:t>
            </a:r>
            <a:r>
              <a:rPr lang="en-US" dirty="0" smtClean="0"/>
              <a:t>t for Thursday!</a:t>
            </a:r>
            <a:r>
              <a:rPr lang="en-US" dirty="0" smtClean="0"/>
              <a:t>**</a:t>
            </a: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Does NYCCT promote health behavior? How? Show me!</a:t>
            </a:r>
          </a:p>
        </p:txBody>
      </p:sp>
    </p:spTree>
    <p:extLst>
      <p:ext uri="{BB962C8B-B14F-4D97-AF65-F5344CB8AC3E}">
        <p14:creationId xmlns:p14="http://schemas.microsoft.com/office/powerpoint/2010/main" val="17377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What is a “health behavior?”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371600"/>
            <a:ext cx="7239000" cy="5105400"/>
          </a:xfrm>
        </p:spPr>
        <p:txBody>
          <a:bodyPr numCol="1">
            <a:noAutofit/>
          </a:bodyPr>
          <a:lstStyle/>
          <a:p>
            <a:pPr marL="0" indent="0" algn="ctr">
              <a:buNone/>
            </a:pPr>
            <a:r>
              <a:rPr lang="en-US" sz="2000" dirty="0" smtClean="0"/>
              <a:t>Smoking</a:t>
            </a:r>
          </a:p>
          <a:p>
            <a:pPr marL="0" indent="0" algn="ctr">
              <a:buNone/>
            </a:pPr>
            <a:r>
              <a:rPr lang="en-US" sz="2000" dirty="0" smtClean="0"/>
              <a:t>Exercise</a:t>
            </a:r>
          </a:p>
          <a:p>
            <a:pPr marL="0" indent="0" algn="ctr">
              <a:buNone/>
            </a:pPr>
            <a:r>
              <a:rPr lang="en-US" sz="2000" dirty="0" smtClean="0"/>
              <a:t>Eating</a:t>
            </a:r>
          </a:p>
          <a:p>
            <a:pPr marL="0" indent="0" algn="ctr">
              <a:buNone/>
            </a:pPr>
            <a:r>
              <a:rPr lang="en-US" sz="2000" dirty="0" smtClean="0"/>
              <a:t>Hydrating</a:t>
            </a:r>
          </a:p>
          <a:p>
            <a:pPr marL="0" indent="0" algn="ctr">
              <a:buNone/>
            </a:pPr>
            <a:r>
              <a:rPr lang="en-US" sz="2000" dirty="0" smtClean="0"/>
              <a:t>Washing hands</a:t>
            </a:r>
          </a:p>
          <a:p>
            <a:pPr marL="0" indent="0" algn="ctr">
              <a:buNone/>
            </a:pPr>
            <a:r>
              <a:rPr lang="en-US" sz="2000" dirty="0" smtClean="0"/>
              <a:t>Condom use</a:t>
            </a:r>
          </a:p>
          <a:p>
            <a:pPr marL="0" indent="0" algn="ctr">
              <a:buNone/>
            </a:pPr>
            <a:r>
              <a:rPr lang="en-US" sz="2000" dirty="0" smtClean="0"/>
              <a:t>Wearing seatbelt</a:t>
            </a:r>
          </a:p>
          <a:p>
            <a:pPr marL="0" indent="0" algn="ctr">
              <a:buNone/>
            </a:pPr>
            <a:r>
              <a:rPr lang="en-US" sz="2000" dirty="0" smtClean="0"/>
              <a:t>Taking the stairs</a:t>
            </a:r>
          </a:p>
          <a:p>
            <a:pPr marL="0" indent="0" algn="ctr">
              <a:buNone/>
            </a:pPr>
            <a:r>
              <a:rPr lang="en-US" sz="2000" dirty="0" smtClean="0"/>
              <a:t>Using cell phone while driving</a:t>
            </a:r>
          </a:p>
          <a:p>
            <a:pPr marL="0" indent="0" algn="ctr">
              <a:buNone/>
            </a:pPr>
            <a:r>
              <a:rPr lang="en-US" sz="2000" dirty="0" smtClean="0"/>
              <a:t>Going to the doctor</a:t>
            </a:r>
          </a:p>
          <a:p>
            <a:pPr marL="0" indent="0" algn="ctr">
              <a:buNone/>
            </a:pPr>
            <a:r>
              <a:rPr lang="en-US" sz="2000" dirty="0" smtClean="0"/>
              <a:t>Getting a vaccination</a:t>
            </a:r>
          </a:p>
          <a:p>
            <a:pPr marL="0" indent="0" algn="ctr">
              <a:buNone/>
            </a:pPr>
            <a:r>
              <a:rPr lang="en-US" sz="2000" dirty="0"/>
              <a:t>Just about anything you can think of (or do!)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88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Theories: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61060" y="1676400"/>
            <a:ext cx="3749040" cy="4572000"/>
          </a:xfrm>
        </p:spPr>
        <p:txBody>
          <a:bodyPr/>
          <a:lstStyle/>
          <a:p>
            <a:r>
              <a:rPr lang="en-US" dirty="0" smtClean="0"/>
              <a:t>Theories of health behavior explain why we may engage in a behavior:</a:t>
            </a:r>
          </a:p>
          <a:p>
            <a:pPr lvl="2"/>
            <a:r>
              <a:rPr lang="en-US" dirty="0" smtClean="0"/>
              <a:t>Social cognitive</a:t>
            </a:r>
          </a:p>
          <a:p>
            <a:pPr lvl="2"/>
            <a:r>
              <a:rPr lang="en-US" dirty="0" smtClean="0"/>
              <a:t>Health belief model</a:t>
            </a:r>
          </a:p>
          <a:p>
            <a:pPr lvl="2"/>
            <a:r>
              <a:rPr lang="en-US" dirty="0" smtClean="0"/>
              <a:t>Theory of planned behavior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953000" y="1676400"/>
            <a:ext cx="3749040" cy="2590800"/>
          </a:xfrm>
        </p:spPr>
        <p:txBody>
          <a:bodyPr/>
          <a:lstStyle/>
          <a:p>
            <a:r>
              <a:rPr lang="en-US" dirty="0" smtClean="0"/>
              <a:t>A theory of behavior change explains how we change behavior:</a:t>
            </a:r>
          </a:p>
          <a:p>
            <a:pPr lvl="2"/>
            <a:r>
              <a:rPr lang="en-US" dirty="0" smtClean="0"/>
              <a:t>Transtheoretical model of change (TTM)</a:t>
            </a:r>
          </a:p>
          <a:p>
            <a:pPr lvl="2"/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48768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en-US" sz="2400" dirty="0" smtClean="0"/>
              <a:t>What is the #1 reason why people don’t change their behavior?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073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Cognitive Theory (SCT)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05400" y="1828800"/>
            <a:ext cx="3676263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52600"/>
            <a:ext cx="4038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Learning </a:t>
            </a:r>
            <a:r>
              <a:rPr lang="en-US" dirty="0" smtClean="0"/>
              <a:t>about the health behavior from experience: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Direct: </a:t>
            </a:r>
            <a:r>
              <a:rPr lang="en-US" dirty="0" smtClean="0"/>
              <a:t>engaging in the 	behavior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Vicarious: </a:t>
            </a:r>
            <a:r>
              <a:rPr lang="en-US" dirty="0" smtClean="0"/>
              <a:t>observe others 	engaging in the behavior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Persuasory: </a:t>
            </a:r>
            <a:r>
              <a:rPr lang="en-US" dirty="0" smtClean="0"/>
              <a:t>judgments of 	others about the behavior 	(implicit)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/>
              <a:t>Inferred: </a:t>
            </a:r>
            <a:r>
              <a:rPr lang="en-US" dirty="0" smtClean="0"/>
              <a:t>comes to 	conclusion 	on your own (deduction)</a:t>
            </a:r>
          </a:p>
          <a:p>
            <a:pPr marL="0" indent="0">
              <a:buNone/>
            </a:pPr>
            <a:r>
              <a:rPr lang="en-US" b="1" dirty="0" smtClean="0"/>
              <a:t>Self Efficacy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-</a:t>
            </a:r>
            <a:r>
              <a:rPr lang="en-US" dirty="0" smtClean="0"/>
              <a:t>how we judge our ability to 	engage in the behavior 	successfully</a:t>
            </a:r>
          </a:p>
          <a:p>
            <a:pPr marL="0" indent="0">
              <a:buNone/>
            </a:pPr>
            <a:r>
              <a:rPr lang="en-US" b="1" dirty="0" smtClean="0"/>
              <a:t>Reciprocal Determinism </a:t>
            </a:r>
            <a:r>
              <a:rPr lang="en-US" b="1" dirty="0" smtClean="0">
                <a:sym typeface="Wingdings" panose="05000000000000000000" pitchFamily="2" charset="2"/>
              </a:rPr>
              <a:t>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695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Theory of Planned Behavior (TPB)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6400" y="1676400"/>
            <a:ext cx="605790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56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1887" y="762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Health Belief Model (HBM)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1"/>
            <a:ext cx="8229600" cy="518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Transtheoretical Model of Behavior Change (TTM)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2" y="2209802"/>
            <a:ext cx="6470879" cy="3018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83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Advancing through the Stage of Change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1600" y="1447800"/>
            <a:ext cx="6400800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53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Pros and Cons: TTM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6400" y="2286000"/>
            <a:ext cx="5759739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493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</TotalTime>
  <Words>246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Franklin Gothic Book</vt:lpstr>
      <vt:lpstr>Perpetua</vt:lpstr>
      <vt:lpstr>Wingdings</vt:lpstr>
      <vt:lpstr>Wingdings 2</vt:lpstr>
      <vt:lpstr>Equity</vt:lpstr>
      <vt:lpstr>Theories of Health Behavior &amp; Theory of Behavior Change</vt:lpstr>
      <vt:lpstr>What is a “health behavior?”</vt:lpstr>
      <vt:lpstr>Theories:</vt:lpstr>
      <vt:lpstr>Social Cognitive Theory (SCT)</vt:lpstr>
      <vt:lpstr>Theory of Planned Behavior (TPB)</vt:lpstr>
      <vt:lpstr>Health Belief Model (HBM)</vt:lpstr>
      <vt:lpstr>Transtheoretical Model of Behavior Change (TTM)</vt:lpstr>
      <vt:lpstr>Advancing through the Stage of Change</vt:lpstr>
      <vt:lpstr>Pros and Cons: TTM</vt:lpstr>
      <vt:lpstr>Ecological Approach: Other factors that influence health behaviors</vt:lpstr>
      <vt:lpstr>Society and the Promotion of Health Behaviors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Planned Behavior</dc:title>
  <dc:creator>Amanda</dc:creator>
  <cp:lastModifiedBy>Amanda Almond</cp:lastModifiedBy>
  <cp:revision>7</cp:revision>
  <dcterms:created xsi:type="dcterms:W3CDTF">2015-02-19T02:20:44Z</dcterms:created>
  <dcterms:modified xsi:type="dcterms:W3CDTF">2016-02-23T17:47:18Z</dcterms:modified>
</cp:coreProperties>
</file>