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1" r:id="rId14"/>
    <p:sldId id="272" r:id="rId15"/>
    <p:sldId id="270" r:id="rId16"/>
    <p:sldId id="266" r:id="rId17"/>
    <p:sldId id="267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927C49-D192-4756-82B8-32B5540355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F467BE-9DBC-4DE8-914D-912A230281A9}" type="datetimeFigureOut">
              <a:rPr lang="en-US" smtClean="0"/>
              <a:t>3/8/2016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lorlines.com/archives/2014/01/study_in_black_men_internalized_racism_speeds_up_aging_process.html" TargetMode="External"/><Relationship Id="rId2" Type="http://schemas.openxmlformats.org/officeDocument/2006/relationships/hyperlink" Target="http://youtu.be/FVKYVNfIWp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interactive/2008/11/05/health/healthguide/TE_AIDS_CLIP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Stress </a:t>
            </a:r>
            <a:r>
              <a:rPr lang="en-US" sz="4800" dirty="0" smtClean="0"/>
              <a:t>and Coping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causes stress? Illness as a source of stress; Stress as a cause of illness; </a:t>
            </a:r>
            <a:r>
              <a:rPr lang="en-US" dirty="0"/>
              <a:t>What are different types of stress?</a:t>
            </a:r>
            <a:r>
              <a:rPr lang="en-US" dirty="0" smtClean="0"/>
              <a:t> Biopsychosocial, individual, environmental sources of stress; What’s cognitive coping? What’s behavioral coping? Is high risk behavior a good form of coping?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0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Stress: Definitions and Theories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we define stress? How do we appraise stress? What are the three theories of stress? What can animal-studies tell us about our stress?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9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Stressful stimulus: An external event that provokes a response</a:t>
            </a:r>
          </a:p>
          <a:p>
            <a:r>
              <a:rPr lang="en-US" dirty="0" smtClean="0"/>
              <a:t>Stressful response: Physical or emotional reaction to stimulus</a:t>
            </a:r>
          </a:p>
          <a:p>
            <a:pPr marL="114300" indent="0">
              <a:buNone/>
            </a:pPr>
            <a:r>
              <a:rPr lang="en-US" dirty="0" smtClean="0"/>
              <a:t>	1) Acute time-limited stressors</a:t>
            </a:r>
          </a:p>
          <a:p>
            <a:pPr marL="114300" indent="0">
              <a:buNone/>
            </a:pPr>
            <a:r>
              <a:rPr lang="en-US" dirty="0" smtClean="0"/>
              <a:t>	2) Brief naturalistic stressors</a:t>
            </a:r>
          </a:p>
          <a:p>
            <a:pPr marL="114300" indent="0">
              <a:buNone/>
            </a:pPr>
            <a:r>
              <a:rPr lang="en-US" dirty="0" smtClean="0"/>
              <a:t>	3) Stressful event sequences</a:t>
            </a:r>
          </a:p>
          <a:p>
            <a:pPr marL="114300" indent="0">
              <a:buNone/>
            </a:pPr>
            <a:r>
              <a:rPr lang="en-US" dirty="0" smtClean="0"/>
              <a:t>	4) Chronic stress (daily stressor build-up)</a:t>
            </a:r>
          </a:p>
          <a:p>
            <a:pPr marL="114300" indent="0">
              <a:buNone/>
            </a:pPr>
            <a:r>
              <a:rPr lang="en-US" dirty="0" smtClean="0"/>
              <a:t>	5) Distal stressors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Distal Stressors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linkClick r:id="rId2"/>
              </a:rPr>
              <a:t>Passing on Experience of Trauma to Offspring</a:t>
            </a:r>
            <a:endParaRPr lang="en-US" altLang="en-US" dirty="0"/>
          </a:p>
          <a:p>
            <a:r>
              <a:rPr lang="en-US" dirty="0">
                <a:hlinkClick r:id="rId3"/>
              </a:rPr>
              <a:t>Study: In Black Men, Internalized Racism Speeds Up Aging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sz="2400" dirty="0" smtClean="0"/>
              <a:t>Cognitive Appraisal </a:t>
            </a:r>
          </a:p>
          <a:p>
            <a:pPr marL="114300" indent="0" algn="ctr">
              <a:buNone/>
            </a:pPr>
            <a:r>
              <a:rPr lang="en-US" sz="2000" dirty="0" smtClean="0"/>
              <a:t>(how we make sense of events and deem them as stressful or not)</a:t>
            </a:r>
          </a:p>
          <a:p>
            <a:pPr marL="114300" indent="0" algn="ctr">
              <a:buNone/>
            </a:pPr>
            <a:endParaRPr lang="en-US" sz="2000" dirty="0" smtClean="0"/>
          </a:p>
          <a:p>
            <a:r>
              <a:rPr lang="en-US" dirty="0" smtClean="0"/>
              <a:t>A) Primary Appraisal</a:t>
            </a:r>
          </a:p>
          <a:p>
            <a:pPr lvl="1"/>
            <a:r>
              <a:rPr lang="en-US" dirty="0" smtClean="0"/>
              <a:t>Initial thought: is this event harmful or not?</a:t>
            </a:r>
          </a:p>
          <a:p>
            <a:r>
              <a:rPr lang="en-US" dirty="0" smtClean="0"/>
              <a:t>B) Secondary Appraisal</a:t>
            </a:r>
          </a:p>
          <a:p>
            <a:pPr lvl="1"/>
            <a:r>
              <a:rPr lang="en-US" dirty="0" smtClean="0"/>
              <a:t>Determination of resources: do I have what it takes to cope?</a:t>
            </a:r>
          </a:p>
          <a:p>
            <a:r>
              <a:rPr lang="en-US" dirty="0" smtClean="0"/>
              <a:t>C) Cognitive reappraisal</a:t>
            </a:r>
          </a:p>
          <a:p>
            <a:pPr lvl="1"/>
            <a:r>
              <a:rPr lang="en-US" dirty="0" smtClean="0"/>
              <a:t>Reappraising as the event continues/develops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Stressfulness depends on our perceptions (open to interpretation)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The same situation may be appraised differently based on mood, health, motivation, presence of others,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628" y="152400"/>
            <a:ext cx="7620000" cy="1143000"/>
          </a:xfrm>
        </p:spPr>
        <p:txBody>
          <a:bodyPr/>
          <a:lstStyle/>
          <a:p>
            <a:r>
              <a:rPr lang="en-US" dirty="0" smtClean="0"/>
              <a:t>Systems Involved…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1" y="3886200"/>
            <a:ext cx="3151542" cy="283681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295718"/>
            <a:ext cx="4617797" cy="2849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978" y="4145280"/>
            <a:ext cx="2576622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 or Flight Response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981200"/>
            <a:ext cx="641985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4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Stress Response: All the Players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Stressors activate the immune system (within minutes &lt;hour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Hypothalamus: leader of the stress response</a:t>
            </a:r>
          </a:p>
          <a:p>
            <a:r>
              <a:rPr lang="en-US" dirty="0"/>
              <a:t>Adrenal gland </a:t>
            </a:r>
            <a:r>
              <a:rPr lang="en-US" dirty="0" smtClean="0"/>
              <a:t>secretes </a:t>
            </a:r>
            <a:r>
              <a:rPr lang="en-US" dirty="0"/>
              <a:t>epinephrine and norepinephrine (FIRST RESPONDERS</a:t>
            </a:r>
            <a:r>
              <a:rPr lang="en-US" dirty="0" smtClean="0"/>
              <a:t>) as instructed by Hypothalamus</a:t>
            </a:r>
          </a:p>
          <a:p>
            <a:r>
              <a:rPr lang="en-US" dirty="0" smtClean="0"/>
              <a:t>Hypothalamus secretes corticotrophin-releasing hormone (Stress hormone: CRH)</a:t>
            </a:r>
          </a:p>
          <a:p>
            <a:r>
              <a:rPr lang="en-US" dirty="0" smtClean="0"/>
              <a:t>CRH tells </a:t>
            </a:r>
            <a:r>
              <a:rPr lang="en-US" dirty="0"/>
              <a:t>neighbor (pituitary gland) </a:t>
            </a:r>
            <a:r>
              <a:rPr lang="en-US" dirty="0" smtClean="0"/>
              <a:t>to secrete adrenocorticotrophic hormone (ACTH)</a:t>
            </a:r>
          </a:p>
          <a:p>
            <a:r>
              <a:rPr lang="en-US" dirty="0" smtClean="0"/>
              <a:t>ACTH signals the release of </a:t>
            </a:r>
            <a:r>
              <a:rPr lang="en-US" dirty="0" err="1" smtClean="0"/>
              <a:t>glucorticoids</a:t>
            </a:r>
            <a:r>
              <a:rPr lang="en-US" dirty="0" smtClean="0"/>
              <a:t> (LONG TERM RESPONDERS)</a:t>
            </a:r>
          </a:p>
          <a:p>
            <a:r>
              <a:rPr lang="en-US" dirty="0" err="1" smtClean="0"/>
              <a:t>Glucorticoids</a:t>
            </a:r>
            <a:r>
              <a:rPr lang="en-US" dirty="0" smtClean="0"/>
              <a:t> relate to decreases in lymphocytes (one of the two types of cells in body’s immune system)</a:t>
            </a:r>
          </a:p>
          <a:p>
            <a:pPr lvl="1"/>
            <a:r>
              <a:rPr lang="en-US" dirty="0" smtClean="0"/>
              <a:t>Lymphocytes help attack foreign organisms (viruses, bacteria) in the body, so a decrease is seen as bad.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Stress, the Immune System, and Disease: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Glucorticoids</a:t>
            </a:r>
            <a:r>
              <a:rPr lang="en-US" sz="2400" dirty="0" smtClean="0"/>
              <a:t> and Lymphocytes </a:t>
            </a:r>
            <a:br>
              <a:rPr lang="en-US" sz="2400" dirty="0" smtClean="0"/>
            </a:br>
            <a:r>
              <a:rPr lang="en-US" sz="2400" dirty="0" smtClean="0"/>
              <a:t>(The Benefits of Animal Studies)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Altering immune functioning can happen 2 ways:</a:t>
            </a:r>
          </a:p>
          <a:p>
            <a:pPr lvl="1"/>
            <a:r>
              <a:rPr lang="en-US" dirty="0" smtClean="0"/>
              <a:t>Chronic Stress </a:t>
            </a:r>
            <a:r>
              <a:rPr lang="en-US" dirty="0" smtClean="0">
                <a:sym typeface="Wingdings" panose="05000000000000000000" pitchFamily="2" charset="2"/>
              </a:rPr>
              <a:t> reduction of white blood cells (lymphocytes) and poor/</a:t>
            </a:r>
            <a:r>
              <a:rPr lang="en-US" dirty="0" err="1" smtClean="0">
                <a:sym typeface="Wingdings" panose="05000000000000000000" pitchFamily="2" charset="2"/>
              </a:rPr>
              <a:t>supressed</a:t>
            </a:r>
            <a:r>
              <a:rPr lang="en-US" dirty="0" smtClean="0">
                <a:sym typeface="Wingdings" panose="05000000000000000000" pitchFamily="2" charset="2"/>
              </a:rPr>
              <a:t> immune system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Acute stress  redistribution of white blood cells (lymphocytes go elsewhere, specifically skin) results in overactive immune system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If chronic stress is not permanent, then eventually body’s immune system will return to normal.  (Same for repeated acute stressors)</a:t>
            </a:r>
          </a:p>
          <a:p>
            <a:pPr marL="411480" lvl="1" indent="0">
              <a:buNone/>
            </a:pPr>
            <a:r>
              <a:rPr lang="en-US" dirty="0" smtClean="0"/>
              <a:t>Problems (diseases) occur when…</a:t>
            </a:r>
          </a:p>
          <a:p>
            <a:pPr marL="868680" lvl="1" indent="-457200">
              <a:buAutoNum type="alphaLcParenR"/>
            </a:pPr>
            <a:r>
              <a:rPr lang="en-US" dirty="0" smtClean="0"/>
              <a:t>Chronic stress remains</a:t>
            </a:r>
          </a:p>
          <a:p>
            <a:pPr marL="868680" lvl="1" indent="-457200">
              <a:buAutoNum type="alphaLcParenR"/>
            </a:pPr>
            <a:r>
              <a:rPr lang="en-US" dirty="0" err="1" smtClean="0"/>
              <a:t>Glucorticoid</a:t>
            </a:r>
            <a:r>
              <a:rPr lang="en-US" dirty="0" smtClean="0"/>
              <a:t> level remains high (decreasing lymphocytes)</a:t>
            </a:r>
          </a:p>
          <a:p>
            <a:pPr marL="868680" lvl="1" indent="-457200">
              <a:buAutoNum type="alphaLcParenR"/>
            </a:pPr>
            <a:r>
              <a:rPr lang="en-US" dirty="0" smtClean="0"/>
              <a:t>The sympathetic nervous system remains activated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Overactive Immune System </a:t>
            </a:r>
            <a:r>
              <a:rPr lang="en-US" dirty="0" smtClean="0">
                <a:sym typeface="Wingdings" panose="05000000000000000000" pitchFamily="2" charset="2"/>
              </a:rPr>
              <a:t> body may attack its own tissues, causing an allergic reaction or diseases such as Lupus, Multiple Sclerosis, or Rheumatoid Arthritis (all chronic)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Underactive/</a:t>
            </a:r>
            <a:r>
              <a:rPr lang="en-US" dirty="0" err="1">
                <a:sym typeface="Wingdings" panose="05000000000000000000" pitchFamily="2" charset="2"/>
              </a:rPr>
              <a:t>s</a:t>
            </a:r>
            <a:r>
              <a:rPr lang="en-US" dirty="0" err="1" smtClean="0">
                <a:sym typeface="Wingdings" panose="05000000000000000000" pitchFamily="2" charset="2"/>
              </a:rPr>
              <a:t>upressed</a:t>
            </a:r>
            <a:r>
              <a:rPr lang="en-US" dirty="0" smtClean="0">
                <a:sym typeface="Wingdings" panose="05000000000000000000" pitchFamily="2" charset="2"/>
              </a:rPr>
              <a:t> Immune System  promote bacterial infection, eruption of dormant virus, or reproduction of cancer cells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114300" indent="0">
              <a:buNone/>
            </a:pPr>
            <a:r>
              <a:rPr lang="en-US" b="1" dirty="0" smtClean="0"/>
              <a:t>Looking ahead….</a:t>
            </a:r>
          </a:p>
          <a:p>
            <a:r>
              <a:rPr lang="en-US" dirty="0" smtClean="0"/>
              <a:t>HIV/AIDS: Stress and negative emotions speed the transition from HIV to AIDS</a:t>
            </a:r>
          </a:p>
          <a:p>
            <a:r>
              <a:rPr lang="en-US" dirty="0" smtClean="0"/>
              <a:t>Stress predicts a faster decline in those living with AIDS</a:t>
            </a:r>
          </a:p>
          <a:p>
            <a:r>
              <a:rPr lang="en-US" dirty="0" smtClean="0"/>
              <a:t>Education, support groups, and effective coping mechanisms are an important part to treating the disease(s)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Everything!</a:t>
            </a:r>
          </a:p>
          <a:p>
            <a:r>
              <a:rPr lang="en-US" dirty="0" smtClean="0"/>
              <a:t>Stress is a subjective experience </a:t>
            </a:r>
          </a:p>
          <a:p>
            <a:pPr lvl="1"/>
            <a:r>
              <a:rPr lang="en-US" dirty="0" smtClean="0"/>
              <a:t>(we will discuss appraisal later)</a:t>
            </a:r>
          </a:p>
          <a:p>
            <a:r>
              <a:rPr lang="en-US" dirty="0" smtClean="0"/>
              <a:t>What are some of your current stressors?</a:t>
            </a:r>
          </a:p>
          <a:p>
            <a:pPr marL="114300" indent="0">
              <a:buNone/>
            </a:pPr>
            <a:r>
              <a:rPr lang="en-US" dirty="0" smtClean="0"/>
              <a:t>Two-way </a:t>
            </a:r>
            <a:r>
              <a:rPr lang="en-US" dirty="0" smtClean="0"/>
              <a:t>street:</a:t>
            </a:r>
          </a:p>
          <a:p>
            <a:r>
              <a:rPr lang="en-US" dirty="0" smtClean="0"/>
              <a:t>STRESS </a:t>
            </a:r>
            <a:r>
              <a:rPr lang="en-US" dirty="0" smtClean="0">
                <a:sym typeface="Wingdings" panose="05000000000000000000" pitchFamily="2" charset="2"/>
              </a:rPr>
              <a:t> ILLNESS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(CHRONIC) ILLNESS  STRESS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130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life hassles</a:t>
            </a:r>
          </a:p>
          <a:p>
            <a:r>
              <a:rPr lang="en-US" dirty="0" smtClean="0"/>
              <a:t>Good stress (focus) vs. bad stress (fear)</a:t>
            </a:r>
          </a:p>
          <a:p>
            <a:r>
              <a:rPr lang="en-US" dirty="0" smtClean="0"/>
              <a:t>Microaggressions</a:t>
            </a:r>
          </a:p>
          <a:p>
            <a:r>
              <a:rPr lang="en-US" dirty="0" smtClean="0"/>
              <a:t>Catastrophic events and PTSD</a:t>
            </a:r>
          </a:p>
          <a:p>
            <a:pPr lvl="1"/>
            <a:r>
              <a:rPr lang="en-US" dirty="0" smtClean="0"/>
              <a:t>Loosely related to high risk health behaviors</a:t>
            </a:r>
          </a:p>
          <a:p>
            <a:pPr lvl="1"/>
            <a:r>
              <a:rPr lang="en-US" dirty="0" smtClean="0"/>
              <a:t>Comorbidity- meaning and relevance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3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Microaggressions &amp; Daily Hassles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450624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4112446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92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Biopsychosocial, Individual, and Environmental Sources of Stress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Biopsychosocial</a:t>
            </a:r>
          </a:p>
          <a:p>
            <a:pPr lvl="1"/>
            <a:r>
              <a:rPr lang="en-US" dirty="0" smtClean="0"/>
              <a:t>Diathesis-Stress model of disease</a:t>
            </a:r>
          </a:p>
          <a:p>
            <a:pPr lvl="1"/>
            <a:r>
              <a:rPr lang="en-US" dirty="0" smtClean="0"/>
              <a:t>E.g., schizophrenia, depression, alcoholism</a:t>
            </a:r>
            <a:endParaRPr lang="en-US" dirty="0"/>
          </a:p>
          <a:p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Personality type</a:t>
            </a:r>
          </a:p>
          <a:p>
            <a:pPr lvl="1"/>
            <a:r>
              <a:rPr lang="en-US" dirty="0" smtClean="0"/>
              <a:t>E.g., Type A, Type D</a:t>
            </a:r>
          </a:p>
          <a:p>
            <a:r>
              <a:rPr lang="en-US" dirty="0" smtClean="0"/>
              <a:t>Environmental</a:t>
            </a:r>
          </a:p>
          <a:p>
            <a:pPr lvl="1"/>
            <a:r>
              <a:rPr lang="en-US" dirty="0" smtClean="0"/>
              <a:t>Psychosocial events</a:t>
            </a:r>
          </a:p>
          <a:p>
            <a:pPr marL="777240" lvl="2" indent="0">
              <a:buNone/>
            </a:pPr>
            <a:r>
              <a:rPr lang="en-US" dirty="0" smtClean="0"/>
              <a:t>E.g., illness of loved one, death of loved one, suicide, poverty, workplace responsibilities </a:t>
            </a:r>
          </a:p>
        </p:txBody>
      </p:sp>
    </p:spTree>
    <p:extLst>
      <p:ext uri="{BB962C8B-B14F-4D97-AF65-F5344CB8AC3E}">
        <p14:creationId xmlns:p14="http://schemas.microsoft.com/office/powerpoint/2010/main" val="54759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COPING: Cognitive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COPING= What we do (our response) in the presence of stress</a:t>
            </a:r>
          </a:p>
          <a:p>
            <a:r>
              <a:rPr lang="en-US" dirty="0" smtClean="0"/>
              <a:t>Cognitive coping= what we think in the presence of stress</a:t>
            </a:r>
          </a:p>
          <a:p>
            <a:r>
              <a:rPr lang="en-US" dirty="0" smtClean="0"/>
              <a:t>Engagement (obtain information) or Disengagement (minimize discomfort) </a:t>
            </a:r>
          </a:p>
          <a:p>
            <a:pPr lvl="1"/>
            <a:r>
              <a:rPr lang="en-US" i="1" dirty="0" smtClean="0"/>
              <a:t>These terms can describe both cognitive and behavioral coping</a:t>
            </a:r>
          </a:p>
          <a:p>
            <a:r>
              <a:rPr lang="en-US" dirty="0" smtClean="0"/>
              <a:t>Two types of </a:t>
            </a:r>
            <a:r>
              <a:rPr lang="en-US" b="1" dirty="0" smtClean="0"/>
              <a:t>Cognitive Coping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Problem-focused</a:t>
            </a:r>
          </a:p>
          <a:p>
            <a:pPr lvl="1"/>
            <a:r>
              <a:rPr lang="en-US" dirty="0" smtClean="0"/>
              <a:t>Emotion focused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0011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COPING: Behavioral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and stress</a:t>
            </a:r>
          </a:p>
          <a:p>
            <a:r>
              <a:rPr lang="en-US" dirty="0" smtClean="0"/>
              <a:t>Music (interesting one!)</a:t>
            </a:r>
          </a:p>
          <a:p>
            <a:r>
              <a:rPr lang="en-US" dirty="0" smtClean="0"/>
              <a:t>Humor</a:t>
            </a:r>
          </a:p>
          <a:p>
            <a:r>
              <a:rPr lang="en-US" dirty="0" smtClean="0"/>
              <a:t>Social support (buffering)</a:t>
            </a:r>
          </a:p>
          <a:p>
            <a:r>
              <a:rPr lang="en-US" dirty="0" smtClean="0"/>
              <a:t>Spirituality/religion/traditions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0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Stress can lead to high risk behavior…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form of behavioral coping…poor behavioral coping</a:t>
            </a:r>
          </a:p>
          <a:p>
            <a:pPr lvl="1"/>
            <a:r>
              <a:rPr lang="en-US" dirty="0" smtClean="0"/>
              <a:t>Stress and eating</a:t>
            </a:r>
          </a:p>
          <a:p>
            <a:pPr lvl="1"/>
            <a:r>
              <a:rPr lang="en-US" dirty="0" smtClean="0"/>
              <a:t>Stress and sleep deprivation</a:t>
            </a:r>
          </a:p>
          <a:p>
            <a:pPr lvl="1"/>
            <a:r>
              <a:rPr lang="en-US" dirty="0" smtClean="0"/>
              <a:t>Sexual behaviors (escape)</a:t>
            </a:r>
          </a:p>
          <a:p>
            <a:pPr lvl="1"/>
            <a:r>
              <a:rPr lang="en-US" dirty="0" smtClean="0"/>
              <a:t>Substance abuse (escape)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8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Positivity </a:t>
            </a:r>
            <a:r>
              <a:rPr lang="en-US" smtClean="0"/>
              <a:t>and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can be positive (focus)</a:t>
            </a:r>
          </a:p>
          <a:p>
            <a:r>
              <a:rPr lang="en-US" dirty="0" smtClean="0"/>
              <a:t>Positive attitude can reduce perceptions of stress</a:t>
            </a:r>
          </a:p>
          <a:p>
            <a:r>
              <a:rPr lang="en-US" dirty="0" smtClean="0"/>
              <a:t>More positivity than stress is a form of illness prevention</a:t>
            </a:r>
          </a:p>
          <a:p>
            <a:r>
              <a:rPr lang="en-US" dirty="0" smtClean="0"/>
              <a:t>How stressed are you? (LIVEWELL ASSIGNMENT)</a:t>
            </a:r>
          </a:p>
          <a:p>
            <a:r>
              <a:rPr lang="en-US" dirty="0" smtClean="0"/>
              <a:t>Patients Voices:</a:t>
            </a:r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As a class let’s assess both the sources of stress and coping mechanisms displayed in these Patient’s Voices of people living with </a:t>
            </a:r>
            <a:r>
              <a:rPr lang="en-US" dirty="0" smtClean="0">
                <a:hlinkClick r:id="rId2"/>
              </a:rPr>
              <a:t>HIV/AIDS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7372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235</TotalTime>
  <Words>841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Wingdings</vt:lpstr>
      <vt:lpstr>Adjacency</vt:lpstr>
      <vt:lpstr>Stress and Coping</vt:lpstr>
      <vt:lpstr>What causes stress?</vt:lpstr>
      <vt:lpstr>Different Types of Stress</vt:lpstr>
      <vt:lpstr>Microaggressions &amp; Daily Hassles</vt:lpstr>
      <vt:lpstr>Biopsychosocial, Individual, and Environmental Sources of Stress</vt:lpstr>
      <vt:lpstr>COPING: Cognitive Coping</vt:lpstr>
      <vt:lpstr>COPING: Behavioral Coping</vt:lpstr>
      <vt:lpstr>Stress can lead to high risk behavior…</vt:lpstr>
      <vt:lpstr>Positivity and Stress</vt:lpstr>
      <vt:lpstr>Stress: Definitions and Theories</vt:lpstr>
      <vt:lpstr>Stress</vt:lpstr>
      <vt:lpstr>Example of Distal Stressors</vt:lpstr>
      <vt:lpstr>Stress Appraisal</vt:lpstr>
      <vt:lpstr>Systems Involved…</vt:lpstr>
      <vt:lpstr>Fight or Flight Response</vt:lpstr>
      <vt:lpstr>Stress Response: All the Players</vt:lpstr>
      <vt:lpstr>Stress, the Immune System, and Disease:  Glucorticoids and Lymphocytes  (The Benefits of Animal Studies)</vt:lpstr>
      <vt:lpstr>Stress and Disease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Stress and Coping</dc:title>
  <dc:creator>Amanda</dc:creator>
  <cp:lastModifiedBy>Amanda Almond</cp:lastModifiedBy>
  <cp:revision>16</cp:revision>
  <dcterms:created xsi:type="dcterms:W3CDTF">2015-03-17T01:09:11Z</dcterms:created>
  <dcterms:modified xsi:type="dcterms:W3CDTF">2016-03-08T16:00:43Z</dcterms:modified>
</cp:coreProperties>
</file>