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5" r:id="rId3"/>
    <p:sldId id="264" r:id="rId4"/>
    <p:sldId id="259" r:id="rId5"/>
    <p:sldId id="257" r:id="rId6"/>
    <p:sldId id="258" r:id="rId7"/>
    <p:sldId id="266" r:id="rId8"/>
    <p:sldId id="267" r:id="rId9"/>
    <p:sldId id="268" r:id="rId10"/>
    <p:sldId id="269" r:id="rId11"/>
    <p:sldId id="270" r:id="rId12"/>
    <p:sldId id="261"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1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70EED-C87C-4AC9-BD82-EC8249AE153F}" type="datetimeFigureOut">
              <a:rPr lang="en-US" smtClean="0"/>
              <a:t>2/3/2016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C1CE98-FDEF-4CCC-B1E9-6E79E90A4C79}" type="slidenum">
              <a:rPr lang="en-US" smtClean="0"/>
              <a:t>‹#›</a:t>
            </a:fld>
            <a:endParaRPr lang="en-US"/>
          </a:p>
        </p:txBody>
      </p:sp>
    </p:spTree>
    <p:extLst>
      <p:ext uri="{BB962C8B-B14F-4D97-AF65-F5344CB8AC3E}">
        <p14:creationId xmlns:p14="http://schemas.microsoft.com/office/powerpoint/2010/main" val="299340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B55E57-B737-4B50-BD6C-6D6664F5EE4F}" type="slidenum">
              <a:rPr lang="en-US" altLang="en-US"/>
              <a:pPr eaLnBrk="1" hangingPunct="1"/>
              <a:t>12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Introduce the concept of HRQOL and its measurement.</a:t>
            </a:r>
          </a:p>
          <a:p>
            <a:pPr eaLnBrk="1" hangingPunct="1">
              <a:buFontTx/>
              <a:buChar char="•"/>
            </a:pPr>
            <a:r>
              <a:rPr lang="en-US" altLang="en-US" smtClean="0">
                <a:latin typeface="Arial" panose="020B0604020202020204" pitchFamily="34" charset="0"/>
              </a:rPr>
              <a:t>There are varying definitions for HRQOL.</a:t>
            </a:r>
          </a:p>
          <a:p>
            <a:pPr eaLnBrk="1" hangingPunct="1">
              <a:buFontTx/>
              <a:buChar char="•"/>
            </a:pPr>
            <a:r>
              <a:rPr lang="en-US" altLang="en-US" smtClean="0">
                <a:latin typeface="Arial" panose="020B0604020202020204" pitchFamily="34" charset="0"/>
              </a:rPr>
              <a:t>There are many ways and scales with which to measure HRQOL depending on one’s needs. Generally, each scale has its advantages and disadvantages that make it more or less advantageous to use depending on the scenario in question. See the provided link for a database of QOL scales.  </a:t>
            </a:r>
          </a:p>
          <a:p>
            <a:pPr eaLnBrk="1" hangingPunct="1">
              <a:buFontTx/>
              <a:buChar char="•"/>
            </a:pPr>
            <a:endParaRPr lang="en-US" altLang="en-US" smtClean="0">
              <a:latin typeface="Arial" panose="020B0604020202020204" pitchFamily="34" charset="0"/>
            </a:endParaRPr>
          </a:p>
        </p:txBody>
      </p:sp>
    </p:spTree>
    <p:extLst>
      <p:ext uri="{BB962C8B-B14F-4D97-AF65-F5344CB8AC3E}">
        <p14:creationId xmlns:p14="http://schemas.microsoft.com/office/powerpoint/2010/main" val="160580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A21EB6-BBB1-481A-94B1-F558344E2957}" type="slidenum">
              <a:rPr lang="en-US" altLang="en-US"/>
              <a:pPr eaLnBrk="1" hangingPunct="1"/>
              <a:t>13</a:t>
            </a:fld>
            <a:endParaRPr lang="en-US" altLang="en-US"/>
          </a:p>
        </p:txBody>
      </p:sp>
      <p:sp>
        <p:nvSpPr>
          <p:cNvPr id="22531" name="Rectangle 2"/>
          <p:cNvSpPr>
            <a:spLocks noGrp="1" noRot="1" noChangeAspect="1" noChangeArrowheads="1" noTextEdit="1"/>
          </p:cNvSpPr>
          <p:nvPr>
            <p:ph type="sldImg"/>
          </p:nvPr>
        </p:nvSpPr>
        <p:spPr>
          <a:xfrm>
            <a:off x="382588" y="685800"/>
            <a:ext cx="6097587" cy="3430588"/>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These are the 4 core Healthy Days measures (HRQOL-4) used in the Behavioral Risk Factor Surveillance System (BRFSS) and the National Health and Nutrition Examination Survey (NHANES). </a:t>
            </a:r>
          </a:p>
          <a:p>
            <a:pPr eaLnBrk="1" hangingPunct="1">
              <a:buFontTx/>
              <a:buChar char="•"/>
            </a:pPr>
            <a:r>
              <a:rPr lang="en-US" altLang="en-US" smtClean="0">
                <a:latin typeface="Arial" panose="020B0604020202020204" pitchFamily="34" charset="0"/>
              </a:rPr>
              <a:t>While there are other Healthy Days measures that are sometimes included in these surveys (Activity Limitations module (4 questions), Healthy Days Symptoms module (5 questions)) (see http://www.cdc.gov/hrqol/hrqol14_measure.htm), these are 4 core questions that are most widely used.  </a:t>
            </a:r>
          </a:p>
        </p:txBody>
      </p:sp>
    </p:spTree>
    <p:extLst>
      <p:ext uri="{BB962C8B-B14F-4D97-AF65-F5344CB8AC3E}">
        <p14:creationId xmlns:p14="http://schemas.microsoft.com/office/powerpoint/2010/main" val="194844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9D76B35-F815-4CBC-9161-888FD689D8E4}" type="slidenum">
              <a:rPr lang="en-US" altLang="en-US"/>
              <a:pPr/>
              <a:t>‹#›</a:t>
            </a:fld>
            <a:endParaRPr lang="en-US" altLang="en-US"/>
          </a:p>
        </p:txBody>
      </p:sp>
    </p:spTree>
    <p:extLst>
      <p:ext uri="{BB962C8B-B14F-4D97-AF65-F5344CB8AC3E}">
        <p14:creationId xmlns:p14="http://schemas.microsoft.com/office/powerpoint/2010/main" val="100655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2/3/2016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2/3/2016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Health</a:t>
            </a:r>
            <a:r>
              <a:rPr lang="en-US" sz="4400" dirty="0" smtClean="0"/>
              <a:t>	and </a:t>
            </a:r>
            <a:r>
              <a:rPr lang="en-US" sz="4400" dirty="0" smtClean="0"/>
              <a:t>Quality of Life</a:t>
            </a:r>
            <a:endParaRPr lang="en-US" sz="4400" dirty="0"/>
          </a:p>
        </p:txBody>
      </p:sp>
      <p:sp>
        <p:nvSpPr>
          <p:cNvPr id="4" name="Subtitle 3"/>
          <p:cNvSpPr>
            <a:spLocks noGrp="1"/>
          </p:cNvSpPr>
          <p:nvPr>
            <p:ph type="subTitle" idx="1"/>
          </p:nvPr>
        </p:nvSpPr>
        <p:spPr/>
        <p:txBody>
          <a:bodyPr/>
          <a:lstStyle/>
          <a:p>
            <a:pPr algn="ctr"/>
            <a:r>
              <a:rPr lang="en-US" dirty="0" smtClean="0"/>
              <a:t>Biopsychosocial model of well-being</a:t>
            </a:r>
            <a:endParaRPr lang="en-US" dirty="0"/>
          </a:p>
        </p:txBody>
      </p:sp>
    </p:spTree>
    <p:extLst>
      <p:ext uri="{BB962C8B-B14F-4D97-AF65-F5344CB8AC3E}">
        <p14:creationId xmlns:p14="http://schemas.microsoft.com/office/powerpoint/2010/main" val="318134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115888" indent="-115888"/>
            <a:r>
              <a:rPr lang="en-US" dirty="0"/>
              <a:t>Physical exercise is any activity that enhances or maintains physical fitness and mental function.</a:t>
            </a:r>
          </a:p>
          <a:p>
            <a:pPr marL="115888" indent="-115888"/>
            <a:r>
              <a:rPr lang="en-US" dirty="0"/>
              <a:t>Exercise can come in many forms but usually falls into one of three types: flexibility (affects joint mobility), aerobic (affects cardiovascular function), and anaerobic (affects muscle strength).</a:t>
            </a:r>
          </a:p>
          <a:p>
            <a:pPr marL="115888" indent="-115888"/>
            <a:r>
              <a:rPr lang="en-US" dirty="0"/>
              <a:t>The benefits 0f exercise for the body include weight maintenance, injury and disease prevention, and improved functioning.</a:t>
            </a:r>
          </a:p>
          <a:p>
            <a:endParaRPr lang="en-US" dirty="0"/>
          </a:p>
        </p:txBody>
      </p:sp>
    </p:spTree>
    <p:extLst>
      <p:ext uri="{BB962C8B-B14F-4D97-AF65-F5344CB8AC3E}">
        <p14:creationId xmlns:p14="http://schemas.microsoft.com/office/powerpoint/2010/main" val="232171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a:t>
            </a:r>
            <a:endParaRPr lang="en-US" dirty="0"/>
          </a:p>
        </p:txBody>
      </p:sp>
      <p:sp>
        <p:nvSpPr>
          <p:cNvPr id="3" name="Content Placeholder 2"/>
          <p:cNvSpPr>
            <a:spLocks noGrp="1"/>
          </p:cNvSpPr>
          <p:nvPr>
            <p:ph idx="1"/>
          </p:nvPr>
        </p:nvSpPr>
        <p:spPr>
          <a:xfrm>
            <a:off x="1104293" y="1772260"/>
            <a:ext cx="8946541" cy="4195481"/>
          </a:xfrm>
        </p:spPr>
        <p:txBody>
          <a:bodyPr/>
          <a:lstStyle/>
          <a:p>
            <a:pPr marL="115888" indent="-115888"/>
            <a:r>
              <a:rPr lang="en-US" dirty="0"/>
              <a:t>Substance abuse is the habitual use of drugs in dangerous amounts or situations. Both legal and illegal drugs can be used in a harmful manner.</a:t>
            </a:r>
          </a:p>
          <a:p>
            <a:pPr marL="115888" indent="-115888"/>
            <a:r>
              <a:rPr lang="en-US" dirty="0"/>
              <a:t>Extended drug use can lead to tolerance, dependence, and withdrawal.</a:t>
            </a:r>
          </a:p>
          <a:p>
            <a:pPr marL="115888" indent="-115888"/>
            <a:r>
              <a:rPr lang="en-US" dirty="0"/>
              <a:t>Extended abuse of substances can cause detrimental physical and mental effects including heart, liver, and cognitive problems as well as depression, anxiety, and psychosis.</a:t>
            </a:r>
          </a:p>
          <a:p>
            <a:pPr marL="115888" indent="-115888"/>
            <a:r>
              <a:rPr lang="en-US" dirty="0"/>
              <a:t>Substance abuse is associated with higher rates of suicide.</a:t>
            </a:r>
          </a:p>
          <a:p>
            <a:endParaRPr lang="en-US" dirty="0"/>
          </a:p>
        </p:txBody>
      </p:sp>
    </p:spTree>
    <p:extLst>
      <p:ext uri="{BB962C8B-B14F-4D97-AF65-F5344CB8AC3E}">
        <p14:creationId xmlns:p14="http://schemas.microsoft.com/office/powerpoint/2010/main" val="148520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895600" y="685800"/>
            <a:ext cx="6629400" cy="762000"/>
          </a:xfrm>
        </p:spPr>
        <p:txBody>
          <a:bodyPr/>
          <a:lstStyle/>
          <a:p>
            <a:pPr eaLnBrk="1" hangingPunct="1"/>
            <a:r>
              <a:rPr lang="en-US" altLang="en-US" sz="3600" dirty="0">
                <a:solidFill>
                  <a:schemeClr val="tx1"/>
                </a:solidFill>
              </a:rPr>
              <a:t>Measuring Health-Related Quality of Life (HRQOL)</a:t>
            </a:r>
          </a:p>
        </p:txBody>
      </p:sp>
      <p:sp>
        <p:nvSpPr>
          <p:cNvPr id="6147" name="Text Box 7"/>
          <p:cNvSpPr txBox="1">
            <a:spLocks noChangeArrowheads="1"/>
          </p:cNvSpPr>
          <p:nvPr/>
        </p:nvSpPr>
        <p:spPr bwMode="auto">
          <a:xfrm>
            <a:off x="510745" y="1981201"/>
            <a:ext cx="10198443" cy="290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dirty="0">
                <a:latin typeface="+mn-lt"/>
              </a:rPr>
              <a:t>Broad outcome measures designed to measure physical, emotional, and social dimensions of health</a:t>
            </a:r>
            <a:r>
              <a:rPr lang="en-US" altLang="en-US" sz="2200" dirty="0">
                <a:latin typeface="+mn-lt"/>
              </a:rPr>
              <a:t> </a:t>
            </a:r>
            <a:r>
              <a:rPr lang="en-US" altLang="en-US" dirty="0">
                <a:latin typeface="+mn-lt"/>
              </a:rPr>
              <a:t>(</a:t>
            </a:r>
            <a:r>
              <a:rPr lang="en-US" altLang="en-US" i="1" dirty="0">
                <a:latin typeface="+mn-lt"/>
              </a:rPr>
              <a:t>McDowell &amp; Newell, 1996</a:t>
            </a:r>
            <a:r>
              <a:rPr lang="en-US" altLang="en-US" dirty="0" smtClean="0">
                <a:latin typeface="+mn-lt"/>
              </a:rPr>
              <a:t>).</a:t>
            </a:r>
          </a:p>
          <a:p>
            <a:pPr marL="0" indent="0" eaLnBrk="1" hangingPunct="1">
              <a:spcBef>
                <a:spcPct val="50000"/>
              </a:spcBef>
            </a:pPr>
            <a:r>
              <a:rPr lang="en-US" altLang="en-US" sz="2200" dirty="0" smtClean="0">
                <a:latin typeface="+mn-lt"/>
              </a:rPr>
              <a:t> </a:t>
            </a:r>
            <a:endParaRPr lang="en-US" altLang="en-US" sz="2200" dirty="0">
              <a:latin typeface="+mn-lt"/>
            </a:endParaRPr>
          </a:p>
          <a:p>
            <a:pPr eaLnBrk="1" hangingPunct="1">
              <a:spcBef>
                <a:spcPct val="50000"/>
              </a:spcBef>
              <a:buFontTx/>
              <a:buChar char="•"/>
            </a:pPr>
            <a:r>
              <a:rPr lang="en-US" altLang="en-US" sz="2400" dirty="0">
                <a:latin typeface="+mn-lt"/>
              </a:rPr>
              <a:t>No one definition of HRQOL is agreed upon, but generally assessed with generic measures (e.g., Short-Form 36) or disease-specific measures (e.g., Quality of Life in Epilepsy Scale-10</a:t>
            </a:r>
            <a:r>
              <a:rPr lang="en-US" altLang="en-US" sz="2200" dirty="0">
                <a:latin typeface="+mn-lt"/>
              </a:rPr>
              <a:t> </a:t>
            </a:r>
            <a:r>
              <a:rPr lang="en-US" altLang="en-US" dirty="0">
                <a:latin typeface="+mn-lt"/>
              </a:rPr>
              <a:t>(</a:t>
            </a:r>
            <a:r>
              <a:rPr lang="en-US" altLang="en-US" i="1" dirty="0">
                <a:latin typeface="+mn-lt"/>
              </a:rPr>
              <a:t>Ware &amp; </a:t>
            </a:r>
            <a:r>
              <a:rPr lang="en-US" altLang="en-US" i="1" dirty="0" err="1">
                <a:latin typeface="+mn-lt"/>
              </a:rPr>
              <a:t>Sherbourne</a:t>
            </a:r>
            <a:r>
              <a:rPr lang="en-US" altLang="en-US" i="1" dirty="0">
                <a:latin typeface="+mn-lt"/>
              </a:rPr>
              <a:t>, 1992; Cramer et al., 1996</a:t>
            </a:r>
            <a:r>
              <a:rPr lang="en-US" altLang="en-US" dirty="0" smtClean="0">
                <a:latin typeface="+mn-lt"/>
              </a:rPr>
              <a:t>).</a:t>
            </a:r>
            <a:endParaRPr lang="en-US" altLang="en-US" dirty="0">
              <a:latin typeface="+mn-lt"/>
            </a:endParaRPr>
          </a:p>
        </p:txBody>
      </p:sp>
    </p:spTree>
    <p:extLst>
      <p:ext uri="{BB962C8B-B14F-4D97-AF65-F5344CB8AC3E}">
        <p14:creationId xmlns:p14="http://schemas.microsoft.com/office/powerpoint/2010/main" val="1191101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a:xfrm>
            <a:off x="2590800" y="1600200"/>
            <a:ext cx="8001000" cy="4267200"/>
          </a:xfrm>
        </p:spPr>
        <p:txBody>
          <a:bodyPr/>
          <a:lstStyle/>
          <a:p>
            <a:pPr eaLnBrk="1" hangingPunct="1">
              <a:lnSpc>
                <a:spcPct val="95000"/>
              </a:lnSpc>
              <a:spcBef>
                <a:spcPct val="40000"/>
              </a:spcBef>
              <a:buClr>
                <a:srgbClr val="A50021"/>
              </a:buClr>
              <a:buFontTx/>
              <a:buNone/>
            </a:pPr>
            <a:r>
              <a:rPr lang="en-US" altLang="en-US" sz="2600">
                <a:solidFill>
                  <a:schemeClr val="accent2"/>
                </a:solidFill>
                <a:latin typeface="Times New Roman" panose="02020603050405020304" pitchFamily="18" charset="0"/>
              </a:rPr>
              <a:t> </a:t>
            </a:r>
          </a:p>
        </p:txBody>
      </p:sp>
      <p:sp>
        <p:nvSpPr>
          <p:cNvPr id="9219" name="Rectangle 3"/>
          <p:cNvSpPr>
            <a:spLocks noChangeArrowheads="1"/>
          </p:cNvSpPr>
          <p:nvPr/>
        </p:nvSpPr>
        <p:spPr bwMode="auto">
          <a:xfrm>
            <a:off x="1037968" y="1219200"/>
            <a:ext cx="9553832" cy="536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200" dirty="0">
                <a:latin typeface="+mn-lt"/>
              </a:rPr>
              <a:t>1.	Would you say that in general your health is excellent, very good, good, fair, or poor?	</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2.	Now thinking about your physical health, which includes physical illness and injury, for how many days during the past 30 days was your physical health not good?</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3.	Now thinking about your mental health, which includes stress, depression, and problems with emotions, for how many days during the past 30 days was your mental health not good? </a:t>
            </a:r>
          </a:p>
          <a:p>
            <a:pPr eaLnBrk="1" hangingPunct="1">
              <a:spcBef>
                <a:spcPct val="20000"/>
              </a:spcBef>
            </a:pPr>
            <a:endParaRPr lang="en-US" altLang="en-US" sz="2200" dirty="0">
              <a:latin typeface="+mn-lt"/>
            </a:endParaRPr>
          </a:p>
          <a:p>
            <a:pPr eaLnBrk="1" hangingPunct="1">
              <a:spcBef>
                <a:spcPct val="20000"/>
              </a:spcBef>
            </a:pPr>
            <a:r>
              <a:rPr lang="en-US" altLang="en-US" sz="2200" dirty="0">
                <a:latin typeface="+mn-lt"/>
              </a:rPr>
              <a:t>4.	During the past 30 days, for about how many days did poor physical or mental health keep you from doing your usual activities, such as self-care, work, or recreation?</a:t>
            </a:r>
          </a:p>
        </p:txBody>
      </p:sp>
      <p:sp>
        <p:nvSpPr>
          <p:cNvPr id="9220" name="Rectangle 4"/>
          <p:cNvSpPr>
            <a:spLocks noGrp="1" noChangeArrowheads="1"/>
          </p:cNvSpPr>
          <p:nvPr>
            <p:ph type="title"/>
          </p:nvPr>
        </p:nvSpPr>
        <p:spPr>
          <a:xfrm>
            <a:off x="1905000" y="152400"/>
            <a:ext cx="7772400" cy="685800"/>
          </a:xfrm>
          <a:noFill/>
        </p:spPr>
        <p:txBody>
          <a:bodyPr vert="horz" lIns="90488" tIns="44450" rIns="90488" bIns="44450" rtlCol="0" anchor="t">
            <a:noAutofit/>
          </a:bodyPr>
          <a:lstStyle/>
          <a:p>
            <a:pPr eaLnBrk="1" hangingPunct="1"/>
            <a:r>
              <a:rPr lang="en-US" altLang="en-US" sz="3600" dirty="0">
                <a:solidFill>
                  <a:schemeClr val="tx1"/>
                </a:solidFill>
              </a:rPr>
              <a:t>       Core Healthy Days Measures</a:t>
            </a:r>
          </a:p>
        </p:txBody>
      </p:sp>
    </p:spTree>
    <p:extLst>
      <p:ext uri="{BB962C8B-B14F-4D97-AF65-F5344CB8AC3E}">
        <p14:creationId xmlns:p14="http://schemas.microsoft.com/office/powerpoint/2010/main" val="3812988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Interventions </a:t>
            </a:r>
            <a:r>
              <a:rPr lang="en-US" dirty="0" smtClean="0"/>
              <a:t>that can </a:t>
            </a:r>
            <a:r>
              <a:rPr lang="en-US" dirty="0" smtClean="0"/>
              <a:t>Improve Quality of </a:t>
            </a:r>
            <a:r>
              <a:rPr lang="en-US" dirty="0" smtClean="0"/>
              <a:t>Health</a:t>
            </a:r>
            <a:endParaRPr lang="en-US" dirty="0"/>
          </a:p>
        </p:txBody>
      </p:sp>
      <p:pic>
        <p:nvPicPr>
          <p:cNvPr id="4" name="Content Placeholder 3"/>
          <p:cNvPicPr>
            <a:picLocks noGrp="1" noChangeAspect="1"/>
          </p:cNvPicPr>
          <p:nvPr>
            <p:ph idx="1"/>
          </p:nvPr>
        </p:nvPicPr>
        <p:blipFill>
          <a:blip r:embed="rId2"/>
          <a:stretch>
            <a:fillRect/>
          </a:stretch>
        </p:blipFill>
        <p:spPr>
          <a:xfrm>
            <a:off x="2132184" y="2010611"/>
            <a:ext cx="7193048" cy="4343207"/>
          </a:xfrm>
          <a:prstGeom prst="rect">
            <a:avLst/>
          </a:prstGeom>
        </p:spPr>
      </p:pic>
    </p:spTree>
    <p:extLst>
      <p:ext uri="{BB962C8B-B14F-4D97-AF65-F5344CB8AC3E}">
        <p14:creationId xmlns:p14="http://schemas.microsoft.com/office/powerpoint/2010/main" val="321484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86371"/>
          </a:xfrm>
        </p:spPr>
        <p:txBody>
          <a:bodyPr/>
          <a:lstStyle/>
          <a:p>
            <a:pPr algn="ctr"/>
            <a:r>
              <a:rPr lang="en-US" dirty="0" smtClean="0"/>
              <a:t>Introduction to Health Psychology</a:t>
            </a:r>
            <a:endParaRPr lang="en-US" dirty="0"/>
          </a:p>
        </p:txBody>
      </p:sp>
      <p:sp>
        <p:nvSpPr>
          <p:cNvPr id="3" name="Content Placeholder 2"/>
          <p:cNvSpPr>
            <a:spLocks noGrp="1"/>
          </p:cNvSpPr>
          <p:nvPr>
            <p:ph idx="1"/>
          </p:nvPr>
        </p:nvSpPr>
        <p:spPr/>
        <p:txBody>
          <a:bodyPr/>
          <a:lstStyle/>
          <a:p>
            <a:pPr marL="115888" indent="-115888"/>
            <a:r>
              <a:rPr lang="en-US" dirty="0"/>
              <a:t>Health psychology is concerned with the psychology of a range of health-related behaviors, including healthy eating, the doctor-patient relationship, a patient's understanding of health information, and beliefs about illness.</a:t>
            </a:r>
          </a:p>
          <a:p>
            <a:pPr marL="115888" indent="-115888"/>
            <a:r>
              <a:rPr lang="en-US" dirty="0"/>
              <a:t>The biopsychosocial model views health and illness as the product of biological characteristics (genes), behavioral factors (lifestyle, stress, health beliefs), and social conditions (cultural influences, family relationships, social support).</a:t>
            </a:r>
          </a:p>
          <a:p>
            <a:endParaRPr lang="en-US" dirty="0"/>
          </a:p>
        </p:txBody>
      </p:sp>
    </p:spTree>
    <p:extLst>
      <p:ext uri="{BB962C8B-B14F-4D97-AF65-F5344CB8AC3E}">
        <p14:creationId xmlns:p14="http://schemas.microsoft.com/office/powerpoint/2010/main" val="71085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tic1.squarespace.com/static/5088cdabe4b08eaef9eecedc/t/5143757be4b02285c8ba2146/1363375485210/biopsychosocial+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327" y="239963"/>
            <a:ext cx="8327523" cy="6245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14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Biological Factors</a:t>
            </a:r>
            <a:endParaRPr lang="en-US" dirty="0"/>
          </a:p>
        </p:txBody>
      </p:sp>
      <p:sp>
        <p:nvSpPr>
          <p:cNvPr id="3" name="Content Placeholder 2"/>
          <p:cNvSpPr>
            <a:spLocks noGrp="1"/>
          </p:cNvSpPr>
          <p:nvPr>
            <p:ph idx="1"/>
          </p:nvPr>
        </p:nvSpPr>
        <p:spPr/>
        <p:txBody>
          <a:bodyPr/>
          <a:lstStyle/>
          <a:p>
            <a:r>
              <a:rPr lang="en-US" dirty="0" smtClean="0"/>
              <a:t>Disease</a:t>
            </a:r>
          </a:p>
          <a:p>
            <a:r>
              <a:rPr lang="en-US" dirty="0" smtClean="0"/>
              <a:t>Microorganisms</a:t>
            </a:r>
          </a:p>
          <a:p>
            <a:r>
              <a:rPr lang="en-US" dirty="0" smtClean="0"/>
              <a:t>Vaccines</a:t>
            </a:r>
          </a:p>
          <a:p>
            <a:r>
              <a:rPr lang="en-US" dirty="0" smtClean="0"/>
              <a:t>Limitations of looking to biology alone to explain well-being:</a:t>
            </a:r>
          </a:p>
          <a:p>
            <a:pPr lvl="1"/>
            <a:r>
              <a:rPr lang="en-US" dirty="0" smtClean="0"/>
              <a:t>More than just physical explanations of illness</a:t>
            </a:r>
          </a:p>
          <a:p>
            <a:pPr lvl="1"/>
            <a:r>
              <a:rPr lang="en-US" dirty="0" smtClean="0"/>
              <a:t>Problem (dysfunction) based</a:t>
            </a:r>
            <a:endParaRPr lang="en-US" dirty="0"/>
          </a:p>
        </p:txBody>
      </p:sp>
    </p:spTree>
    <p:extLst>
      <p:ext uri="{BB962C8B-B14F-4D97-AF65-F5344CB8AC3E}">
        <p14:creationId xmlns:p14="http://schemas.microsoft.com/office/powerpoint/2010/main" val="196524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Psychological Factors</a:t>
            </a:r>
            <a:endParaRPr lang="en-US" dirty="0"/>
          </a:p>
        </p:txBody>
      </p:sp>
      <p:sp>
        <p:nvSpPr>
          <p:cNvPr id="3" name="Content Placeholder 2"/>
          <p:cNvSpPr>
            <a:spLocks noGrp="1"/>
          </p:cNvSpPr>
          <p:nvPr>
            <p:ph idx="1"/>
          </p:nvPr>
        </p:nvSpPr>
        <p:spPr/>
        <p:txBody>
          <a:bodyPr/>
          <a:lstStyle/>
          <a:p>
            <a:r>
              <a:rPr lang="en-US" dirty="0" smtClean="0"/>
              <a:t>Emotions</a:t>
            </a:r>
          </a:p>
          <a:p>
            <a:pPr lvl="1"/>
            <a:r>
              <a:rPr lang="en-US" dirty="0" smtClean="0"/>
              <a:t>Immune system via nervous system</a:t>
            </a:r>
          </a:p>
          <a:p>
            <a:pPr lvl="1"/>
            <a:r>
              <a:rPr lang="en-US" dirty="0" smtClean="0"/>
              <a:t>Emotional impacts on health </a:t>
            </a:r>
          </a:p>
          <a:p>
            <a:pPr lvl="1"/>
            <a:r>
              <a:rPr lang="en-US" dirty="0" smtClean="0"/>
              <a:t>Negative/positive emotions</a:t>
            </a:r>
          </a:p>
          <a:p>
            <a:r>
              <a:rPr lang="en-US" dirty="0" smtClean="0"/>
              <a:t>Health behaviors</a:t>
            </a:r>
            <a:endParaRPr lang="en-US" dirty="0"/>
          </a:p>
        </p:txBody>
      </p:sp>
    </p:spTree>
    <p:extLst>
      <p:ext uri="{BB962C8B-B14F-4D97-AF65-F5344CB8AC3E}">
        <p14:creationId xmlns:p14="http://schemas.microsoft.com/office/powerpoint/2010/main" val="280304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Biopsychosocial Model:</a:t>
            </a:r>
            <a:br>
              <a:rPr lang="en-US" dirty="0" smtClean="0"/>
            </a:br>
            <a:r>
              <a:rPr lang="en-US" dirty="0"/>
              <a:t>	</a:t>
            </a:r>
            <a:r>
              <a:rPr lang="en-US" dirty="0" smtClean="0"/>
              <a:t>Sociological Factors</a:t>
            </a:r>
            <a:endParaRPr lang="en-US" dirty="0"/>
          </a:p>
        </p:txBody>
      </p:sp>
      <p:sp>
        <p:nvSpPr>
          <p:cNvPr id="3" name="Content Placeholder 2"/>
          <p:cNvSpPr>
            <a:spLocks noGrp="1"/>
          </p:cNvSpPr>
          <p:nvPr>
            <p:ph idx="1"/>
          </p:nvPr>
        </p:nvSpPr>
        <p:spPr/>
        <p:txBody>
          <a:bodyPr/>
          <a:lstStyle/>
          <a:p>
            <a:r>
              <a:rPr lang="en-US" dirty="0" smtClean="0"/>
              <a:t>Socioeconomic status and Income</a:t>
            </a:r>
          </a:p>
          <a:p>
            <a:r>
              <a:rPr lang="en-US" dirty="0" smtClean="0"/>
              <a:t>Family and culture (shared behaviors</a:t>
            </a:r>
            <a:r>
              <a:rPr lang="en-US" dirty="0" smtClean="0"/>
              <a:t>)</a:t>
            </a:r>
          </a:p>
          <a:p>
            <a:r>
              <a:rPr lang="en-US" dirty="0" smtClean="0"/>
              <a:t>Political histories</a:t>
            </a:r>
          </a:p>
          <a:p>
            <a:r>
              <a:rPr lang="en-US" dirty="0"/>
              <a:t> </a:t>
            </a:r>
            <a:r>
              <a:rPr lang="en-US" dirty="0" smtClean="0"/>
              <a:t>Countr</a:t>
            </a:r>
            <a:r>
              <a:rPr lang="en-US" dirty="0" smtClean="0"/>
              <a:t>y of origin</a:t>
            </a:r>
          </a:p>
          <a:p>
            <a:r>
              <a:rPr lang="en-US" dirty="0" smtClean="0"/>
              <a:t>Historical and current policies</a:t>
            </a:r>
            <a:endParaRPr lang="en-US" dirty="0"/>
          </a:p>
        </p:txBody>
      </p:sp>
    </p:spTree>
    <p:extLst>
      <p:ext uri="{BB962C8B-B14F-4D97-AF65-F5344CB8AC3E}">
        <p14:creationId xmlns:p14="http://schemas.microsoft.com/office/powerpoint/2010/main" val="72506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53542"/>
            <a:ext cx="9404723" cy="1400530"/>
          </a:xfrm>
        </p:spPr>
        <p:txBody>
          <a:bodyPr/>
          <a:lstStyle/>
          <a:p>
            <a:pPr algn="ctr"/>
            <a:r>
              <a:rPr lang="en-US" dirty="0" smtClean="0"/>
              <a:t>Sub-disciplines of Health Psychology</a:t>
            </a:r>
            <a:endParaRPr lang="en-US" dirty="0"/>
          </a:p>
        </p:txBody>
      </p:sp>
      <p:sp>
        <p:nvSpPr>
          <p:cNvPr id="3" name="Content Placeholder 2"/>
          <p:cNvSpPr>
            <a:spLocks noGrp="1"/>
          </p:cNvSpPr>
          <p:nvPr>
            <p:ph idx="1"/>
          </p:nvPr>
        </p:nvSpPr>
        <p:spPr/>
        <p:txBody>
          <a:bodyPr>
            <a:normAutofit fontScale="85000" lnSpcReduction="10000"/>
          </a:bodyPr>
          <a:lstStyle/>
          <a:p>
            <a:pPr marL="115888" indent="-115888"/>
            <a:r>
              <a:rPr lang="en-US" dirty="0"/>
              <a:t>Clinical health psychology (CIHP) refers to the application of scientific knowledge, derived from the field of health psychology, to clinical questions that may arise across the spectrum of healthcare</a:t>
            </a:r>
            <a:r>
              <a:rPr lang="en-US" dirty="0" smtClean="0"/>
              <a:t>.</a:t>
            </a:r>
          </a:p>
          <a:p>
            <a:pPr marL="0" indent="0">
              <a:buNone/>
            </a:pPr>
            <a:endParaRPr lang="en-US" dirty="0"/>
          </a:p>
          <a:p>
            <a:pPr marL="115888" indent="-115888"/>
            <a:r>
              <a:rPr lang="en-US" dirty="0"/>
              <a:t>Public health psychology (PHP) is population oriented, investigating potential causal links between psychosocial factors and health at the population level</a:t>
            </a:r>
            <a:r>
              <a:rPr lang="en-US" dirty="0" smtClean="0"/>
              <a:t>.</a:t>
            </a:r>
          </a:p>
          <a:p>
            <a:pPr marL="0" indent="0">
              <a:buNone/>
            </a:pPr>
            <a:endParaRPr lang="en-US" dirty="0"/>
          </a:p>
          <a:p>
            <a:pPr marL="115888" indent="-115888"/>
            <a:r>
              <a:rPr lang="en-US" dirty="0"/>
              <a:t>Community health psychology (</a:t>
            </a:r>
            <a:r>
              <a:rPr lang="en-US" dirty="0" err="1"/>
              <a:t>CoHP</a:t>
            </a:r>
            <a:r>
              <a:rPr lang="en-US" dirty="0"/>
              <a:t>) investigates community factors that contribute to the health and well-being of individuals in their communities</a:t>
            </a:r>
            <a:r>
              <a:rPr lang="en-US" dirty="0" smtClean="0"/>
              <a:t>.</a:t>
            </a:r>
          </a:p>
          <a:p>
            <a:pPr marL="0" indent="0">
              <a:buNone/>
            </a:pPr>
            <a:endParaRPr lang="en-US" dirty="0"/>
          </a:p>
          <a:p>
            <a:pPr marL="115888" indent="-115888"/>
            <a:r>
              <a:rPr lang="en-US" b="1" u="sng" dirty="0"/>
              <a:t>Critical health psychology (</a:t>
            </a:r>
            <a:r>
              <a:rPr lang="en-US" b="1" u="sng" dirty="0" err="1"/>
              <a:t>CrHP</a:t>
            </a:r>
            <a:r>
              <a:rPr lang="en-US" b="1" u="sng" dirty="0"/>
              <a:t>) is concerned with the distribution of power and the impact of power differentials on health experience and behavior, healthcare systems, and health policy.</a:t>
            </a:r>
          </a:p>
          <a:p>
            <a:endParaRPr lang="en-US" dirty="0"/>
          </a:p>
        </p:txBody>
      </p:sp>
    </p:spTree>
    <p:extLst>
      <p:ext uri="{BB962C8B-B14F-4D97-AF65-F5344CB8AC3E}">
        <p14:creationId xmlns:p14="http://schemas.microsoft.com/office/powerpoint/2010/main" val="325593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3680" y="2662519"/>
            <a:ext cx="8946541" cy="4195481"/>
          </a:xfrm>
        </p:spPr>
        <p:txBody>
          <a:bodyPr/>
          <a:lstStyle/>
          <a:p>
            <a:r>
              <a:rPr lang="en-US" dirty="0" smtClean="0"/>
              <a:t>Health </a:t>
            </a:r>
            <a:r>
              <a:rPr lang="en-US" dirty="0"/>
              <a:t>is negatively impacted by many aspects of quality of life, such as poverty, poor nutrition, lack of access to education, lack of leisure time, increased stress, and social isolation.</a:t>
            </a:r>
          </a:p>
          <a:p>
            <a:pPr marL="0" indent="0">
              <a:buNone/>
            </a:pPr>
            <a:endParaRPr lang="en-US" dirty="0"/>
          </a:p>
        </p:txBody>
      </p:sp>
    </p:spTree>
    <p:extLst>
      <p:ext uri="{BB962C8B-B14F-4D97-AF65-F5344CB8AC3E}">
        <p14:creationId xmlns:p14="http://schemas.microsoft.com/office/powerpoint/2010/main" val="161295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t>
            </a:r>
            <a:endParaRPr lang="en-US" dirty="0"/>
          </a:p>
        </p:txBody>
      </p:sp>
      <p:sp>
        <p:nvSpPr>
          <p:cNvPr id="3" name="Content Placeholder 2"/>
          <p:cNvSpPr>
            <a:spLocks noGrp="1"/>
          </p:cNvSpPr>
          <p:nvPr>
            <p:ph idx="1"/>
          </p:nvPr>
        </p:nvSpPr>
        <p:spPr/>
        <p:txBody>
          <a:bodyPr/>
          <a:lstStyle/>
          <a:p>
            <a:pPr marL="115888" indent="-115888"/>
            <a:r>
              <a:rPr lang="en-US" dirty="0"/>
              <a:t>Food is fuel for the body. Cells use nutrients from food to sustain cellular functioning.</a:t>
            </a:r>
          </a:p>
          <a:p>
            <a:pPr marL="115888" indent="-115888"/>
            <a:r>
              <a:rPr lang="en-US" dirty="0"/>
              <a:t>Nutritional requirements include macronutrients (such as carbohydrates, proteins, and fats), and micronutrients (such as vitamins, minerals, and amino and fatty acids) in order to maintain proper function.</a:t>
            </a:r>
          </a:p>
          <a:p>
            <a:pPr marL="115888" indent="-115888"/>
            <a:r>
              <a:rPr lang="en-US" dirty="0"/>
              <a:t>Malnutrition is caused by both excess food consumption and insufficient food consumption. Both can result in disease and disorders within the body and mind.</a:t>
            </a:r>
          </a:p>
          <a:p>
            <a:endParaRPr lang="en-US" dirty="0"/>
          </a:p>
        </p:txBody>
      </p:sp>
    </p:spTree>
    <p:extLst>
      <p:ext uri="{BB962C8B-B14F-4D97-AF65-F5344CB8AC3E}">
        <p14:creationId xmlns:p14="http://schemas.microsoft.com/office/powerpoint/2010/main" val="3542060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222</TotalTime>
  <Words>736</Words>
  <Application>Microsoft Office PowerPoint</Application>
  <PresentationFormat>Widescreen</PresentationFormat>
  <Paragraphs>67</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Ion</vt:lpstr>
      <vt:lpstr>Health and Quality of Life</vt:lpstr>
      <vt:lpstr>Introduction to Health Psychology</vt:lpstr>
      <vt:lpstr>PowerPoint Presentation</vt:lpstr>
      <vt:lpstr>Biopsychosocial Model:  Biological Factors</vt:lpstr>
      <vt:lpstr>Biopsychosocial Model:  Psychological Factors</vt:lpstr>
      <vt:lpstr>Biopsychosocial Model:  Sociological Factors</vt:lpstr>
      <vt:lpstr>Sub-disciplines of Health Psychology</vt:lpstr>
      <vt:lpstr>PowerPoint Presentation</vt:lpstr>
      <vt:lpstr>Nutrition</vt:lpstr>
      <vt:lpstr>Exercise</vt:lpstr>
      <vt:lpstr>Substance Use</vt:lpstr>
      <vt:lpstr>Measuring Health-Related Quality of Life (HRQOL)</vt:lpstr>
      <vt:lpstr>       Core Healthy Days Measures</vt:lpstr>
      <vt:lpstr>Interventions that can Improve Quality of Health</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Emotional Health and Well-Being</dc:title>
  <dc:creator>Amanda Almond</dc:creator>
  <cp:lastModifiedBy>Amanda Almond</cp:lastModifiedBy>
  <cp:revision>10</cp:revision>
  <dcterms:created xsi:type="dcterms:W3CDTF">2015-03-10T15:27:20Z</dcterms:created>
  <dcterms:modified xsi:type="dcterms:W3CDTF">2016-02-03T21:16:25Z</dcterms:modified>
</cp:coreProperties>
</file>