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63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Prevention and Early Detection is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Diet and Exercise: Fast food culture and colon cancer</a:t>
            </a:r>
          </a:p>
          <a:p>
            <a:r>
              <a:rPr lang="en-US" dirty="0" smtClean="0"/>
              <a:t>Breast self-examination</a:t>
            </a:r>
          </a:p>
          <a:p>
            <a:r>
              <a:rPr lang="en-US" dirty="0" smtClean="0"/>
              <a:t>Vaccinations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3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Diagnosis: What happens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week we will cover more about receiving a cancer diagnosis</a:t>
            </a:r>
          </a:p>
          <a:p>
            <a:r>
              <a:rPr lang="en-US" dirty="0" smtClean="0"/>
              <a:t>Psychologically</a:t>
            </a:r>
          </a:p>
          <a:p>
            <a:pPr lvl="1"/>
            <a:r>
              <a:rPr lang="en-US" dirty="0" smtClean="0"/>
              <a:t>Comorbidity: depression, anxiety, fear</a:t>
            </a:r>
          </a:p>
          <a:p>
            <a:pPr lvl="1"/>
            <a:r>
              <a:rPr lang="en-US" dirty="0" smtClean="0"/>
              <a:t>Patient-provider relations</a:t>
            </a:r>
          </a:p>
          <a:p>
            <a:r>
              <a:rPr lang="en-US" dirty="0" smtClean="0"/>
              <a:t>Medical treatment</a:t>
            </a:r>
          </a:p>
          <a:p>
            <a:pPr lvl="1"/>
            <a:r>
              <a:rPr lang="en-US" dirty="0" smtClean="0"/>
              <a:t>Removal of mass/tumor</a:t>
            </a:r>
          </a:p>
          <a:p>
            <a:pPr lvl="1"/>
            <a:r>
              <a:rPr lang="en-US" dirty="0" smtClean="0"/>
              <a:t>Chemotherapy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3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Psychotherapeutic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Ms. Nobel will provide us with more detail next week!</a:t>
            </a:r>
          </a:p>
          <a:p>
            <a:r>
              <a:rPr lang="en-US" dirty="0" smtClean="0"/>
              <a:t>Cognitive behavioral therapy</a:t>
            </a:r>
          </a:p>
          <a:p>
            <a:r>
              <a:rPr lang="en-US" dirty="0" smtClean="0"/>
              <a:t>Educational intervention</a:t>
            </a:r>
          </a:p>
          <a:p>
            <a:r>
              <a:rPr lang="en-US" dirty="0" smtClean="0"/>
              <a:t>Bibliotherapy</a:t>
            </a:r>
          </a:p>
          <a:p>
            <a:r>
              <a:rPr lang="en-US" dirty="0" smtClean="0"/>
              <a:t>Supportive-Expressive therapy (meaning-making)</a:t>
            </a:r>
          </a:p>
          <a:p>
            <a:r>
              <a:rPr lang="en-US" dirty="0" smtClean="0"/>
              <a:t>Complementary/Alternative therapies (CAM)</a:t>
            </a:r>
          </a:p>
          <a:p>
            <a:r>
              <a:rPr lang="en-US" dirty="0" smtClean="0"/>
              <a:t>Coping strategies (emotion focused comping can leave you being </a:t>
            </a:r>
            <a:r>
              <a:rPr lang="en-US" i="1" dirty="0" smtClean="0"/>
              <a:t>more </a:t>
            </a:r>
            <a:r>
              <a:rPr lang="en-US" dirty="0" smtClean="0"/>
              <a:t>focused on your symptoms)</a:t>
            </a:r>
          </a:p>
          <a:p>
            <a:r>
              <a:rPr lang="en-US" dirty="0" err="1" smtClean="0"/>
              <a:t>Sprituality</a:t>
            </a:r>
            <a:endParaRPr lang="en-US" dirty="0" smtClean="0"/>
          </a:p>
          <a:p>
            <a:r>
              <a:rPr lang="en-US" dirty="0" smtClean="0"/>
              <a:t>Social-emotional support: face to face or online</a:t>
            </a:r>
          </a:p>
          <a:p>
            <a:r>
              <a:rPr lang="en-US" dirty="0" smtClean="0"/>
              <a:t>Interpersonal relationships and advocacy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2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“Cancer” represents a number of diseases</a:t>
            </a:r>
          </a:p>
          <a:p>
            <a:r>
              <a:rPr lang="en-US" dirty="0" smtClean="0"/>
              <a:t>Definition: A collection of cells that reproduce in an uncontrolled way to produce a mass of cells</a:t>
            </a:r>
          </a:p>
          <a:p>
            <a:r>
              <a:rPr lang="en-US" dirty="0" smtClean="0"/>
              <a:t>Causes: Chemical Agents; Biological Agents; Environmental Factors; Genetic 		Factors; Individual Behaviors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03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mass=tumor (two types)</a:t>
            </a:r>
          </a:p>
          <a:p>
            <a:r>
              <a:rPr lang="en-US" dirty="0" smtClean="0"/>
              <a:t>Benign tumor (may grow in size, but do not reproduce or spread)</a:t>
            </a:r>
          </a:p>
          <a:p>
            <a:r>
              <a:rPr lang="en-US" dirty="0" smtClean="0"/>
              <a:t>Malignant tumor (life threatening)</a:t>
            </a:r>
          </a:p>
          <a:p>
            <a:r>
              <a:rPr lang="en-US" dirty="0" smtClean="0"/>
              <a:t>Tumors in action </a:t>
            </a:r>
            <a:r>
              <a:rPr lang="en-US" dirty="0" smtClean="0">
                <a:sym typeface="Wingdings" panose="05000000000000000000" pitchFamily="2" charset="2"/>
              </a:rPr>
              <a:t> Metastasize (spread)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55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Categorized based on cellular typology</a:t>
            </a:r>
          </a:p>
          <a:p>
            <a:pPr marL="457200" indent="-457200">
              <a:buAutoNum type="arabicParenR"/>
            </a:pPr>
            <a:r>
              <a:rPr lang="en-US" dirty="0" smtClean="0"/>
              <a:t>Carcinomas- epithelial cells found in skin, glands, or organs</a:t>
            </a:r>
          </a:p>
          <a:p>
            <a:pPr marL="457200" indent="-457200">
              <a:buAutoNum type="arabicParenR"/>
            </a:pPr>
            <a:r>
              <a:rPr lang="en-US" dirty="0" smtClean="0"/>
              <a:t>Sarcomas- soft tissues including fat, muscle, nerves, or tendons</a:t>
            </a:r>
          </a:p>
          <a:p>
            <a:pPr marL="457200" indent="-457200">
              <a:buAutoNum type="arabicParenR"/>
            </a:pPr>
            <a:r>
              <a:rPr lang="en-US" dirty="0" smtClean="0"/>
              <a:t>Leukemia- blood producing tissue, e.g., bone marrow</a:t>
            </a:r>
          </a:p>
          <a:p>
            <a:pPr marL="457200" indent="-457200">
              <a:buAutoNum type="arabicParenR"/>
            </a:pPr>
            <a:r>
              <a:rPr lang="en-US" dirty="0" smtClean="0"/>
              <a:t>Lymphomas- glandular (lymphatic system); organs producing white blood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1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Cancer Categories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57340"/>
              </p:ext>
            </p:extLst>
          </p:nvPr>
        </p:nvGraphicFramePr>
        <p:xfrm>
          <a:off x="1221260" y="2227950"/>
          <a:ext cx="9601200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2400300"/>
                <a:gridCol w="2400300"/>
                <a:gridCol w="2400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Examples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Outcome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Other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Carcinomas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Skin,</a:t>
                      </a:r>
                      <a:r>
                        <a:rPr lang="en-US" sz="1400" baseline="0" dirty="0" smtClean="0"/>
                        <a:t> breast, liver, bladder, and prostate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Likely</a:t>
                      </a:r>
                      <a:r>
                        <a:rPr lang="en-US" sz="1400" baseline="0" dirty="0" smtClean="0"/>
                        <a:t> to be fatal (with the exception of skin cancer); the most common type is not always the deadliest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&gt;50% of new cancer cases every year are skin cancer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Sarcomas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Kaposi’s sarcoma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Typically malignant;</a:t>
                      </a:r>
                      <a:r>
                        <a:rPr lang="en-US" sz="1400" baseline="0" dirty="0" smtClean="0"/>
                        <a:t> often metastasize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Genetic as well as chemical and</a:t>
                      </a:r>
                      <a:r>
                        <a:rPr lang="en-US" sz="1400" baseline="0" dirty="0" smtClean="0"/>
                        <a:t> viral causes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Leukemia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Leukemia, Childhood leukemia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Very high mortality 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70% of people</a:t>
                      </a:r>
                      <a:r>
                        <a:rPr lang="en-US" sz="1400" baseline="0" dirty="0" smtClean="0"/>
                        <a:t> in need of bone marrow transplant cannot find match; within families 40% of White/2% of Blacks find sibling matches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Lymphomas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Hodgkin's</a:t>
                      </a:r>
                      <a:r>
                        <a:rPr lang="en-US" sz="1400" baseline="0" dirty="0" smtClean="0"/>
                        <a:t> lymphoma, Non-Hodgkin’s lymphoma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Non-Hodgkin’s fatal; Hodgkin’s less severe, less likely to metastasize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Affects</a:t>
                      </a:r>
                      <a:r>
                        <a:rPr lang="en-US" sz="1400" baseline="0" dirty="0" smtClean="0"/>
                        <a:t> T and B white blood cells; become malformed and malfunction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42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Cancer: Gender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cancer a women’s disease?</a:t>
            </a:r>
          </a:p>
          <a:p>
            <a:r>
              <a:rPr lang="en-US" dirty="0" smtClean="0"/>
              <a:t>Men have higher risks (behaviorally and otherwise)</a:t>
            </a:r>
          </a:p>
          <a:p>
            <a:r>
              <a:rPr lang="en-US" dirty="0" smtClean="0"/>
              <a:t>Most common among U.S. men: prostate, lung, and colorectal</a:t>
            </a:r>
          </a:p>
          <a:p>
            <a:r>
              <a:rPr lang="en-US" dirty="0" smtClean="0"/>
              <a:t>Most common among U.S. women: breast, lung, and colorectal</a:t>
            </a:r>
          </a:p>
          <a:p>
            <a:r>
              <a:rPr lang="en-US" dirty="0" smtClean="0"/>
              <a:t># of female smokers continues to grow</a:t>
            </a:r>
          </a:p>
          <a:p>
            <a:r>
              <a:rPr lang="en-US" b="1" dirty="0" smtClean="0"/>
              <a:t>Cancer is not the leading cause of death for men or women in the U.S.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088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Cancer: Genetic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92411"/>
            <a:ext cx="9601196" cy="378345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Genetics: Let’s recall what genes can tell us about a person?</a:t>
            </a:r>
          </a:p>
          <a:p>
            <a:r>
              <a:rPr lang="en-US" dirty="0" smtClean="0"/>
              <a:t>Ancestral geography OR paternal/familial information</a:t>
            </a:r>
          </a:p>
          <a:p>
            <a:r>
              <a:rPr lang="en-US" dirty="0" smtClean="0"/>
              <a:t>BRCA1 and BRCA2 when mutated, have been linked to breast cancer</a:t>
            </a:r>
          </a:p>
          <a:p>
            <a:pPr lvl="1"/>
            <a:r>
              <a:rPr lang="en-US" dirty="0" smtClean="0"/>
              <a:t>This speaks to geography—Ashkenazi Jewish women and groups of English/Icelandic women</a:t>
            </a:r>
          </a:p>
          <a:p>
            <a:pPr lvl="1"/>
            <a:r>
              <a:rPr lang="en-US" dirty="0" smtClean="0"/>
              <a:t>Originally 18%-20% of all breast cancer occurred within Ashkenazi population</a:t>
            </a:r>
          </a:p>
          <a:p>
            <a:pPr lvl="1"/>
            <a:r>
              <a:rPr lang="en-US" dirty="0" smtClean="0"/>
              <a:t>Ashkenazi women have an 82% risk for developing breast cancer </a:t>
            </a:r>
            <a:r>
              <a:rPr lang="en-US" i="1" dirty="0" smtClean="0"/>
              <a:t>over their entire lifetime </a:t>
            </a:r>
            <a:r>
              <a:rPr lang="en-US" dirty="0" smtClean="0"/>
              <a:t>(this includes an increase in risk with age)</a:t>
            </a:r>
          </a:p>
          <a:p>
            <a:r>
              <a:rPr lang="en-US" dirty="0" smtClean="0"/>
              <a:t>Lynch syndrome (an inherited disease) has been linked to colorectal cancers</a:t>
            </a:r>
          </a:p>
          <a:p>
            <a:pPr lvl="1"/>
            <a:r>
              <a:rPr lang="en-US" dirty="0" smtClean="0"/>
              <a:t>This speaks to familial (or generational) transmission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, and 3</a:t>
            </a:r>
            <a:r>
              <a:rPr lang="en-US" baseline="30000" dirty="0" smtClean="0"/>
              <a:t>rd</a:t>
            </a:r>
            <a:r>
              <a:rPr lang="en-US" dirty="0" smtClean="0"/>
              <a:t> degree relatives increases the likelihood (relative risk) for developing colorectal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9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Cancer: Racial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Greater incidence of breast cancer in White U.S. women than in other racial groups</a:t>
            </a:r>
          </a:p>
          <a:p>
            <a:r>
              <a:rPr lang="en-US" dirty="0" smtClean="0"/>
              <a:t>Greater incidence of </a:t>
            </a:r>
            <a:r>
              <a:rPr lang="en-US" b="1" dirty="0" smtClean="0"/>
              <a:t>death </a:t>
            </a:r>
            <a:r>
              <a:rPr lang="en-US" dirty="0" smtClean="0"/>
              <a:t>due to breast cancer in Black and Latina women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Access to care/insurance as it correlates to race in U.S.</a:t>
            </a:r>
          </a:p>
          <a:p>
            <a:pPr lvl="1"/>
            <a:r>
              <a:rPr lang="en-US" dirty="0" smtClean="0"/>
              <a:t>Socioeconomic class as it correlates to race in U.S.</a:t>
            </a:r>
          </a:p>
          <a:p>
            <a:pPr marL="457200" lvl="1" indent="0" algn="ctr">
              <a:buNone/>
            </a:pPr>
            <a:r>
              <a:rPr lang="en-US" u="sng" dirty="0" smtClean="0"/>
              <a:t>Unfortunately, these findings hold for </a:t>
            </a:r>
            <a:r>
              <a:rPr lang="en-US" i="1" u="sng" dirty="0" smtClean="0"/>
              <a:t>all </a:t>
            </a:r>
            <a:r>
              <a:rPr lang="en-US" u="sng" dirty="0" smtClean="0"/>
              <a:t>cancers, not just breast cancer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016854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Cancer: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Environmental (Carcinogens)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Pesticides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Air pollution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Nuclear waste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Asbestos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Cell phones (?)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Behavioral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Smoking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Diet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Exercise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Obesity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STDs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88526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657</Words>
  <Application>Microsoft Office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Wingdings</vt:lpstr>
      <vt:lpstr>Organic</vt:lpstr>
      <vt:lpstr>Cancer</vt:lpstr>
      <vt:lpstr>Defining Cancer</vt:lpstr>
      <vt:lpstr>Tumors</vt:lpstr>
      <vt:lpstr>Categories of Cancer</vt:lpstr>
      <vt:lpstr>Examples of Cancer Categories</vt:lpstr>
      <vt:lpstr>Cancer: Gender Differences</vt:lpstr>
      <vt:lpstr>Cancer: Genetic Risk</vt:lpstr>
      <vt:lpstr>Cancer: Racial Differences</vt:lpstr>
      <vt:lpstr>Cancer: Risk Factors</vt:lpstr>
      <vt:lpstr>Prevention and Early Detection is EVERYTHING</vt:lpstr>
      <vt:lpstr>The Diagnosis: What happens next?</vt:lpstr>
      <vt:lpstr>Psychotherapeutic Approaches</vt:lpstr>
    </vt:vector>
  </TitlesOfParts>
  <Company>NYCCT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</dc:title>
  <dc:creator>Amanda Almond</dc:creator>
  <cp:lastModifiedBy>Amanda Almond</cp:lastModifiedBy>
  <cp:revision>10</cp:revision>
  <dcterms:created xsi:type="dcterms:W3CDTF">2015-04-30T15:58:10Z</dcterms:created>
  <dcterms:modified xsi:type="dcterms:W3CDTF">2015-04-30T17:38:55Z</dcterms:modified>
</cp:coreProperties>
</file>