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7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BBEDEB0-FE0A-4063-8777-5E3C2BB30E69}" type="datetimeFigureOut">
              <a:rPr lang="en-US" smtClean="0"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AE74DC5-185B-4D72-8B0A-C36D616DF3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ytimes.com/interactive/2009/09/10/health/Patient_Voices.html?_r=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of Templates Used by Health Psychologists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and Treating people with chronic illness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7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535899" cy="44531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We’ve covered several health theories </a:t>
            </a:r>
          </a:p>
          <a:p>
            <a:r>
              <a:rPr lang="en-US" dirty="0" smtClean="0"/>
              <a:t>We’ve applied them to individual’s living with chronic illness and our own decision-making in the “I’m Positive” game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Health Belief Model</a:t>
            </a:r>
          </a:p>
          <a:p>
            <a:r>
              <a:rPr lang="en-US" dirty="0" smtClean="0"/>
              <a:t>Theory of Planned Behavior</a:t>
            </a:r>
          </a:p>
          <a:p>
            <a:r>
              <a:rPr lang="en-US" dirty="0" smtClean="0"/>
              <a:t>Social Cognitive Theory</a:t>
            </a:r>
          </a:p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Transtheoretical Model of Behavior Change</a:t>
            </a:r>
          </a:p>
          <a:p>
            <a:endParaRPr lang="en-US" dirty="0"/>
          </a:p>
          <a:p>
            <a:r>
              <a:rPr lang="en-US" dirty="0" smtClean="0"/>
              <a:t>Today, we will continue to think like Health Psychologists and use TEMPLATES to understand how individuals with chronic illness can be treated with psychologically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theories of Behavior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321629" y="2971800"/>
            <a:ext cx="3048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6398145" y="4378778"/>
            <a:ext cx="304800" cy="495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37315" y="3039070"/>
            <a:ext cx="2065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“Why”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92059" y="4164763"/>
            <a:ext cx="20588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“How”</a:t>
            </a:r>
            <a:endParaRPr lang="en-US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795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r>
              <a:rPr lang="en-US" dirty="0" smtClean="0"/>
              <a:t>Book by </a:t>
            </a:r>
            <a:r>
              <a:rPr lang="en-US" dirty="0" err="1" smtClean="0"/>
              <a:t>Goodheart</a:t>
            </a:r>
            <a:r>
              <a:rPr lang="en-US" dirty="0" smtClean="0"/>
              <a:t> and Lansing, 1997</a:t>
            </a:r>
          </a:p>
          <a:p>
            <a:pPr marL="45720" indent="0" algn="ctr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i="1" dirty="0" smtClean="0"/>
              <a:t>“Chronic </a:t>
            </a:r>
            <a:r>
              <a:rPr lang="en-US" i="1" dirty="0"/>
              <a:t>physical illnesses have a common psychological thread: </a:t>
            </a:r>
            <a:r>
              <a:rPr lang="en-US" i="1" dirty="0" smtClean="0"/>
              <a:t>	</a:t>
            </a:r>
          </a:p>
          <a:p>
            <a:pPr marL="365760" lvl="1" indent="0">
              <a:buNone/>
            </a:pPr>
            <a:r>
              <a:rPr lang="en-US" i="1" dirty="0" smtClean="0"/>
              <a:t>The </a:t>
            </a:r>
            <a:r>
              <a:rPr lang="en-US" i="1" dirty="0"/>
              <a:t>individual's experience of life will never again </a:t>
            </a:r>
            <a:r>
              <a:rPr lang="en-US" i="1" dirty="0" smtClean="0"/>
              <a:t>return </a:t>
            </a:r>
            <a:r>
              <a:rPr lang="en-US" i="1" dirty="0"/>
              <a:t>to the pre-illness sense of self, of options, of </a:t>
            </a:r>
            <a:r>
              <a:rPr lang="en-US" i="1" dirty="0" smtClean="0"/>
              <a:t>invulnerability</a:t>
            </a:r>
            <a:r>
              <a:rPr lang="en-US" i="1" dirty="0"/>
              <a:t>, of obliviousness to the body's functioning. </a:t>
            </a:r>
            <a:r>
              <a:rPr lang="en-US" i="1" dirty="0" smtClean="0"/>
              <a:t>The </a:t>
            </a:r>
            <a:r>
              <a:rPr lang="en-US" i="1" dirty="0"/>
              <a:t>individual's strongest wish is to return to "normal." </a:t>
            </a:r>
            <a:r>
              <a:rPr lang="en-US" i="1" dirty="0" smtClean="0"/>
              <a:t>The </a:t>
            </a:r>
            <a:r>
              <a:rPr lang="en-US" i="1" dirty="0"/>
              <a:t>psychotherapist's strongest wish is to heal. The </a:t>
            </a:r>
            <a:r>
              <a:rPr lang="en-US" i="1" dirty="0" smtClean="0"/>
              <a:t>uncertainty</a:t>
            </a:r>
            <a:r>
              <a:rPr lang="en-US" i="1" dirty="0"/>
              <a:t>, progression, and unpredictability of illness </a:t>
            </a:r>
            <a:r>
              <a:rPr lang="en-US" i="1" dirty="0" smtClean="0"/>
              <a:t>create </a:t>
            </a:r>
            <a:r>
              <a:rPr lang="en-US" i="1" dirty="0"/>
              <a:t>anxiety in the therapist as well as in the patient</a:t>
            </a:r>
            <a:r>
              <a:rPr lang="en-US" i="1" dirty="0" smtClean="0"/>
              <a:t>.”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“TREATING PEOPLE WITH CHRONIC ILLNESS: A PSYCHOLOGICAL GUIDE”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829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en-US" sz="2800" dirty="0" smtClean="0"/>
              <a:t>“OPEN”</a:t>
            </a:r>
          </a:p>
          <a:p>
            <a:pPr marL="45720" indent="0" algn="ctr">
              <a:buNone/>
            </a:pPr>
            <a:endParaRPr lang="en-US" sz="2800" dirty="0" smtClean="0"/>
          </a:p>
          <a:p>
            <a:r>
              <a:rPr lang="en-US" sz="2800" dirty="0" smtClean="0"/>
              <a:t>What is the </a:t>
            </a:r>
            <a:r>
              <a:rPr lang="en-US" sz="2800" b="1" dirty="0" smtClean="0"/>
              <a:t>OUTCOME</a:t>
            </a:r>
            <a:r>
              <a:rPr lang="en-US" sz="2800" dirty="0" smtClean="0"/>
              <a:t> for the disease?</a:t>
            </a:r>
          </a:p>
          <a:p>
            <a:r>
              <a:rPr lang="en-US" sz="2800" dirty="0" smtClean="0"/>
              <a:t>What is the disease </a:t>
            </a:r>
            <a:r>
              <a:rPr lang="en-US" sz="2800" b="1" dirty="0" smtClean="0"/>
              <a:t>PROCESS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What is the </a:t>
            </a:r>
            <a:r>
              <a:rPr lang="en-US" sz="2800" b="1" dirty="0" smtClean="0"/>
              <a:t>ETIOLOGY </a:t>
            </a:r>
            <a:r>
              <a:rPr lang="en-US" sz="2800" dirty="0" smtClean="0"/>
              <a:t>of the disease?</a:t>
            </a:r>
          </a:p>
          <a:p>
            <a:r>
              <a:rPr lang="en-US" sz="2800" dirty="0" smtClean="0"/>
              <a:t>What are the expected management </a:t>
            </a:r>
            <a:r>
              <a:rPr lang="en-US" sz="2800" b="1" dirty="0" smtClean="0"/>
              <a:t>NEEDS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Medical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0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407893" cy="44074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Is the disease life threatening?</a:t>
            </a:r>
          </a:p>
          <a:p>
            <a:r>
              <a:rPr lang="en-US" sz="2400" dirty="0" smtClean="0"/>
              <a:t>Is the disease understood, but progressively disabling, not amenable to manage?</a:t>
            </a:r>
          </a:p>
          <a:p>
            <a:r>
              <a:rPr lang="en-US" sz="2400" dirty="0" smtClean="0"/>
              <a:t>Is the disease understood and unpredictable?</a:t>
            </a:r>
          </a:p>
          <a:p>
            <a:r>
              <a:rPr lang="en-US" sz="2400" dirty="0" smtClean="0"/>
              <a:t>Is the disease understood and manageable?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THREAT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03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Initial Response</a:t>
            </a:r>
          </a:p>
          <a:p>
            <a:r>
              <a:rPr lang="en-US" sz="2400" dirty="0" smtClean="0"/>
              <a:t>Awareness of chronicity</a:t>
            </a:r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Disorganization</a:t>
            </a:r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Intensified with for a cure</a:t>
            </a:r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Acknowledgement of helplessness</a:t>
            </a:r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Adaptation to illness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Something is wrong</a:t>
            </a:r>
          </a:p>
          <a:p>
            <a:r>
              <a:rPr lang="en-US" sz="2400" dirty="0" smtClean="0"/>
              <a:t>Something continues to be wrong</a:t>
            </a:r>
          </a:p>
          <a:p>
            <a:r>
              <a:rPr lang="en-US" sz="2400" dirty="0" smtClean="0"/>
              <a:t>Whatever is wrong is disturbing my life in significant ways</a:t>
            </a:r>
          </a:p>
          <a:p>
            <a:r>
              <a:rPr lang="en-US" sz="2400" dirty="0" smtClean="0"/>
              <a:t>What ever is wrong must be changed</a:t>
            </a:r>
          </a:p>
          <a:p>
            <a:r>
              <a:rPr lang="en-US" sz="2400" dirty="0" smtClean="0"/>
              <a:t>I cannot change what is wrong</a:t>
            </a:r>
          </a:p>
          <a:p>
            <a:r>
              <a:rPr lang="en-US" sz="2400" dirty="0" smtClean="0"/>
              <a:t>How can I live with what is wrong and is changing my life?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RESPONSE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1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133600"/>
            <a:ext cx="8407893" cy="440740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does the person manage reality?</a:t>
            </a:r>
          </a:p>
          <a:p>
            <a:r>
              <a:rPr lang="en-US" sz="2400" dirty="0"/>
              <a:t>How does the person </a:t>
            </a:r>
            <a:r>
              <a:rPr lang="en-US" sz="2400" dirty="0" smtClean="0"/>
              <a:t>manage anxiety?</a:t>
            </a:r>
          </a:p>
          <a:p>
            <a:r>
              <a:rPr lang="en-US" sz="2400" dirty="0"/>
              <a:t>How does the person </a:t>
            </a:r>
            <a:r>
              <a:rPr lang="en-US" sz="2400" dirty="0" smtClean="0"/>
              <a:t>manage relationships?</a:t>
            </a:r>
          </a:p>
          <a:p>
            <a:r>
              <a:rPr lang="en-US" sz="2400" dirty="0"/>
              <a:t>How does the person </a:t>
            </a:r>
            <a:r>
              <a:rPr lang="en-US" sz="2400" dirty="0" smtClean="0"/>
              <a:t>manage cognition?</a:t>
            </a:r>
          </a:p>
          <a:p>
            <a:r>
              <a:rPr lang="en-US" sz="2400" dirty="0" smtClean="0"/>
              <a:t>What is the person’s mastery-competence?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PSYCHOLOGICAL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0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now listen to patients living with Childhood Cancer, Lung Cancer, Pancreatic Cancer, and Prostate Cancer</a:t>
            </a:r>
          </a:p>
          <a:p>
            <a:r>
              <a:rPr lang="en-US" dirty="0" smtClean="0"/>
              <a:t>There will be FOUR groups (one group per template)</a:t>
            </a:r>
          </a:p>
          <a:p>
            <a:endParaRPr lang="en-US" dirty="0"/>
          </a:p>
          <a:p>
            <a:pPr marL="45720" indent="0" algn="ctr">
              <a:buNone/>
            </a:pPr>
            <a:r>
              <a:rPr lang="en-US" sz="2800" b="1" dirty="0" smtClean="0"/>
              <a:t>HOMEWORK</a:t>
            </a:r>
          </a:p>
          <a:p>
            <a:r>
              <a:rPr lang="en-US" dirty="0" smtClean="0"/>
              <a:t>PARICIPATION ASSIGNMENT:</a:t>
            </a:r>
          </a:p>
          <a:p>
            <a:pPr lvl="1"/>
            <a:r>
              <a:rPr lang="en-US" dirty="0" smtClean="0"/>
              <a:t>Go </a:t>
            </a:r>
            <a:r>
              <a:rPr lang="en-US" dirty="0"/>
              <a:t>to Patient’s Voices </a:t>
            </a:r>
            <a:r>
              <a:rPr lang="en-US" dirty="0">
                <a:hlinkClick r:id="rId2"/>
              </a:rPr>
              <a:t>http://www.nytimes.com/interactive/2009/09/10/health/Patient_Voices.html?_</a:t>
            </a:r>
            <a:r>
              <a:rPr lang="en-US" dirty="0" smtClean="0">
                <a:hlinkClick r:id="rId2"/>
              </a:rPr>
              <a:t>r=0</a:t>
            </a:r>
            <a:endParaRPr lang="en-US" dirty="0" smtClean="0"/>
          </a:p>
          <a:p>
            <a:pPr lvl="1"/>
            <a:r>
              <a:rPr lang="en-US" dirty="0" smtClean="0"/>
              <a:t>Watch any ONE patient’s story</a:t>
            </a:r>
          </a:p>
          <a:p>
            <a:pPr lvl="1"/>
            <a:r>
              <a:rPr lang="en-US" dirty="0" smtClean="0"/>
              <a:t>Apply the PSYCHOLOGICAL template, answering each question in the comments section on </a:t>
            </a:r>
            <a:r>
              <a:rPr lang="en-US" dirty="0" err="1" smtClean="0"/>
              <a:t>OpenLab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5349</TotalTime>
  <Words>356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Grid</vt:lpstr>
      <vt:lpstr>Understanding and Treating people with chronic illness</vt:lpstr>
      <vt:lpstr>Previous theories of Behavior</vt:lpstr>
      <vt:lpstr>“TREATING PEOPLE WITH CHRONIC ILLNESS: A PSYCHOLOGICAL GUIDE” </vt:lpstr>
      <vt:lpstr>The Medical template</vt:lpstr>
      <vt:lpstr>THE THREAT TEMPLATE</vt:lpstr>
      <vt:lpstr>THE RESPONSE TEMPLATE</vt:lpstr>
      <vt:lpstr>THE PSYCHOLOGICAL TEMPLATE</vt:lpstr>
      <vt:lpstr>Group Work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Treating people with chronic illness</dc:title>
  <dc:creator>Amanda</dc:creator>
  <cp:lastModifiedBy>Amanda</cp:lastModifiedBy>
  <cp:revision>4</cp:revision>
  <dcterms:created xsi:type="dcterms:W3CDTF">2015-04-27T23:10:52Z</dcterms:created>
  <dcterms:modified xsi:type="dcterms:W3CDTF">2015-05-01T18:25:26Z</dcterms:modified>
</cp:coreProperties>
</file>