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9" r:id="rId3"/>
    <p:sldId id="257" r:id="rId4"/>
    <p:sldId id="258"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0" d="100"/>
          <a:sy n="50" d="100"/>
        </p:scale>
        <p:origin x="43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70EED-C87C-4AC9-BD82-EC8249AE153F}" type="datetimeFigureOut">
              <a:rPr lang="en-US" smtClean="0"/>
              <a:t>3/12/2015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C1CE98-FDEF-4CCC-B1E9-6E79E90A4C79}" type="slidenum">
              <a:rPr lang="en-US" smtClean="0"/>
              <a:t>‹#›</a:t>
            </a:fld>
            <a:endParaRPr lang="en-US"/>
          </a:p>
        </p:txBody>
      </p:sp>
    </p:spTree>
    <p:extLst>
      <p:ext uri="{BB962C8B-B14F-4D97-AF65-F5344CB8AC3E}">
        <p14:creationId xmlns:p14="http://schemas.microsoft.com/office/powerpoint/2010/main" val="299340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B55E57-B737-4B50-BD6C-6D6664F5EE4F}" type="slidenum">
              <a:rPr lang="en-US" altLang="en-US"/>
              <a:pPr eaLnBrk="1" hangingPunct="1"/>
              <a:t>5</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Introduce the concept of HRQOL and its measurement.</a:t>
            </a:r>
          </a:p>
          <a:p>
            <a:pPr eaLnBrk="1" hangingPunct="1">
              <a:buFontTx/>
              <a:buChar char="•"/>
            </a:pPr>
            <a:r>
              <a:rPr lang="en-US" altLang="en-US" smtClean="0">
                <a:latin typeface="Arial" panose="020B0604020202020204" pitchFamily="34" charset="0"/>
              </a:rPr>
              <a:t>There are varying definitions for HRQOL.</a:t>
            </a:r>
          </a:p>
          <a:p>
            <a:pPr eaLnBrk="1" hangingPunct="1">
              <a:buFontTx/>
              <a:buChar char="•"/>
            </a:pPr>
            <a:r>
              <a:rPr lang="en-US" altLang="en-US" smtClean="0">
                <a:latin typeface="Arial" panose="020B0604020202020204" pitchFamily="34" charset="0"/>
              </a:rPr>
              <a:t>There are many ways and scales with which to measure HRQOL depending on one’s needs. Generally, each scale has its advantages and disadvantages that make it more or less advantageous to use depending on the scenario in question. See the provided link for a database of QOL scales.  </a:t>
            </a:r>
          </a:p>
          <a:p>
            <a:pPr eaLnBrk="1" hangingPunct="1">
              <a:buFontTx/>
              <a:buChar char="•"/>
            </a:pPr>
            <a:endParaRPr lang="en-US" altLang="en-US" smtClean="0">
              <a:latin typeface="Arial" panose="020B0604020202020204" pitchFamily="34" charset="0"/>
            </a:endParaRPr>
          </a:p>
        </p:txBody>
      </p:sp>
    </p:spTree>
    <p:extLst>
      <p:ext uri="{BB962C8B-B14F-4D97-AF65-F5344CB8AC3E}">
        <p14:creationId xmlns:p14="http://schemas.microsoft.com/office/powerpoint/2010/main" val="1605807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A21EB6-BBB1-481A-94B1-F558344E2957}" type="slidenum">
              <a:rPr lang="en-US" altLang="en-US"/>
              <a:pPr eaLnBrk="1" hangingPunct="1"/>
              <a:t>6</a:t>
            </a:fld>
            <a:endParaRPr lang="en-US" altLang="en-US"/>
          </a:p>
        </p:txBody>
      </p:sp>
      <p:sp>
        <p:nvSpPr>
          <p:cNvPr id="22531" name="Rectangle 2"/>
          <p:cNvSpPr>
            <a:spLocks noGrp="1" noRot="1" noChangeAspect="1" noChangeArrowheads="1" noTextEdit="1"/>
          </p:cNvSpPr>
          <p:nvPr>
            <p:ph type="sldImg"/>
          </p:nvPr>
        </p:nvSpPr>
        <p:spPr>
          <a:xfrm>
            <a:off x="382588" y="685800"/>
            <a:ext cx="6097587" cy="3430588"/>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These are the 4 core Healthy Days measures (HRQOL-4) used in the Behavioral Risk Factor Surveillance System (BRFSS) and the National Health and Nutrition Examination Survey (NHANES). </a:t>
            </a:r>
          </a:p>
          <a:p>
            <a:pPr eaLnBrk="1" hangingPunct="1">
              <a:buFontTx/>
              <a:buChar char="•"/>
            </a:pPr>
            <a:r>
              <a:rPr lang="en-US" altLang="en-US" smtClean="0">
                <a:latin typeface="Arial" panose="020B0604020202020204" pitchFamily="34" charset="0"/>
              </a:rPr>
              <a:t>While there are other Healthy Days measures that are sometimes included in these surveys (Activity Limitations module (4 questions), Healthy Days Symptoms module (5 questions)) (see http://www.cdc.gov/hrqol/hrqol14_measure.htm), these are 4 core questions that are most widely used.  </a:t>
            </a:r>
          </a:p>
        </p:txBody>
      </p:sp>
    </p:spTree>
    <p:extLst>
      <p:ext uri="{BB962C8B-B14F-4D97-AF65-F5344CB8AC3E}">
        <p14:creationId xmlns:p14="http://schemas.microsoft.com/office/powerpoint/2010/main" val="194844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9D76B35-F815-4CBC-9161-888FD689D8E4}" type="slidenum">
              <a:rPr lang="en-US" altLang="en-US"/>
              <a:pPr/>
              <a:t>‹#›</a:t>
            </a:fld>
            <a:endParaRPr lang="en-US" altLang="en-US"/>
          </a:p>
        </p:txBody>
      </p:sp>
    </p:spTree>
    <p:extLst>
      <p:ext uri="{BB962C8B-B14F-4D97-AF65-F5344CB8AC3E}">
        <p14:creationId xmlns:p14="http://schemas.microsoft.com/office/powerpoint/2010/main" val="100655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3/12/2015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3/12/2015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Chapter 6: Emotional Health 			and Well-Being</a:t>
            </a:r>
            <a:endParaRPr lang="en-US" sz="4400" dirty="0"/>
          </a:p>
        </p:txBody>
      </p:sp>
      <p:sp>
        <p:nvSpPr>
          <p:cNvPr id="4" name="Subtitle 3"/>
          <p:cNvSpPr>
            <a:spLocks noGrp="1"/>
          </p:cNvSpPr>
          <p:nvPr>
            <p:ph type="subTitle" idx="1"/>
          </p:nvPr>
        </p:nvSpPr>
        <p:spPr/>
        <p:txBody>
          <a:bodyPr/>
          <a:lstStyle/>
          <a:p>
            <a:pPr algn="ctr"/>
            <a:r>
              <a:rPr lang="en-US" dirty="0" smtClean="0"/>
              <a:t>Biopsychosocial model of well-being</a:t>
            </a:r>
            <a:endParaRPr lang="en-US" dirty="0"/>
          </a:p>
        </p:txBody>
      </p:sp>
    </p:spTree>
    <p:extLst>
      <p:ext uri="{BB962C8B-B14F-4D97-AF65-F5344CB8AC3E}">
        <p14:creationId xmlns:p14="http://schemas.microsoft.com/office/powerpoint/2010/main" val="318134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Biopsychosocial Model:</a:t>
            </a:r>
            <a:br>
              <a:rPr lang="en-US" dirty="0" smtClean="0"/>
            </a:br>
            <a:r>
              <a:rPr lang="en-US" dirty="0"/>
              <a:t>	</a:t>
            </a:r>
            <a:r>
              <a:rPr lang="en-US" dirty="0" smtClean="0"/>
              <a:t>Biological Factors</a:t>
            </a:r>
            <a:endParaRPr lang="en-US" dirty="0"/>
          </a:p>
        </p:txBody>
      </p:sp>
      <p:sp>
        <p:nvSpPr>
          <p:cNvPr id="3" name="Content Placeholder 2"/>
          <p:cNvSpPr>
            <a:spLocks noGrp="1"/>
          </p:cNvSpPr>
          <p:nvPr>
            <p:ph idx="1"/>
          </p:nvPr>
        </p:nvSpPr>
        <p:spPr/>
        <p:txBody>
          <a:bodyPr/>
          <a:lstStyle/>
          <a:p>
            <a:r>
              <a:rPr lang="en-US" dirty="0" smtClean="0"/>
              <a:t>Disease</a:t>
            </a:r>
          </a:p>
          <a:p>
            <a:r>
              <a:rPr lang="en-US" dirty="0" smtClean="0"/>
              <a:t>Microorganisms</a:t>
            </a:r>
          </a:p>
          <a:p>
            <a:r>
              <a:rPr lang="en-US" dirty="0" smtClean="0"/>
              <a:t>Vaccines</a:t>
            </a:r>
          </a:p>
          <a:p>
            <a:r>
              <a:rPr lang="en-US" dirty="0" smtClean="0"/>
              <a:t>Limitations of looking to biology alone to explain well-being:</a:t>
            </a:r>
          </a:p>
          <a:p>
            <a:pPr lvl="1"/>
            <a:r>
              <a:rPr lang="en-US" dirty="0" smtClean="0"/>
              <a:t>More than just physical explanations of illness</a:t>
            </a:r>
          </a:p>
          <a:p>
            <a:pPr lvl="1"/>
            <a:r>
              <a:rPr lang="en-US" dirty="0" smtClean="0"/>
              <a:t>Problem (dysfunction) based</a:t>
            </a:r>
            <a:endParaRPr lang="en-US" dirty="0"/>
          </a:p>
        </p:txBody>
      </p:sp>
    </p:spTree>
    <p:extLst>
      <p:ext uri="{BB962C8B-B14F-4D97-AF65-F5344CB8AC3E}">
        <p14:creationId xmlns:p14="http://schemas.microsoft.com/office/powerpoint/2010/main" val="196524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Biopsychosocial Model:</a:t>
            </a:r>
            <a:br>
              <a:rPr lang="en-US" dirty="0" smtClean="0"/>
            </a:br>
            <a:r>
              <a:rPr lang="en-US" dirty="0"/>
              <a:t>	</a:t>
            </a:r>
            <a:r>
              <a:rPr lang="en-US" dirty="0" smtClean="0"/>
              <a:t>Psychological Factors</a:t>
            </a:r>
            <a:endParaRPr lang="en-US" dirty="0"/>
          </a:p>
        </p:txBody>
      </p:sp>
      <p:sp>
        <p:nvSpPr>
          <p:cNvPr id="3" name="Content Placeholder 2"/>
          <p:cNvSpPr>
            <a:spLocks noGrp="1"/>
          </p:cNvSpPr>
          <p:nvPr>
            <p:ph idx="1"/>
          </p:nvPr>
        </p:nvSpPr>
        <p:spPr/>
        <p:txBody>
          <a:bodyPr/>
          <a:lstStyle/>
          <a:p>
            <a:r>
              <a:rPr lang="en-US" dirty="0" smtClean="0"/>
              <a:t>Emotions</a:t>
            </a:r>
          </a:p>
          <a:p>
            <a:pPr lvl="1"/>
            <a:r>
              <a:rPr lang="en-US" dirty="0" smtClean="0"/>
              <a:t>Immune system via nervous system</a:t>
            </a:r>
          </a:p>
          <a:p>
            <a:pPr lvl="1"/>
            <a:r>
              <a:rPr lang="en-US" dirty="0" smtClean="0"/>
              <a:t>Emotional impacts on health </a:t>
            </a:r>
          </a:p>
          <a:p>
            <a:pPr lvl="1"/>
            <a:r>
              <a:rPr lang="en-US" dirty="0" smtClean="0"/>
              <a:t>Negative/positive emotions</a:t>
            </a:r>
          </a:p>
          <a:p>
            <a:r>
              <a:rPr lang="en-US" dirty="0" smtClean="0"/>
              <a:t>Health behaviors</a:t>
            </a:r>
            <a:endParaRPr lang="en-US" dirty="0"/>
          </a:p>
        </p:txBody>
      </p:sp>
    </p:spTree>
    <p:extLst>
      <p:ext uri="{BB962C8B-B14F-4D97-AF65-F5344CB8AC3E}">
        <p14:creationId xmlns:p14="http://schemas.microsoft.com/office/powerpoint/2010/main" val="2803044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Biopsychosocial Model:</a:t>
            </a:r>
            <a:br>
              <a:rPr lang="en-US" dirty="0" smtClean="0"/>
            </a:br>
            <a:r>
              <a:rPr lang="en-US" dirty="0"/>
              <a:t>	</a:t>
            </a:r>
            <a:r>
              <a:rPr lang="en-US" dirty="0" smtClean="0"/>
              <a:t>Sociological Factors</a:t>
            </a:r>
            <a:endParaRPr lang="en-US" dirty="0"/>
          </a:p>
        </p:txBody>
      </p:sp>
      <p:sp>
        <p:nvSpPr>
          <p:cNvPr id="3" name="Content Placeholder 2"/>
          <p:cNvSpPr>
            <a:spLocks noGrp="1"/>
          </p:cNvSpPr>
          <p:nvPr>
            <p:ph idx="1"/>
          </p:nvPr>
        </p:nvSpPr>
        <p:spPr/>
        <p:txBody>
          <a:bodyPr/>
          <a:lstStyle/>
          <a:p>
            <a:r>
              <a:rPr lang="en-US" dirty="0" smtClean="0"/>
              <a:t>Socioeconomic status and Income</a:t>
            </a:r>
          </a:p>
          <a:p>
            <a:r>
              <a:rPr lang="en-US" dirty="0" smtClean="0"/>
              <a:t>Family and culture (shared behaviors)</a:t>
            </a:r>
            <a:endParaRPr lang="en-US" dirty="0"/>
          </a:p>
        </p:txBody>
      </p:sp>
    </p:spTree>
    <p:extLst>
      <p:ext uri="{BB962C8B-B14F-4D97-AF65-F5344CB8AC3E}">
        <p14:creationId xmlns:p14="http://schemas.microsoft.com/office/powerpoint/2010/main" val="72506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895600" y="685800"/>
            <a:ext cx="6629400" cy="762000"/>
          </a:xfrm>
        </p:spPr>
        <p:txBody>
          <a:bodyPr/>
          <a:lstStyle/>
          <a:p>
            <a:pPr eaLnBrk="1" hangingPunct="1"/>
            <a:r>
              <a:rPr lang="en-US" altLang="en-US" sz="3600" dirty="0">
                <a:solidFill>
                  <a:schemeClr val="tx1"/>
                </a:solidFill>
              </a:rPr>
              <a:t>Measuring Health-Related Quality of Life (HRQOL)</a:t>
            </a:r>
          </a:p>
        </p:txBody>
      </p:sp>
      <p:sp>
        <p:nvSpPr>
          <p:cNvPr id="6147" name="Text Box 7"/>
          <p:cNvSpPr txBox="1">
            <a:spLocks noChangeArrowheads="1"/>
          </p:cNvSpPr>
          <p:nvPr/>
        </p:nvSpPr>
        <p:spPr bwMode="auto">
          <a:xfrm>
            <a:off x="510745" y="1981201"/>
            <a:ext cx="10198443" cy="290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dirty="0">
                <a:latin typeface="+mn-lt"/>
              </a:rPr>
              <a:t>Broad outcome measures designed to measure physical, emotional, and social dimensions of health</a:t>
            </a:r>
            <a:r>
              <a:rPr lang="en-US" altLang="en-US" sz="2200" dirty="0">
                <a:latin typeface="+mn-lt"/>
              </a:rPr>
              <a:t> </a:t>
            </a:r>
            <a:r>
              <a:rPr lang="en-US" altLang="en-US" dirty="0">
                <a:latin typeface="+mn-lt"/>
              </a:rPr>
              <a:t>(</a:t>
            </a:r>
            <a:r>
              <a:rPr lang="en-US" altLang="en-US" i="1" dirty="0">
                <a:latin typeface="+mn-lt"/>
              </a:rPr>
              <a:t>McDowell &amp; Newell, 1996</a:t>
            </a:r>
            <a:r>
              <a:rPr lang="en-US" altLang="en-US" dirty="0" smtClean="0">
                <a:latin typeface="+mn-lt"/>
              </a:rPr>
              <a:t>).</a:t>
            </a:r>
          </a:p>
          <a:p>
            <a:pPr marL="0" indent="0" eaLnBrk="1" hangingPunct="1">
              <a:spcBef>
                <a:spcPct val="50000"/>
              </a:spcBef>
            </a:pPr>
            <a:r>
              <a:rPr lang="en-US" altLang="en-US" sz="2200" dirty="0" smtClean="0">
                <a:latin typeface="+mn-lt"/>
              </a:rPr>
              <a:t> </a:t>
            </a:r>
            <a:endParaRPr lang="en-US" altLang="en-US" sz="2200" dirty="0">
              <a:latin typeface="+mn-lt"/>
            </a:endParaRPr>
          </a:p>
          <a:p>
            <a:pPr eaLnBrk="1" hangingPunct="1">
              <a:spcBef>
                <a:spcPct val="50000"/>
              </a:spcBef>
              <a:buFontTx/>
              <a:buChar char="•"/>
            </a:pPr>
            <a:r>
              <a:rPr lang="en-US" altLang="en-US" sz="2400" dirty="0">
                <a:latin typeface="+mn-lt"/>
              </a:rPr>
              <a:t>No one definition of HRQOL is agreed upon, but generally assessed with generic measures (e.g., Short-Form 36) or disease-specific measures (e.g., Quality of Life in Epilepsy Scale-10</a:t>
            </a:r>
            <a:r>
              <a:rPr lang="en-US" altLang="en-US" sz="2200" dirty="0">
                <a:latin typeface="+mn-lt"/>
              </a:rPr>
              <a:t> </a:t>
            </a:r>
            <a:r>
              <a:rPr lang="en-US" altLang="en-US" dirty="0">
                <a:latin typeface="+mn-lt"/>
              </a:rPr>
              <a:t>(</a:t>
            </a:r>
            <a:r>
              <a:rPr lang="en-US" altLang="en-US" i="1" dirty="0">
                <a:latin typeface="+mn-lt"/>
              </a:rPr>
              <a:t>Ware &amp; </a:t>
            </a:r>
            <a:r>
              <a:rPr lang="en-US" altLang="en-US" i="1" dirty="0" err="1">
                <a:latin typeface="+mn-lt"/>
              </a:rPr>
              <a:t>Sherbourne</a:t>
            </a:r>
            <a:r>
              <a:rPr lang="en-US" altLang="en-US" i="1" dirty="0">
                <a:latin typeface="+mn-lt"/>
              </a:rPr>
              <a:t>, 1992; Cramer et al., 1996</a:t>
            </a:r>
            <a:r>
              <a:rPr lang="en-US" altLang="en-US" dirty="0" smtClean="0">
                <a:latin typeface="+mn-lt"/>
              </a:rPr>
              <a:t>).</a:t>
            </a:r>
            <a:endParaRPr lang="en-US" altLang="en-US" dirty="0">
              <a:latin typeface="+mn-lt"/>
            </a:endParaRPr>
          </a:p>
        </p:txBody>
      </p:sp>
    </p:spTree>
    <p:extLst>
      <p:ext uri="{BB962C8B-B14F-4D97-AF65-F5344CB8AC3E}">
        <p14:creationId xmlns:p14="http://schemas.microsoft.com/office/powerpoint/2010/main" val="119110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sz="half" idx="1"/>
          </p:nvPr>
        </p:nvSpPr>
        <p:spPr>
          <a:xfrm>
            <a:off x="2590800" y="1600200"/>
            <a:ext cx="8001000" cy="4267200"/>
          </a:xfrm>
        </p:spPr>
        <p:txBody>
          <a:bodyPr/>
          <a:lstStyle/>
          <a:p>
            <a:pPr eaLnBrk="1" hangingPunct="1">
              <a:lnSpc>
                <a:spcPct val="95000"/>
              </a:lnSpc>
              <a:spcBef>
                <a:spcPct val="40000"/>
              </a:spcBef>
              <a:buClr>
                <a:srgbClr val="A50021"/>
              </a:buClr>
              <a:buFontTx/>
              <a:buNone/>
            </a:pPr>
            <a:r>
              <a:rPr lang="en-US" altLang="en-US" sz="2600">
                <a:solidFill>
                  <a:schemeClr val="accent2"/>
                </a:solidFill>
                <a:latin typeface="Times New Roman" panose="02020603050405020304" pitchFamily="18" charset="0"/>
              </a:rPr>
              <a:t> </a:t>
            </a:r>
          </a:p>
        </p:txBody>
      </p:sp>
      <p:sp>
        <p:nvSpPr>
          <p:cNvPr id="9219" name="Rectangle 3"/>
          <p:cNvSpPr>
            <a:spLocks noChangeArrowheads="1"/>
          </p:cNvSpPr>
          <p:nvPr/>
        </p:nvSpPr>
        <p:spPr bwMode="auto">
          <a:xfrm>
            <a:off x="1037968" y="1219200"/>
            <a:ext cx="9553832" cy="5362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200" dirty="0">
                <a:latin typeface="+mn-lt"/>
              </a:rPr>
              <a:t>1.	Would you say that in general your health is excellent, very good, good, fair, or poor?	</a:t>
            </a:r>
          </a:p>
          <a:p>
            <a:pPr eaLnBrk="1" hangingPunct="1">
              <a:spcBef>
                <a:spcPct val="20000"/>
              </a:spcBef>
            </a:pPr>
            <a:endParaRPr lang="en-US" altLang="en-US" sz="2200" dirty="0">
              <a:latin typeface="+mn-lt"/>
            </a:endParaRPr>
          </a:p>
          <a:p>
            <a:pPr eaLnBrk="1" hangingPunct="1">
              <a:spcBef>
                <a:spcPct val="20000"/>
              </a:spcBef>
            </a:pPr>
            <a:r>
              <a:rPr lang="en-US" altLang="en-US" sz="2200" dirty="0">
                <a:latin typeface="+mn-lt"/>
              </a:rPr>
              <a:t>2.	Now thinking about your physical health, which includes physical illness and injury, for how many days during the past 30 days was your physical health not good?</a:t>
            </a:r>
          </a:p>
          <a:p>
            <a:pPr eaLnBrk="1" hangingPunct="1">
              <a:spcBef>
                <a:spcPct val="20000"/>
              </a:spcBef>
            </a:pPr>
            <a:endParaRPr lang="en-US" altLang="en-US" sz="2200" dirty="0">
              <a:latin typeface="+mn-lt"/>
            </a:endParaRPr>
          </a:p>
          <a:p>
            <a:pPr eaLnBrk="1" hangingPunct="1">
              <a:spcBef>
                <a:spcPct val="20000"/>
              </a:spcBef>
            </a:pPr>
            <a:r>
              <a:rPr lang="en-US" altLang="en-US" sz="2200" dirty="0">
                <a:latin typeface="+mn-lt"/>
              </a:rPr>
              <a:t>3.	Now thinking about your mental health, which includes stress, depression, and problems with emotions, for how many days during the past 30 days was your mental health not good? </a:t>
            </a:r>
          </a:p>
          <a:p>
            <a:pPr eaLnBrk="1" hangingPunct="1">
              <a:spcBef>
                <a:spcPct val="20000"/>
              </a:spcBef>
            </a:pPr>
            <a:endParaRPr lang="en-US" altLang="en-US" sz="2200" dirty="0">
              <a:latin typeface="+mn-lt"/>
            </a:endParaRPr>
          </a:p>
          <a:p>
            <a:pPr eaLnBrk="1" hangingPunct="1">
              <a:spcBef>
                <a:spcPct val="20000"/>
              </a:spcBef>
            </a:pPr>
            <a:r>
              <a:rPr lang="en-US" altLang="en-US" sz="2200" dirty="0">
                <a:latin typeface="+mn-lt"/>
              </a:rPr>
              <a:t>4.	During the past 30 days, for about how many days did poor physical or mental health keep you from doing your usual activities, such as self-care, work, or recreation?</a:t>
            </a:r>
          </a:p>
        </p:txBody>
      </p:sp>
      <p:sp>
        <p:nvSpPr>
          <p:cNvPr id="9220" name="Rectangle 4"/>
          <p:cNvSpPr>
            <a:spLocks noGrp="1" noChangeArrowheads="1"/>
          </p:cNvSpPr>
          <p:nvPr>
            <p:ph type="title"/>
          </p:nvPr>
        </p:nvSpPr>
        <p:spPr>
          <a:xfrm>
            <a:off x="1905000" y="152400"/>
            <a:ext cx="7772400" cy="685800"/>
          </a:xfrm>
          <a:noFill/>
        </p:spPr>
        <p:txBody>
          <a:bodyPr vert="horz" lIns="90488" tIns="44450" rIns="90488" bIns="44450" rtlCol="0" anchor="t">
            <a:noAutofit/>
          </a:bodyPr>
          <a:lstStyle/>
          <a:p>
            <a:pPr eaLnBrk="1" hangingPunct="1"/>
            <a:r>
              <a:rPr lang="en-US" altLang="en-US" sz="3600" dirty="0">
                <a:solidFill>
                  <a:schemeClr val="tx1"/>
                </a:solidFill>
              </a:rPr>
              <a:t>       Core Healthy Days Measures</a:t>
            </a:r>
          </a:p>
        </p:txBody>
      </p:sp>
    </p:spTree>
    <p:extLst>
      <p:ext uri="{BB962C8B-B14F-4D97-AF65-F5344CB8AC3E}">
        <p14:creationId xmlns:p14="http://schemas.microsoft.com/office/powerpoint/2010/main" val="38129885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to Improve Quality of Health: Positive Psychology</a:t>
            </a:r>
            <a:endParaRPr lang="en-US" dirty="0"/>
          </a:p>
        </p:txBody>
      </p:sp>
      <p:pic>
        <p:nvPicPr>
          <p:cNvPr id="4" name="Content Placeholder 3"/>
          <p:cNvPicPr>
            <a:picLocks noGrp="1" noChangeAspect="1"/>
          </p:cNvPicPr>
          <p:nvPr>
            <p:ph idx="1"/>
          </p:nvPr>
        </p:nvPicPr>
        <p:blipFill>
          <a:blip r:embed="rId2"/>
          <a:stretch>
            <a:fillRect/>
          </a:stretch>
        </p:blipFill>
        <p:spPr>
          <a:xfrm>
            <a:off x="2132184" y="2010611"/>
            <a:ext cx="7193048" cy="4343207"/>
          </a:xfrm>
          <a:prstGeom prst="rect">
            <a:avLst/>
          </a:prstGeom>
        </p:spPr>
      </p:pic>
    </p:spTree>
    <p:extLst>
      <p:ext uri="{BB962C8B-B14F-4D97-AF65-F5344CB8AC3E}">
        <p14:creationId xmlns:p14="http://schemas.microsoft.com/office/powerpoint/2010/main" val="3214842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118</TotalTime>
  <Words>312</Words>
  <Application>Microsoft Office PowerPoint</Application>
  <PresentationFormat>Widescreen</PresentationFormat>
  <Paragraphs>39</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Ion</vt:lpstr>
      <vt:lpstr>Chapter 6: Emotional Health    and Well-Being</vt:lpstr>
      <vt:lpstr>Biopsychosocial Model:  Biological Factors</vt:lpstr>
      <vt:lpstr>Biopsychosocial Model:  Psychological Factors</vt:lpstr>
      <vt:lpstr>Biopsychosocial Model:  Sociological Factors</vt:lpstr>
      <vt:lpstr>Measuring Health-Related Quality of Life (HRQOL)</vt:lpstr>
      <vt:lpstr>       Core Healthy Days Measures</vt:lpstr>
      <vt:lpstr>Interventions to Improve Quality of Health: Positive Psychology</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Emotional Health and Well-Being</dc:title>
  <dc:creator>Amanda Almond</dc:creator>
  <cp:lastModifiedBy>Faculty</cp:lastModifiedBy>
  <cp:revision>6</cp:revision>
  <dcterms:created xsi:type="dcterms:W3CDTF">2015-03-10T15:27:20Z</dcterms:created>
  <dcterms:modified xsi:type="dcterms:W3CDTF">2015-03-12T20:22:52Z</dcterms:modified>
</cp:coreProperties>
</file>