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67" r:id="rId4"/>
    <p:sldId id="261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8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2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2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6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7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3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8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4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2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0FAE265-7012-4D82-A673-357851150A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05184BA-CAC7-41C1-905E-4EE4D4F16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5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Scientific Method and Research Types</a:t>
            </a:r>
            <a:endParaRPr lang="en-US" sz="4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and Applied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11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5888" indent="-115888"/>
            <a:r>
              <a:rPr lang="en-US" dirty="0" smtClean="0"/>
              <a:t>Defined as: “the extent to which 2 or more things differ similarly”</a:t>
            </a:r>
          </a:p>
          <a:p>
            <a:pPr marL="115888" indent="-115888"/>
            <a:r>
              <a:rPr lang="en-US" dirty="0" smtClean="0"/>
              <a:t>There are some instances where experimental research is not an option for practical or ethical reasons. </a:t>
            </a:r>
          </a:p>
          <a:p>
            <a:pPr marL="573088" lvl="1" indent="-115888"/>
            <a:r>
              <a:rPr lang="en-US" dirty="0" smtClean="0"/>
              <a:t>correlational research is used to determine if two (or more) variables are related.</a:t>
            </a:r>
          </a:p>
          <a:p>
            <a:pPr marL="115888" indent="-115888"/>
            <a:r>
              <a:rPr lang="en-US" dirty="0" smtClean="0"/>
              <a:t>Correlations can be used to make predictions about the likelihood of two (or more) variables occurring together.</a:t>
            </a:r>
          </a:p>
          <a:p>
            <a:pPr marL="115888" indent="-115888"/>
            <a:r>
              <a:rPr lang="en-US" dirty="0" smtClean="0"/>
              <a:t>Correlation does not imply causation. </a:t>
            </a:r>
          </a:p>
          <a:p>
            <a:pPr marL="573088" lvl="1" indent="-115888"/>
            <a:r>
              <a:rPr lang="en-US" dirty="0" smtClean="0"/>
              <a:t>Just because one factor correlates with another does not mean the first factor causes the other or that these are the only two factors involved in the relationship. </a:t>
            </a:r>
          </a:p>
          <a:p>
            <a:pPr marL="573088" lvl="1" indent="-115888"/>
            <a:r>
              <a:rPr lang="en-US" dirty="0" smtClean="0"/>
              <a:t>Remember, confounding variables and directionality</a:t>
            </a:r>
            <a:endParaRPr lang="en-US" dirty="0" smtClean="0"/>
          </a:p>
          <a:p>
            <a:pPr marL="573088" lvl="1" indent="-115888"/>
            <a:r>
              <a:rPr lang="en-US" dirty="0" smtClean="0"/>
              <a:t>Only an experiment can establish cause and effect.</a:t>
            </a:r>
          </a:p>
          <a:p>
            <a:pPr marL="1030288" lvl="2" indent="-115888"/>
            <a:r>
              <a:rPr lang="en-US" dirty="0" smtClean="0"/>
              <a:t>Correlations can be POWERFUL despite being able to prove cause and effect--- correlations can also be meaningless. It’s a balancing act!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9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5888" indent="-115888"/>
            <a:r>
              <a:rPr lang="en-US" dirty="0" smtClean="0"/>
              <a:t>Experiments are generally the most precise studies and have the most conclusive power. </a:t>
            </a:r>
          </a:p>
          <a:p>
            <a:pPr marL="573088" lvl="1" indent="-115888"/>
            <a:r>
              <a:rPr lang="en-US" dirty="0" smtClean="0"/>
              <a:t>They are particularly effective in supporting hypotheses about cause and effect relationships. </a:t>
            </a:r>
          </a:p>
          <a:p>
            <a:pPr marL="573088" lvl="1" indent="-115888"/>
            <a:r>
              <a:rPr lang="en-US" dirty="0" smtClean="0"/>
              <a:t>However, since the conditions in an experiment are somewhat artificial, they may not apply to everyday situations.</a:t>
            </a:r>
          </a:p>
          <a:p>
            <a:pPr marL="115888" indent="-115888"/>
            <a:r>
              <a:rPr lang="en-US" dirty="0" smtClean="0"/>
              <a:t>A well-designed experiment has features that control random variables to make sure that the effect measured is caused by the independent variable being manipulated. </a:t>
            </a:r>
          </a:p>
          <a:p>
            <a:pPr marL="573088" lvl="1" indent="-115888"/>
            <a:r>
              <a:rPr lang="en-US" dirty="0" smtClean="0"/>
              <a:t>These features include random assignment, use of a control group, and use of a single or double-blind design.</a:t>
            </a:r>
          </a:p>
          <a:p>
            <a:pPr marL="573088" lvl="1" indent="-115888"/>
            <a:r>
              <a:rPr lang="en-US" dirty="0" smtClean="0"/>
              <a:t>SAMPLING is CRUCIAL to experimentation </a:t>
            </a:r>
            <a:endParaRPr lang="en-US" dirty="0" smtClean="0"/>
          </a:p>
          <a:p>
            <a:pPr marL="115888" indent="-115888"/>
            <a:r>
              <a:rPr lang="en-US" dirty="0" smtClean="0"/>
              <a:t>An experimenter decides how to manipulate the independent variable while measuring the dependent variable. </a:t>
            </a:r>
          </a:p>
          <a:p>
            <a:pPr marL="573088" lvl="1" indent="-115888"/>
            <a:r>
              <a:rPr lang="en-US" dirty="0" smtClean="0"/>
              <a:t>In a good experiment, only the independent variable will affect the dependent variable.</a:t>
            </a:r>
          </a:p>
          <a:p>
            <a:pPr marL="573088" lvl="1" indent="-115888"/>
            <a:r>
              <a:rPr lang="en-US" dirty="0" smtClean="0"/>
              <a:t>Confounding variables (other Independent variables) ideally get ruled out OR their effects are reduce by the manipulated IV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Broadly Defined Types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</a:t>
            </a:r>
          </a:p>
          <a:p>
            <a:r>
              <a:rPr lang="en-US" dirty="0" smtClean="0"/>
              <a:t>Quantitative</a:t>
            </a:r>
          </a:p>
          <a:p>
            <a:r>
              <a:rPr lang="en-US" dirty="0" smtClean="0"/>
              <a:t>Mixed-methods</a:t>
            </a:r>
          </a:p>
          <a:p>
            <a:r>
              <a:rPr lang="en-US" dirty="0" smtClean="0"/>
              <a:t>Meta-analysis</a:t>
            </a:r>
          </a:p>
          <a:p>
            <a:r>
              <a:rPr lang="en-US" dirty="0" smtClean="0"/>
              <a:t>Literature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Guidelines (Human Research)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5888" indent="-115888"/>
            <a:r>
              <a:rPr lang="en-US" dirty="0" smtClean="0"/>
              <a:t>Ethical guidelines that govern the use of human subjects in research are a fairly new but important construct developed in response to unethical and harmful experiments such as the Tuskegee syphilis experiment.</a:t>
            </a:r>
          </a:p>
          <a:p>
            <a:pPr marL="115888" indent="-115888"/>
            <a:r>
              <a:rPr lang="en-US" dirty="0" smtClean="0"/>
              <a:t>As a result of various unethical experiments carried out in the United States in the 20th century, several organizations were put in place to help monitor clinical research involving humans.</a:t>
            </a:r>
          </a:p>
          <a:p>
            <a:pPr marL="115888" indent="-115888"/>
            <a:r>
              <a:rPr lang="en-US" dirty="0" smtClean="0"/>
              <a:t>At most colleges and universities, institutional review boards (ethics committees) are formally chosen to approve, review, and monitor bio-medical and behavioral research involving humans.</a:t>
            </a:r>
          </a:p>
          <a:p>
            <a:pPr marL="115888" indent="-115888"/>
            <a:r>
              <a:rPr lang="en-US" dirty="0" smtClean="0"/>
              <a:t>Key ethical guidelines include the assurance of confidentiality, informed consent, and debriefing.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2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14138" y="1108934"/>
            <a:ext cx="3389463" cy="435133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73346" y="1108934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500" b="1" u="sng" dirty="0" smtClean="0"/>
              <a:t>Notes: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question asked is either “basic” or “applied”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“Try again…” NEVER with the same data set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*data mining*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Literature review is ESSENTIAL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It’s the “educated” piece of an “educated guess”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Data can be analyzed in a NUMBER of ways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type of analysis MUST be determined before the research is conducted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Results are to be interpreted in the context of previous literature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you are ADDING something to the existing conversation, you PUBLISH results (regardless of hypothesis correctness)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484606" y="3385751"/>
            <a:ext cx="313037" cy="296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0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your Hypothesis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variable</a:t>
            </a:r>
          </a:p>
          <a:p>
            <a:pPr lvl="1"/>
            <a:r>
              <a:rPr lang="en-US" dirty="0" smtClean="0"/>
              <a:t>The first domino to fall</a:t>
            </a:r>
          </a:p>
          <a:p>
            <a:r>
              <a:rPr lang="en-US" dirty="0" smtClean="0"/>
              <a:t>Dependent variable	</a:t>
            </a:r>
          </a:p>
          <a:p>
            <a:pPr lvl="1"/>
            <a:r>
              <a:rPr lang="en-US" dirty="0" smtClean="0"/>
              <a:t>Is related to or “caused” by the Independent variable</a:t>
            </a:r>
          </a:p>
          <a:p>
            <a:r>
              <a:rPr lang="en-US" dirty="0" smtClean="0"/>
              <a:t>“If, then” wording helps to identify these variables </a:t>
            </a:r>
          </a:p>
          <a:p>
            <a:r>
              <a:rPr lang="en-US" dirty="0" smtClean="0"/>
              <a:t>Use the term “cause” RARELY (only in experiments)</a:t>
            </a:r>
          </a:p>
          <a:p>
            <a:r>
              <a:rPr lang="en-US" dirty="0" smtClean="0"/>
              <a:t>Confounding variables (IMPORTANT TO KEEP IN MIND!)</a:t>
            </a:r>
          </a:p>
          <a:p>
            <a:pPr lvl="1"/>
            <a:r>
              <a:rPr lang="en-US" dirty="0" smtClean="0"/>
              <a:t>Think of the phrase “above and beyond”</a:t>
            </a:r>
          </a:p>
          <a:p>
            <a:pPr lvl="1"/>
            <a:r>
              <a:rPr lang="en-US" dirty="0" smtClean="0"/>
              <a:t>It’s like preparing yourself in advance for criticism of others</a:t>
            </a:r>
          </a:p>
          <a:p>
            <a:r>
              <a:rPr lang="en-US" dirty="0" smtClean="0"/>
              <a:t>Example… physician racism and # of doctor’s visits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9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Modes of Collecting Data</a:t>
            </a:r>
            <a:endParaRPr lang="en-US" sz="7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Observation, Case Studies, Surveys/Interviews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8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5888" indent="-115888"/>
            <a:r>
              <a:rPr lang="en-US" dirty="0" smtClean="0"/>
              <a:t>Observation differs from most other forms of data collection--researcher does not manipulate variables or directly question participants.</a:t>
            </a:r>
          </a:p>
          <a:p>
            <a:pPr marL="115888" indent="-115888"/>
            <a:r>
              <a:rPr lang="en-US" dirty="0" smtClean="0"/>
              <a:t>The advantages of observation:</a:t>
            </a:r>
          </a:p>
          <a:p>
            <a:pPr marL="573088" lvl="1" indent="-115888"/>
            <a:r>
              <a:rPr lang="en-US" dirty="0" smtClean="0"/>
              <a:t>observing natural behavior</a:t>
            </a:r>
          </a:p>
          <a:p>
            <a:pPr marL="573088" lvl="1" indent="-115888"/>
            <a:r>
              <a:rPr lang="en-US" dirty="0" smtClean="0"/>
              <a:t>refining hypotheses</a:t>
            </a:r>
          </a:p>
          <a:p>
            <a:pPr marL="573088" lvl="1" indent="-115888"/>
            <a:r>
              <a:rPr lang="en-US" dirty="0" smtClean="0"/>
              <a:t>allowing for observation of behavior that cannot be produced in an artificial environment for ethical or practical reasons.</a:t>
            </a:r>
          </a:p>
          <a:p>
            <a:pPr marL="115888" indent="-115888"/>
            <a:r>
              <a:rPr lang="en-US" dirty="0" smtClean="0"/>
              <a:t>The disadvantages of observation:</a:t>
            </a:r>
          </a:p>
          <a:p>
            <a:pPr marL="573088" lvl="1" indent="-115888"/>
            <a:r>
              <a:rPr lang="en-US" dirty="0" smtClean="0"/>
              <a:t>studies do not produce quantitative data</a:t>
            </a:r>
          </a:p>
          <a:p>
            <a:pPr marL="573088" lvl="1" indent="-115888"/>
            <a:r>
              <a:rPr lang="en-US" dirty="0" smtClean="0"/>
              <a:t>do not allow for cause and effect statements</a:t>
            </a:r>
          </a:p>
          <a:p>
            <a:pPr marL="573088" lvl="1" indent="-115888"/>
            <a:r>
              <a:rPr lang="en-US" dirty="0" smtClean="0"/>
              <a:t>may be very time consuming</a:t>
            </a:r>
          </a:p>
          <a:p>
            <a:pPr marL="573088" lvl="1" indent="-115888"/>
            <a:r>
              <a:rPr lang="en-US" dirty="0" smtClean="0"/>
              <a:t>can be prone to researcher bias.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204"/>
            <a:ext cx="10515600" cy="4351338"/>
          </a:xfrm>
        </p:spPr>
        <p:txBody>
          <a:bodyPr>
            <a:normAutofit/>
          </a:bodyPr>
          <a:lstStyle/>
          <a:p>
            <a:pPr marL="115888" indent="-115888"/>
            <a:r>
              <a:rPr lang="en-US" dirty="0" smtClean="0"/>
              <a:t>Case studies allow for the development of novel hypotheses</a:t>
            </a:r>
          </a:p>
          <a:p>
            <a:pPr marL="573088" lvl="1" indent="-115888"/>
            <a:r>
              <a:rPr lang="en-US" dirty="0" smtClean="0"/>
              <a:t>provide detailed descriptions of rare events</a:t>
            </a:r>
          </a:p>
          <a:p>
            <a:pPr marL="573088" lvl="1" indent="-115888"/>
            <a:r>
              <a:rPr lang="en-US" dirty="0" smtClean="0"/>
              <a:t>explore the intricacies of existing theories of causation.</a:t>
            </a:r>
          </a:p>
          <a:p>
            <a:pPr marL="115888" indent="-115888"/>
            <a:r>
              <a:rPr lang="en-US" dirty="0" smtClean="0"/>
              <a:t>Case studies cannot directly indicate cause and effect relationships or test hypotheses</a:t>
            </a:r>
          </a:p>
          <a:p>
            <a:pPr marL="573088" lvl="1" indent="-115888"/>
            <a:r>
              <a:rPr lang="en-US" dirty="0" smtClean="0"/>
              <a:t>findings from case studies cannot be generalized to a wider population.</a:t>
            </a:r>
          </a:p>
          <a:p>
            <a:pPr marL="115888" indent="-115888"/>
            <a:r>
              <a:rPr lang="en-US" dirty="0" smtClean="0"/>
              <a:t>Famous case studies, like that of Phineas Gage, and researchers using case studies, like Jean Piaget, have helped establish entire fields of psychology.</a:t>
            </a:r>
          </a:p>
          <a:p>
            <a:pPr marL="573088" lvl="1" indent="-115888"/>
            <a:r>
              <a:rPr lang="en-US" dirty="0" smtClean="0"/>
              <a:t>Phineas Gage helped researchers understand the relationship between brain areas and personality</a:t>
            </a:r>
          </a:p>
          <a:p>
            <a:pPr marL="573088" lvl="1" indent="-115888"/>
            <a:r>
              <a:rPr lang="en-US" dirty="0" smtClean="0"/>
              <a:t>Piaget developed a model of development based on his studies.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5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 and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115888" indent="-115888"/>
            <a:r>
              <a:rPr lang="en-US" dirty="0" smtClean="0"/>
              <a:t>The survey method of data collection is likely the most common of the research methods.</a:t>
            </a:r>
          </a:p>
          <a:p>
            <a:pPr marL="115888" indent="-115888"/>
            <a:r>
              <a:rPr lang="en-US" dirty="0" smtClean="0"/>
              <a:t>The benefits of this method include low cost, large sample size, and efficiency.</a:t>
            </a:r>
          </a:p>
          <a:p>
            <a:pPr marL="115888" indent="-115888"/>
            <a:r>
              <a:rPr lang="en-US" dirty="0" smtClean="0"/>
              <a:t>The major problem with this method is accuracy: since surveys depend on subjects' motivation, honesty, memory, and ability to respond, they are very susceptible to bias.</a:t>
            </a:r>
          </a:p>
          <a:p>
            <a:pPr marL="573088" lvl="1" indent="-115888"/>
            <a:r>
              <a:rPr lang="en-US" dirty="0" smtClean="0"/>
              <a:t>You CAN and MUST combat bias in a number of ways</a:t>
            </a:r>
          </a:p>
          <a:p>
            <a:pPr marL="1030288" lvl="2" indent="-115888"/>
            <a:r>
              <a:rPr lang="en-US" dirty="0" smtClean="0"/>
              <a:t>Power analysis</a:t>
            </a:r>
          </a:p>
          <a:p>
            <a:pPr marL="1030288" lvl="2" indent="-115888"/>
            <a:r>
              <a:rPr lang="en-US" dirty="0" smtClean="0"/>
              <a:t>Language</a:t>
            </a:r>
          </a:p>
          <a:p>
            <a:pPr marL="1030288" lvl="2" indent="-115888"/>
            <a:r>
              <a:rPr lang="en-US" dirty="0" smtClean="0"/>
              <a:t>Incentive</a:t>
            </a:r>
          </a:p>
          <a:p>
            <a:pPr marL="1030288" lvl="2" indent="-115888"/>
            <a:r>
              <a:rPr lang="en-US" dirty="0" smtClean="0"/>
              <a:t>Transparency</a:t>
            </a:r>
          </a:p>
          <a:p>
            <a:pPr marL="1030288" lvl="2" indent="-115888"/>
            <a:r>
              <a:rPr lang="en-US" dirty="0" smtClean="0"/>
              <a:t>Sampling methods</a:t>
            </a:r>
          </a:p>
          <a:p>
            <a:pPr marL="115888" indent="-115888"/>
            <a:r>
              <a:rPr lang="en-US" dirty="0" smtClean="0"/>
              <a:t>A researcher must have a </a:t>
            </a:r>
            <a:r>
              <a:rPr lang="en-US" u="sng" dirty="0" smtClean="0"/>
              <a:t>strong understanding </a:t>
            </a:r>
            <a:r>
              <a:rPr lang="en-US" dirty="0" smtClean="0"/>
              <a:t>of how to properly frame survey questions in order to gather reliable and relevant information.</a:t>
            </a:r>
          </a:p>
          <a:p>
            <a:pPr marL="573088" lvl="1" indent="-115888"/>
            <a:r>
              <a:rPr lang="en-US" dirty="0" smtClean="0"/>
              <a:t>Psychological measurement is its own discipline--- reliable measures are certain</a:t>
            </a:r>
          </a:p>
          <a:p>
            <a:pPr marL="573088" lvl="1" indent="-115888"/>
            <a:r>
              <a:rPr lang="en-US" dirty="0" smtClean="0"/>
              <a:t>Reliability AND validity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2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Research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Descriptive, Correlational, Experimental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9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5888" indent="-115888"/>
            <a:r>
              <a:rPr lang="en-US" dirty="0" smtClean="0"/>
              <a:t>Descriptive studies do not test specific relationships between factors</a:t>
            </a:r>
          </a:p>
          <a:p>
            <a:pPr marL="573088" lvl="1" indent="-115888"/>
            <a:r>
              <a:rPr lang="en-US" dirty="0" smtClean="0"/>
              <a:t>they provide information about behaviors and attributes with the goal of reaching a better understanding of a given topic.</a:t>
            </a:r>
          </a:p>
          <a:p>
            <a:pPr marL="115888" indent="-115888"/>
            <a:r>
              <a:rPr lang="en-US" dirty="0" smtClean="0"/>
              <a:t>Descriptive research is a useful method of gathering information about rare phenomena that could not be reproduced in a laboratory or about subjects that are not well understood.</a:t>
            </a:r>
          </a:p>
          <a:p>
            <a:pPr marL="115888" indent="-115888"/>
            <a:r>
              <a:rPr lang="en-US" dirty="0" smtClean="0"/>
              <a:t>Descriptive research is an example of “basic” research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25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67</TotalTime>
  <Words>930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Scientific Method and Research Types</vt:lpstr>
      <vt:lpstr>PowerPoint Presentation</vt:lpstr>
      <vt:lpstr>Setting up your Hypothesis</vt:lpstr>
      <vt:lpstr>Modes of Collecting Data</vt:lpstr>
      <vt:lpstr>Observation</vt:lpstr>
      <vt:lpstr>Case Studies</vt:lpstr>
      <vt:lpstr>Surveys and Interviews</vt:lpstr>
      <vt:lpstr>Types of Research</vt:lpstr>
      <vt:lpstr>Descriptive Research</vt:lpstr>
      <vt:lpstr>Correlational</vt:lpstr>
      <vt:lpstr>Experimental Research</vt:lpstr>
      <vt:lpstr>Broadly Defined Types of Research</vt:lpstr>
      <vt:lpstr>Ethical Guidelines (Human Research)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Almond</dc:creator>
  <cp:lastModifiedBy>Amanda Almond</cp:lastModifiedBy>
  <cp:revision>8</cp:revision>
  <dcterms:created xsi:type="dcterms:W3CDTF">2015-09-08T16:58:37Z</dcterms:created>
  <dcterms:modified xsi:type="dcterms:W3CDTF">2015-09-08T18:06:21Z</dcterms:modified>
</cp:coreProperties>
</file>