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3" r:id="rId8"/>
    <p:sldId id="262" r:id="rId9"/>
    <p:sldId id="264" r:id="rId10"/>
    <p:sldId id="266" r:id="rId11"/>
    <p:sldId id="265"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5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5/21/16</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5/21/16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5/21/16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5/21/16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5/21/16</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8EAFA9-7502-42D3-9B79-C38E938C236F}" type="datetimeFigureOut">
              <a:rPr lang="en-US" smtClean="0"/>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8EAFA9-7502-42D3-9B79-C38E938C236F}" type="datetimeFigureOut">
              <a:rPr lang="en-US" smtClean="0"/>
              <a:t>5/21/16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8EAFA9-7502-42D3-9B79-C38E938C236F}" type="datetimeFigureOut">
              <a:rPr lang="en-US" smtClean="0"/>
              <a:t>5/21/16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8EAFA9-7502-42D3-9B79-C38E938C236F}" type="datetimeFigureOut">
              <a:rPr lang="en-US" smtClean="0"/>
              <a:t>5/21/16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5/21/16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5/21/16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628EAFA9-7502-42D3-9B79-C38E938C236F}" type="datetimeFigureOut">
              <a:rPr lang="en-US" smtClean="0"/>
              <a:t>5/21/16</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725466"/>
            <a:ext cx="8206154" cy="1582271"/>
          </a:xfrm>
        </p:spPr>
        <p:txBody>
          <a:bodyPr>
            <a:noAutofit/>
          </a:bodyPr>
          <a:lstStyle/>
          <a:p>
            <a:r>
              <a:rPr lang="en-US" sz="8000" dirty="0" smtClean="0"/>
              <a:t>Brooklyn Fire Department </a:t>
            </a:r>
            <a:endParaRPr lang="en-US" sz="8000" dirty="0"/>
          </a:p>
        </p:txBody>
      </p:sp>
      <p:sp>
        <p:nvSpPr>
          <p:cNvPr id="3" name="Subtitle 2"/>
          <p:cNvSpPr>
            <a:spLocks noGrp="1"/>
          </p:cNvSpPr>
          <p:nvPr>
            <p:ph type="subTitle" idx="1"/>
          </p:nvPr>
        </p:nvSpPr>
        <p:spPr>
          <a:xfrm>
            <a:off x="1116012" y="5714656"/>
            <a:ext cx="6938961" cy="1143000"/>
          </a:xfrm>
        </p:spPr>
        <p:txBody>
          <a:bodyPr/>
          <a:lstStyle/>
          <a:p>
            <a:endParaRPr lang="en-US" dirty="0" smtClean="0"/>
          </a:p>
          <a:p>
            <a:r>
              <a:rPr lang="en-US" dirty="0" smtClean="0"/>
              <a:t>By: Frank A. Smith </a:t>
            </a:r>
            <a:endParaRPr lang="en-US" dirty="0"/>
          </a:p>
        </p:txBody>
      </p:sp>
      <p:pic>
        <p:nvPicPr>
          <p:cNvPr id="4" name="Picture 3" descr="company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38" y="2277330"/>
            <a:ext cx="7619999" cy="3760055"/>
          </a:xfrm>
          <a:prstGeom prst="rect">
            <a:avLst/>
          </a:prstGeom>
        </p:spPr>
      </p:pic>
    </p:spTree>
    <p:extLst>
      <p:ext uri="{BB962C8B-B14F-4D97-AF65-F5344CB8AC3E}">
        <p14:creationId xmlns:p14="http://schemas.microsoft.com/office/powerpoint/2010/main" val="195153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9</a:t>
            </a:r>
            <a:r>
              <a:rPr lang="en-US" baseline="30000" dirty="0" smtClean="0"/>
              <a:t>th</a:t>
            </a:r>
            <a:r>
              <a:rPr lang="en-US" dirty="0" smtClean="0"/>
              <a:t>, 1848</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Great Brooklyn Fire” Starting at George Drew’s upholstery at 122 Fulton Street it destroyed eight blocks and more the 200 buildings encompassed Henry, Pineapple, Sands and Washington streets. </a:t>
            </a:r>
          </a:p>
          <a:p>
            <a:r>
              <a:rPr lang="en-US" dirty="0" smtClean="0"/>
              <a:t>“The Greatest Firemen’s fight” During the Great fire the engines had to receive water from the river, placed on Fulton street, the firemen would “wash” or intentionally over flow other companies engines. This led to a fight between three fire companies which was so bad the military from the Navy yard had to break it up, all while the fire continued to move downtown.</a:t>
            </a:r>
            <a:endParaRPr lang="en-US" dirty="0"/>
          </a:p>
        </p:txBody>
      </p:sp>
    </p:spTree>
    <p:extLst>
      <p:ext uri="{BB962C8B-B14F-4D97-AF65-F5344CB8AC3E}">
        <p14:creationId xmlns:p14="http://schemas.microsoft.com/office/powerpoint/2010/main" val="292017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18, 1858</a:t>
            </a:r>
            <a:endParaRPr lang="en-US" dirty="0"/>
          </a:p>
        </p:txBody>
      </p:sp>
      <p:sp>
        <p:nvSpPr>
          <p:cNvPr id="3" name="Content Placeholder 2"/>
          <p:cNvSpPr>
            <a:spLocks noGrp="1"/>
          </p:cNvSpPr>
          <p:nvPr>
            <p:ph idx="1"/>
          </p:nvPr>
        </p:nvSpPr>
        <p:spPr/>
        <p:txBody>
          <a:bodyPr/>
          <a:lstStyle/>
          <a:p>
            <a:r>
              <a:rPr lang="en-US" dirty="0" smtClean="0"/>
              <a:t>The Ridgewood reservoir is completed, which helps to bring water from the </a:t>
            </a:r>
            <a:r>
              <a:rPr lang="en-US" dirty="0"/>
              <a:t>A</a:t>
            </a:r>
            <a:r>
              <a:rPr lang="en-US" dirty="0" smtClean="0"/>
              <a:t>dirondack mountains to Brooklyn. This gave the Brooklyn firemen a new weapon in fighting fires. Before this water could only be pump from the east river.</a:t>
            </a:r>
          </a:p>
          <a:p>
            <a:endParaRPr lang="en-US" dirty="0"/>
          </a:p>
        </p:txBody>
      </p:sp>
      <p:pic>
        <p:nvPicPr>
          <p:cNvPr id="4" name="Picture 3" descr="Unknow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416" y="3693257"/>
            <a:ext cx="5088304" cy="2676281"/>
          </a:xfrm>
          <a:prstGeom prst="rect">
            <a:avLst/>
          </a:prstGeom>
        </p:spPr>
      </p:pic>
    </p:spTree>
    <p:extLst>
      <p:ext uri="{BB962C8B-B14F-4D97-AF65-F5344CB8AC3E}">
        <p14:creationId xmlns:p14="http://schemas.microsoft.com/office/powerpoint/2010/main" val="255922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15</a:t>
            </a:r>
            <a:r>
              <a:rPr lang="en-US" baseline="30000" dirty="0" smtClean="0"/>
              <a:t>th</a:t>
            </a:r>
            <a:r>
              <a:rPr lang="en-US" dirty="0" smtClean="0"/>
              <a:t>, 1861</a:t>
            </a:r>
            <a:endParaRPr lang="en-US" dirty="0"/>
          </a:p>
        </p:txBody>
      </p:sp>
      <p:sp>
        <p:nvSpPr>
          <p:cNvPr id="3" name="Content Placeholder 2"/>
          <p:cNvSpPr>
            <a:spLocks noGrp="1"/>
          </p:cNvSpPr>
          <p:nvPr>
            <p:ph idx="1"/>
          </p:nvPr>
        </p:nvSpPr>
        <p:spPr/>
        <p:txBody>
          <a:bodyPr/>
          <a:lstStyle/>
          <a:p>
            <a:r>
              <a:rPr lang="en-US" dirty="0" smtClean="0"/>
              <a:t>President Lincoln asked for 75,000 volunteers to defend the union.</a:t>
            </a:r>
          </a:p>
          <a:p>
            <a:r>
              <a:rPr lang="en-US" dirty="0" smtClean="0"/>
              <a:t>On April 30</a:t>
            </a:r>
            <a:r>
              <a:rPr lang="en-US" baseline="30000" dirty="0" smtClean="0"/>
              <a:t>th</a:t>
            </a:r>
            <a:r>
              <a:rPr lang="en-US" dirty="0" smtClean="0"/>
              <a:t>,1861 the first New York </a:t>
            </a:r>
            <a:r>
              <a:rPr lang="en-US" dirty="0" err="1" smtClean="0"/>
              <a:t>Zouaves</a:t>
            </a:r>
            <a:r>
              <a:rPr lang="en-US" dirty="0" smtClean="0"/>
              <a:t> 1,200 men in total, made up of mostly volunteer firemen headed to Washington D.C to help the cause. The New York </a:t>
            </a:r>
            <a:r>
              <a:rPr lang="en-US" dirty="0" err="1" smtClean="0"/>
              <a:t>Zouaves</a:t>
            </a:r>
            <a:r>
              <a:rPr lang="en-US" dirty="0" smtClean="0"/>
              <a:t> suffered losses in battles Williamsburg, Bull run, and Gettysburg. </a:t>
            </a:r>
          </a:p>
          <a:p>
            <a:endParaRPr lang="en-US" dirty="0"/>
          </a:p>
        </p:txBody>
      </p:sp>
      <p:pic>
        <p:nvPicPr>
          <p:cNvPr id="4" name="Picture 3"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0" y="4480658"/>
            <a:ext cx="4025900" cy="2019300"/>
          </a:xfrm>
          <a:prstGeom prst="rect">
            <a:avLst/>
          </a:prstGeom>
        </p:spPr>
      </p:pic>
    </p:spTree>
    <p:extLst>
      <p:ext uri="{BB962C8B-B14F-4D97-AF65-F5344CB8AC3E}">
        <p14:creationId xmlns:p14="http://schemas.microsoft.com/office/powerpoint/2010/main" val="373484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1865</a:t>
            </a:r>
            <a:endParaRPr lang="en-US" dirty="0"/>
          </a:p>
        </p:txBody>
      </p:sp>
      <p:sp>
        <p:nvSpPr>
          <p:cNvPr id="3" name="Content Placeholder 2"/>
          <p:cNvSpPr>
            <a:spLocks noGrp="1"/>
          </p:cNvSpPr>
          <p:nvPr>
            <p:ph idx="1"/>
          </p:nvPr>
        </p:nvSpPr>
        <p:spPr/>
        <p:txBody>
          <a:bodyPr/>
          <a:lstStyle/>
          <a:p>
            <a:r>
              <a:rPr lang="en-US" dirty="0" smtClean="0"/>
              <a:t>The Brooklyn Volunteer fire department was abolished by a state act which created the Metropolitan fire district and the Metropolitan Fire Department. This gave control of New York and Brooklyn fire departments to the Governor.</a:t>
            </a:r>
            <a:endParaRPr lang="en-US" dirty="0"/>
          </a:p>
        </p:txBody>
      </p:sp>
    </p:spTree>
    <p:extLst>
      <p:ext uri="{BB962C8B-B14F-4D97-AF65-F5344CB8AC3E}">
        <p14:creationId xmlns:p14="http://schemas.microsoft.com/office/powerpoint/2010/main" val="314668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December 5</a:t>
            </a:r>
            <a:r>
              <a:rPr lang="en-US" baseline="30000" dirty="0" smtClean="0"/>
              <a:t>th, </a:t>
            </a:r>
            <a:r>
              <a:rPr lang="en-US" dirty="0" smtClean="0"/>
              <a:t> 1876 </a:t>
            </a:r>
            <a:endParaRPr lang="en-US" dirty="0"/>
          </a:p>
        </p:txBody>
      </p:sp>
      <p:sp>
        <p:nvSpPr>
          <p:cNvPr id="3" name="Content Placeholder 2"/>
          <p:cNvSpPr>
            <a:spLocks noGrp="1"/>
          </p:cNvSpPr>
          <p:nvPr>
            <p:ph idx="1"/>
          </p:nvPr>
        </p:nvSpPr>
        <p:spPr>
          <a:xfrm>
            <a:off x="1097280" y="2084293"/>
            <a:ext cx="7246620" cy="4226629"/>
          </a:xfrm>
        </p:spPr>
        <p:txBody>
          <a:bodyPr/>
          <a:lstStyle/>
          <a:p>
            <a:r>
              <a:rPr lang="en-US" dirty="0" smtClean="0"/>
              <a:t>The “Brooklyn Theater Fire”, more than 300 hundred people were killed in this conflagration. </a:t>
            </a:r>
          </a:p>
          <a:p>
            <a:r>
              <a:rPr lang="en-US" dirty="0" smtClean="0"/>
              <a:t>This fire had a big impact on Brooklyn society and fire code. Legislature for theaters to have better evacuation plans and sprinklers was made to avoid future theater fires. </a:t>
            </a:r>
          </a:p>
          <a:p>
            <a:endParaRPr lang="en-US" dirty="0"/>
          </a:p>
        </p:txBody>
      </p:sp>
      <p:pic>
        <p:nvPicPr>
          <p:cNvPr id="4" name="Picture 3" descr="300px-BrooklynTheatre_From_Johnson_Street_Looking_Ea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900" y="4454769"/>
            <a:ext cx="3810000" cy="1856154"/>
          </a:xfrm>
          <a:prstGeom prst="rect">
            <a:avLst/>
          </a:prstGeom>
        </p:spPr>
      </p:pic>
      <p:pic>
        <p:nvPicPr>
          <p:cNvPr id="5" name="Picture 4"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741" y="4454769"/>
            <a:ext cx="2540000" cy="1900115"/>
          </a:xfrm>
          <a:prstGeom prst="rect">
            <a:avLst/>
          </a:prstGeom>
        </p:spPr>
      </p:pic>
    </p:spTree>
    <p:extLst>
      <p:ext uri="{BB962C8B-B14F-4D97-AF65-F5344CB8AC3E}">
        <p14:creationId xmlns:p14="http://schemas.microsoft.com/office/powerpoint/2010/main" val="268931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1898</a:t>
            </a:r>
            <a:endParaRPr lang="en-US" dirty="0"/>
          </a:p>
        </p:txBody>
      </p:sp>
      <p:sp>
        <p:nvSpPr>
          <p:cNvPr id="3" name="Content Placeholder 2"/>
          <p:cNvSpPr>
            <a:spLocks noGrp="1"/>
          </p:cNvSpPr>
          <p:nvPr>
            <p:ph idx="1"/>
          </p:nvPr>
        </p:nvSpPr>
        <p:spPr/>
        <p:txBody>
          <a:bodyPr/>
          <a:lstStyle/>
          <a:p>
            <a:r>
              <a:rPr lang="en-US" dirty="0" smtClean="0"/>
              <a:t>The greater city of New York is consolidated. The Brooklyn fire department is combined with the New York City department. Making the FDNY and officially ended the Brooklyn fire department. </a:t>
            </a:r>
            <a:endParaRPr lang="en-US" dirty="0"/>
          </a:p>
        </p:txBody>
      </p:sp>
    </p:spTree>
    <p:extLst>
      <p:ext uri="{BB962C8B-B14F-4D97-AF65-F5344CB8AC3E}">
        <p14:creationId xmlns:p14="http://schemas.microsoft.com/office/powerpoint/2010/main" val="258264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80999"/>
            <a:ext cx="7543800" cy="2022231"/>
          </a:xfrm>
        </p:spPr>
        <p:txBody>
          <a:bodyPr/>
          <a:lstStyle/>
          <a:p>
            <a:r>
              <a:rPr lang="en-US" dirty="0" smtClean="0"/>
              <a:t>Interactive map</a:t>
            </a:r>
            <a:br>
              <a:rPr lang="en-US" dirty="0" smtClean="0"/>
            </a:br>
            <a:r>
              <a:rPr lang="en-US" sz="3200" dirty="0" smtClean="0"/>
              <a:t>Notice arrow pointing to biggest circle, which was The Brooklyn </a:t>
            </a:r>
            <a:r>
              <a:rPr lang="en-US" sz="3200" dirty="0"/>
              <a:t>G</a:t>
            </a:r>
            <a:r>
              <a:rPr lang="en-US" sz="3200" dirty="0" smtClean="0"/>
              <a:t>reat </a:t>
            </a:r>
            <a:r>
              <a:rPr lang="en-US" sz="3200" dirty="0"/>
              <a:t>F</a:t>
            </a:r>
            <a:r>
              <a:rPr lang="en-US" sz="3200" dirty="0" smtClean="0"/>
              <a:t>ire.</a:t>
            </a:r>
            <a:endParaRPr lang="en-US" dirty="0"/>
          </a:p>
        </p:txBody>
      </p:sp>
      <p:pic>
        <p:nvPicPr>
          <p:cNvPr id="4" name="Content Placeholder 3"/>
          <p:cNvPicPr>
            <a:picLocks noGrp="1" noChangeAspect="1"/>
          </p:cNvPicPr>
          <p:nvPr>
            <p:ph idx="1"/>
          </p:nvPr>
        </p:nvPicPr>
        <p:blipFill>
          <a:blip r:embed="rId2"/>
          <a:srcRect t="9200" b="9200"/>
          <a:stretch>
            <a:fillRect/>
          </a:stretch>
        </p:blipFill>
        <p:spPr>
          <a:xfrm>
            <a:off x="1648461" y="3106615"/>
            <a:ext cx="6949440" cy="3458307"/>
          </a:xfrm>
        </p:spPr>
      </p:pic>
    </p:spTree>
    <p:extLst>
      <p:ext uri="{BB962C8B-B14F-4D97-AF65-F5344CB8AC3E}">
        <p14:creationId xmlns:p14="http://schemas.microsoft.com/office/powerpoint/2010/main" val="365090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1772</a:t>
            </a:r>
            <a:endParaRPr lang="en-US" dirty="0"/>
          </a:p>
        </p:txBody>
      </p:sp>
      <p:sp>
        <p:nvSpPr>
          <p:cNvPr id="3" name="Content Placeholder 2"/>
          <p:cNvSpPr>
            <a:spLocks noGrp="1"/>
          </p:cNvSpPr>
          <p:nvPr>
            <p:ph idx="1"/>
          </p:nvPr>
        </p:nvSpPr>
        <p:spPr/>
        <p:txBody>
          <a:bodyPr/>
          <a:lstStyle/>
          <a:p>
            <a:endParaRPr lang="en-US" dirty="0" smtClean="0"/>
          </a:p>
          <a:p>
            <a:r>
              <a:rPr lang="en-US" dirty="0" smtClean="0"/>
              <a:t>First elections for Fire Department members was on April 2</a:t>
            </a:r>
            <a:r>
              <a:rPr lang="en-US" baseline="30000" dirty="0" smtClean="0"/>
              <a:t>nd</a:t>
            </a:r>
            <a:r>
              <a:rPr lang="en-US" dirty="0" smtClean="0"/>
              <a:t>, 1772 </a:t>
            </a:r>
          </a:p>
          <a:p>
            <a:endParaRPr lang="en-US" dirty="0"/>
          </a:p>
        </p:txBody>
      </p:sp>
    </p:spTree>
    <p:extLst>
      <p:ext uri="{BB962C8B-B14F-4D97-AF65-F5344CB8AC3E}">
        <p14:creationId xmlns:p14="http://schemas.microsoft.com/office/powerpoint/2010/main" val="212896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1785 </a:t>
            </a:r>
            <a:endParaRPr lang="en-US" dirty="0"/>
          </a:p>
        </p:txBody>
      </p:sp>
      <p:sp>
        <p:nvSpPr>
          <p:cNvPr id="3" name="Content Placeholder 2"/>
          <p:cNvSpPr>
            <a:spLocks noGrp="1"/>
          </p:cNvSpPr>
          <p:nvPr>
            <p:ph idx="1"/>
          </p:nvPr>
        </p:nvSpPr>
        <p:spPr>
          <a:xfrm>
            <a:off x="800100" y="1947984"/>
            <a:ext cx="2849489" cy="2878017"/>
          </a:xfrm>
        </p:spPr>
        <p:txBody>
          <a:bodyPr/>
          <a:lstStyle/>
          <a:p>
            <a:r>
              <a:rPr lang="en-US" dirty="0" smtClean="0"/>
              <a:t>Meeting at the home of Margot Moser on what is now Fulton Street to reorganize the Fire Department after the war. </a:t>
            </a:r>
            <a:endParaRPr lang="en-US" dirty="0"/>
          </a:p>
        </p:txBody>
      </p:sp>
      <p:pic>
        <p:nvPicPr>
          <p:cNvPr id="4" name="Picture 3" descr="NYC_subway_Fulton_Street_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845" y="1947984"/>
            <a:ext cx="4181231" cy="2409092"/>
          </a:xfrm>
          <a:prstGeom prst="rect">
            <a:avLst/>
          </a:prstGeom>
        </p:spPr>
      </p:pic>
      <p:pic>
        <p:nvPicPr>
          <p:cNvPr id="5" name="Picture 4" descr="original.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62" y="4604295"/>
            <a:ext cx="8284307" cy="2038782"/>
          </a:xfrm>
          <a:prstGeom prst="rect">
            <a:avLst/>
          </a:prstGeom>
        </p:spPr>
      </p:pic>
    </p:spTree>
    <p:extLst>
      <p:ext uri="{BB962C8B-B14F-4D97-AF65-F5344CB8AC3E}">
        <p14:creationId xmlns:p14="http://schemas.microsoft.com/office/powerpoint/2010/main" val="84985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1789</a:t>
            </a:r>
            <a:endParaRPr lang="en-US" dirty="0"/>
          </a:p>
        </p:txBody>
      </p:sp>
      <p:sp>
        <p:nvSpPr>
          <p:cNvPr id="3" name="Content Placeholder 2"/>
          <p:cNvSpPr>
            <a:spLocks noGrp="1"/>
          </p:cNvSpPr>
          <p:nvPr>
            <p:ph idx="1"/>
          </p:nvPr>
        </p:nvSpPr>
        <p:spPr>
          <a:xfrm>
            <a:off x="1097280" y="2084294"/>
            <a:ext cx="2888566" cy="3639670"/>
          </a:xfrm>
        </p:spPr>
        <p:txBody>
          <a:bodyPr/>
          <a:lstStyle/>
          <a:p>
            <a:r>
              <a:rPr lang="en-US" dirty="0" smtClean="0"/>
              <a:t>First fire law: April 1</a:t>
            </a:r>
            <a:r>
              <a:rPr lang="en-US" baseline="30000" dirty="0" smtClean="0"/>
              <a:t>st</a:t>
            </a:r>
            <a:r>
              <a:rPr lang="en-US" dirty="0" smtClean="0"/>
              <a:t> appointed Chimney inspection </a:t>
            </a:r>
            <a:endParaRPr lang="en-US" dirty="0"/>
          </a:p>
        </p:txBody>
      </p:sp>
      <p:pic>
        <p:nvPicPr>
          <p:cNvPr id="4" name="Picture 3" descr="510896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9385" y="2084294"/>
            <a:ext cx="4513383" cy="4578320"/>
          </a:xfrm>
          <a:prstGeom prst="rect">
            <a:avLst/>
          </a:prstGeom>
        </p:spPr>
      </p:pic>
    </p:spTree>
    <p:extLst>
      <p:ext uri="{BB962C8B-B14F-4D97-AF65-F5344CB8AC3E}">
        <p14:creationId xmlns:p14="http://schemas.microsoft.com/office/powerpoint/2010/main" val="290585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1788</a:t>
            </a:r>
            <a:endParaRPr lang="en-US" dirty="0"/>
          </a:p>
        </p:txBody>
      </p:sp>
      <p:sp>
        <p:nvSpPr>
          <p:cNvPr id="3" name="Content Placeholder 2"/>
          <p:cNvSpPr>
            <a:spLocks noGrp="1"/>
          </p:cNvSpPr>
          <p:nvPr>
            <p:ph idx="1"/>
          </p:nvPr>
        </p:nvSpPr>
        <p:spPr/>
        <p:txBody>
          <a:bodyPr/>
          <a:lstStyle/>
          <a:p>
            <a:r>
              <a:rPr lang="en-US" dirty="0" smtClean="0"/>
              <a:t>A Brooklyn fireman received no pay, but legislature </a:t>
            </a:r>
            <a:r>
              <a:rPr lang="en-US" dirty="0"/>
              <a:t>e</a:t>
            </a:r>
            <a:r>
              <a:rPr lang="en-US" dirty="0" smtClean="0"/>
              <a:t>xempt members from serving on “highways” mending and preparing roads, from hurry, and militia except when in imminent danger. </a:t>
            </a:r>
            <a:endParaRPr lang="en-US" dirty="0"/>
          </a:p>
        </p:txBody>
      </p:sp>
    </p:spTree>
    <p:extLst>
      <p:ext uri="{BB962C8B-B14F-4D97-AF65-F5344CB8AC3E}">
        <p14:creationId xmlns:p14="http://schemas.microsoft.com/office/powerpoint/2010/main" val="252041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1794 </a:t>
            </a:r>
            <a:endParaRPr lang="en-US" dirty="0"/>
          </a:p>
        </p:txBody>
      </p:sp>
      <p:sp>
        <p:nvSpPr>
          <p:cNvPr id="3" name="Content Placeholder 2"/>
          <p:cNvSpPr>
            <a:spLocks noGrp="1"/>
          </p:cNvSpPr>
          <p:nvPr>
            <p:ph idx="1"/>
          </p:nvPr>
        </p:nvSpPr>
        <p:spPr/>
        <p:txBody>
          <a:bodyPr/>
          <a:lstStyle/>
          <a:p>
            <a:r>
              <a:rPr lang="en-US" dirty="0" smtClean="0"/>
              <a:t>Crown all dwelling homes must have two five buckets ready for use, at expense of the home owners. </a:t>
            </a:r>
          </a:p>
          <a:p>
            <a:r>
              <a:rPr lang="en-US" dirty="0" smtClean="0"/>
              <a:t>Bell was brought over to home of Jacob </a:t>
            </a:r>
            <a:r>
              <a:rPr lang="en-US" dirty="0" err="1" smtClean="0"/>
              <a:t>Remson</a:t>
            </a:r>
            <a:r>
              <a:rPr lang="en-US" dirty="0" smtClean="0"/>
              <a:t> close toe modern day Brooklyn Navy yard.</a:t>
            </a:r>
          </a:p>
          <a:p>
            <a:endParaRPr lang="en-US" dirty="0"/>
          </a:p>
        </p:txBody>
      </p:sp>
    </p:spTree>
    <p:extLst>
      <p:ext uri="{BB962C8B-B14F-4D97-AF65-F5344CB8AC3E}">
        <p14:creationId xmlns:p14="http://schemas.microsoft.com/office/powerpoint/2010/main" val="364145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16, 1806</a:t>
            </a:r>
            <a:endParaRPr lang="en-US" dirty="0"/>
          </a:p>
        </p:txBody>
      </p:sp>
      <p:sp>
        <p:nvSpPr>
          <p:cNvPr id="3" name="Content Placeholder 2"/>
          <p:cNvSpPr>
            <a:spLocks noGrp="1"/>
          </p:cNvSpPr>
          <p:nvPr>
            <p:ph idx="1"/>
          </p:nvPr>
        </p:nvSpPr>
        <p:spPr/>
        <p:txBody>
          <a:bodyPr/>
          <a:lstStyle/>
          <a:p>
            <a:r>
              <a:rPr lang="en-US" dirty="0" smtClean="0"/>
              <a:t>The Long Island intelligencer reports “greatest fire which ever visit the city, an act of incendiarism” by William Cromwell and Martin Hill, both under the age of fifteen in order to rob a couple of store fronts on the waterfront.  </a:t>
            </a:r>
            <a:endParaRPr lang="en-US" dirty="0"/>
          </a:p>
        </p:txBody>
      </p:sp>
    </p:spTree>
    <p:extLst>
      <p:ext uri="{BB962C8B-B14F-4D97-AF65-F5344CB8AC3E}">
        <p14:creationId xmlns:p14="http://schemas.microsoft.com/office/powerpoint/2010/main" val="7165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1817 &amp;1818</a:t>
            </a:r>
            <a:endParaRPr lang="en-US" dirty="0"/>
          </a:p>
        </p:txBody>
      </p:sp>
      <p:sp>
        <p:nvSpPr>
          <p:cNvPr id="3" name="Content Placeholder 2"/>
          <p:cNvSpPr>
            <a:spLocks noGrp="1"/>
          </p:cNvSpPr>
          <p:nvPr>
            <p:ph idx="1"/>
          </p:nvPr>
        </p:nvSpPr>
        <p:spPr/>
        <p:txBody>
          <a:bodyPr/>
          <a:lstStyle/>
          <a:p>
            <a:r>
              <a:rPr lang="en-US" dirty="0" smtClean="0"/>
              <a:t>First Hook and Ladder established to consist of fifteen people and one captain</a:t>
            </a:r>
          </a:p>
          <a:p>
            <a:endParaRPr lang="en-US" dirty="0"/>
          </a:p>
          <a:p>
            <a:r>
              <a:rPr lang="en-US" dirty="0" smtClean="0"/>
              <a:t>The fire bell was removed to </a:t>
            </a:r>
            <a:r>
              <a:rPr lang="en-US" dirty="0" err="1" smtClean="0"/>
              <a:t>Middagh</a:t>
            </a:r>
            <a:r>
              <a:rPr lang="en-US" dirty="0" smtClean="0"/>
              <a:t> street near Henry Street, afterwards to the building called the Eastern Market, in Sands Street between Bridge and Gold</a:t>
            </a:r>
            <a:endParaRPr lang="en-US" dirty="0"/>
          </a:p>
        </p:txBody>
      </p:sp>
    </p:spTree>
    <p:extLst>
      <p:ext uri="{BB962C8B-B14F-4D97-AF65-F5344CB8AC3E}">
        <p14:creationId xmlns:p14="http://schemas.microsoft.com/office/powerpoint/2010/main" val="312866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1824 &amp; 1825</a:t>
            </a:r>
            <a:endParaRPr lang="en-US" dirty="0"/>
          </a:p>
        </p:txBody>
      </p:sp>
      <p:sp>
        <p:nvSpPr>
          <p:cNvPr id="3" name="Content Placeholder 2"/>
          <p:cNvSpPr>
            <a:spLocks noGrp="1"/>
          </p:cNvSpPr>
          <p:nvPr>
            <p:ph idx="1"/>
          </p:nvPr>
        </p:nvSpPr>
        <p:spPr>
          <a:xfrm>
            <a:off x="1133231" y="2084294"/>
            <a:ext cx="6949440" cy="3639670"/>
          </a:xfrm>
        </p:spPr>
        <p:txBody>
          <a:bodyPr/>
          <a:lstStyle/>
          <a:p>
            <a:r>
              <a:rPr lang="en-US" dirty="0" smtClean="0"/>
              <a:t>1824: The Brooklyn fire department consisted of just four engine companies and one hook and ladder company </a:t>
            </a:r>
          </a:p>
          <a:p>
            <a:r>
              <a:rPr lang="en-US" dirty="0" smtClean="0"/>
              <a:t>1825: June 25</a:t>
            </a:r>
            <a:r>
              <a:rPr lang="en-US" baseline="30000" dirty="0" smtClean="0"/>
              <a:t>th</a:t>
            </a:r>
            <a:r>
              <a:rPr lang="en-US" dirty="0" smtClean="0"/>
              <a:t>, $1400 allocated for the use of an engine and a house , located selected to be on the south side of Concord street between Adams and Pearl street</a:t>
            </a:r>
          </a:p>
          <a:p>
            <a:r>
              <a:rPr lang="en-US" dirty="0" smtClean="0"/>
              <a:t>Fire engine 1825</a:t>
            </a:r>
            <a:endParaRPr lang="en-US" dirty="0"/>
          </a:p>
        </p:txBody>
      </p:sp>
      <p:pic>
        <p:nvPicPr>
          <p:cNvPr id="4" name="Picture 3" descr="1852HowardandRobertsBlackstone Rezized for We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916" y="4064000"/>
            <a:ext cx="3657600" cy="1953846"/>
          </a:xfrm>
          <a:prstGeom prst="rect">
            <a:avLst/>
          </a:prstGeom>
        </p:spPr>
      </p:pic>
    </p:spTree>
    <p:extLst>
      <p:ext uri="{BB962C8B-B14F-4D97-AF65-F5344CB8AC3E}">
        <p14:creationId xmlns:p14="http://schemas.microsoft.com/office/powerpoint/2010/main" val="130310438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4387</TotalTime>
  <Words>623</Words>
  <Application>Microsoft Macintosh PowerPoint</Application>
  <PresentationFormat>On-screen Show (4:3)</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Formal</vt:lpstr>
      <vt:lpstr>Brooklyn Fire Department </vt:lpstr>
      <vt:lpstr>1772</vt:lpstr>
      <vt:lpstr>1785 </vt:lpstr>
      <vt:lpstr>1789</vt:lpstr>
      <vt:lpstr>1788</vt:lpstr>
      <vt:lpstr>1794 </vt:lpstr>
      <vt:lpstr>November 16, 1806</vt:lpstr>
      <vt:lpstr>1817 &amp;1818</vt:lpstr>
      <vt:lpstr>1824 &amp; 1825</vt:lpstr>
      <vt:lpstr>September 9th, 1848</vt:lpstr>
      <vt:lpstr>November 18, 1858</vt:lpstr>
      <vt:lpstr>April 15th, 1861</vt:lpstr>
      <vt:lpstr>1865</vt:lpstr>
      <vt:lpstr>December 5th,  1876 </vt:lpstr>
      <vt:lpstr>1898</vt:lpstr>
      <vt:lpstr>Interactive map Notice arrow pointing to biggest circle, which was The Brooklyn Great Fire.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Brooklyn Fire Department </dc:title>
  <dc:creator>Frank Smith</dc:creator>
  <cp:lastModifiedBy>Frank Smith</cp:lastModifiedBy>
  <cp:revision>17</cp:revision>
  <dcterms:created xsi:type="dcterms:W3CDTF">2016-05-22T03:12:57Z</dcterms:created>
  <dcterms:modified xsi:type="dcterms:W3CDTF">2016-05-25T04:20:15Z</dcterms:modified>
</cp:coreProperties>
</file>