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  <p:sldId id="272" r:id="rId10"/>
    <p:sldId id="2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9"/>
    <p:restoredTop sz="94697"/>
  </p:normalViewPr>
  <p:slideViewPr>
    <p:cSldViewPr snapToGrid="0" snapToObjects="1">
      <p:cViewPr varScale="1">
        <p:scale>
          <a:sx n="90" d="100"/>
          <a:sy n="90" d="100"/>
        </p:scale>
        <p:origin x="9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5D9CA-0341-0745-ABED-BB07FFB1B1F6}" type="datetimeFigureOut">
              <a:rPr lang="en-US" smtClean="0"/>
              <a:t>10/24/18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FEC60-B852-F643-BD01-1024FA612E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655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3FEC60-B852-F643-BD01-1024FA612E7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1179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3FEC60-B852-F643-BD01-1024FA612E7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525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3FEC60-B852-F643-BD01-1024FA612E7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076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3FEC60-B852-F643-BD01-1024FA612E7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109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3FEC60-B852-F643-BD01-1024FA612E7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1963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3FEC60-B852-F643-BD01-1024FA612E7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695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3FEC60-B852-F643-BD01-1024FA612E7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64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3FEC60-B852-F643-BD01-1024FA612E7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915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3FEC60-B852-F643-BD01-1024FA612E7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1809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dirty="0"/>
              <a:t>LUCA</a:t>
            </a:r>
          </a:p>
          <a:p>
            <a:pPr rtl="0">
              <a:spcBef>
                <a:spcPts val="0"/>
              </a:spcBef>
              <a:buNone/>
            </a:pPr>
            <a:endParaRPr lang="en-US" dirty="0"/>
          </a:p>
          <a:p>
            <a:pPr rtl="0">
              <a:spcBef>
                <a:spcPts val="0"/>
              </a:spcBef>
              <a:buNone/>
            </a:pPr>
            <a:r>
              <a:rPr lang="en-US" dirty="0"/>
              <a:t>READ COMMENTS</a:t>
            </a:r>
          </a:p>
          <a:p>
            <a:pPr rtl="0">
              <a:spcBef>
                <a:spcPts val="0"/>
              </a:spcBef>
              <a:buNone/>
            </a:pPr>
            <a:r>
              <a:rPr lang="en-US" dirty="0"/>
              <a:t>Asks questions (starting a conversation)</a:t>
            </a:r>
          </a:p>
          <a:p>
            <a:pPr rtl="0">
              <a:spcBef>
                <a:spcPts val="0"/>
              </a:spcBef>
              <a:buNone/>
            </a:pPr>
            <a:r>
              <a:rPr lang="en-US" dirty="0"/>
              <a:t>points to ways of possible sources/new avenues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models correct citation</a:t>
            </a:r>
          </a:p>
        </p:txBody>
      </p:sp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75500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6444-D55B-574D-A4A7-B28F2089C2E7}" type="datetimeFigureOut">
              <a:rPr lang="en-US" smtClean="0"/>
              <a:t>10/24/18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57D1-F897-B04F-9E7B-1AAF959AF0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91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6444-D55B-574D-A4A7-B28F2089C2E7}" type="datetimeFigureOut">
              <a:rPr lang="en-US" smtClean="0"/>
              <a:t>10/24/18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57D1-F897-B04F-9E7B-1AAF959AF0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889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6444-D55B-574D-A4A7-B28F2089C2E7}" type="datetimeFigureOut">
              <a:rPr lang="en-US" smtClean="0"/>
              <a:t>10/24/18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57D1-F897-B04F-9E7B-1AAF959AF0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018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175411" y="600292"/>
            <a:ext cx="10490344" cy="11948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4000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609600" y="18288"/>
            <a:ext cx="3860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4572000" y="18288"/>
            <a:ext cx="54864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10160001" y="18288"/>
            <a:ext cx="14223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l">
              <a:buSzPct val="25000"/>
            </a:pPr>
            <a:fld id="{00000000-1234-1234-1234-123412341234}" type="slidenum">
              <a:rPr lang="en-US" sz="140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pPr algn="l">
                <a:buSzPct val="25000"/>
              </a:pPr>
              <a:t>‹#›</a:t>
            </a:fld>
            <a:endParaRPr lang="en-US" sz="14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12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6444-D55B-574D-A4A7-B28F2089C2E7}" type="datetimeFigureOut">
              <a:rPr lang="en-US" smtClean="0"/>
              <a:t>10/24/18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57D1-F897-B04F-9E7B-1AAF959AF0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34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6444-D55B-574D-A4A7-B28F2089C2E7}" type="datetimeFigureOut">
              <a:rPr lang="en-US" smtClean="0"/>
              <a:t>10/24/18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57D1-F897-B04F-9E7B-1AAF959AF0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416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6444-D55B-574D-A4A7-B28F2089C2E7}" type="datetimeFigureOut">
              <a:rPr lang="en-US" smtClean="0"/>
              <a:t>10/24/18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57D1-F897-B04F-9E7B-1AAF959AF0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332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6444-D55B-574D-A4A7-B28F2089C2E7}" type="datetimeFigureOut">
              <a:rPr lang="en-US" smtClean="0"/>
              <a:t>10/24/18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57D1-F897-B04F-9E7B-1AAF959AF0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47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6444-D55B-574D-A4A7-B28F2089C2E7}" type="datetimeFigureOut">
              <a:rPr lang="en-US" smtClean="0"/>
              <a:t>10/24/18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57D1-F897-B04F-9E7B-1AAF959AF0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153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6444-D55B-574D-A4A7-B28F2089C2E7}" type="datetimeFigureOut">
              <a:rPr lang="en-US" smtClean="0"/>
              <a:t>10/24/18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57D1-F897-B04F-9E7B-1AAF959AF0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1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6444-D55B-574D-A4A7-B28F2089C2E7}" type="datetimeFigureOut">
              <a:rPr lang="en-US" smtClean="0"/>
              <a:t>10/24/18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57D1-F897-B04F-9E7B-1AAF959AF0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867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6444-D55B-574D-A4A7-B28F2089C2E7}" type="datetimeFigureOut">
              <a:rPr lang="en-US" smtClean="0"/>
              <a:t>10/24/18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57D1-F897-B04F-9E7B-1AAF959AF0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734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2306444-D55B-574D-A4A7-B28F2089C2E7}" type="datetimeFigureOut">
              <a:rPr lang="en-US" smtClean="0"/>
              <a:t>10/24/18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A6057D1-F897-B04F-9E7B-1AAF959AF0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44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Pmk_o1gebQ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PKfLRz7h7gs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7CE5A-3C10-9E46-8484-3F3134D4F1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Minimal Marking, Effective Tutoring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E19D6D-4126-D84F-A319-1AF3DEDA79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Writing Across the Curriculum </a:t>
            </a:r>
          </a:p>
          <a:p>
            <a:r>
              <a:rPr lang="en-US" dirty="0"/>
              <a:t>Alicia Andrzejewski</a:t>
            </a:r>
          </a:p>
        </p:txBody>
      </p:sp>
    </p:spTree>
    <p:extLst>
      <p:ext uri="{BB962C8B-B14F-4D97-AF65-F5344CB8AC3E}">
        <p14:creationId xmlns:p14="http://schemas.microsoft.com/office/powerpoint/2010/main" val="1148059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C8CFC-3255-FE4F-B04F-0517CEB85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AC1E9C-A636-6D4F-B78D-5AA66ECF5B4B}"/>
              </a:ext>
            </a:extLst>
          </p:cNvPr>
          <p:cNvSpPr/>
          <p:nvPr/>
        </p:nvSpPr>
        <p:spPr>
          <a:xfrm>
            <a:off x="4191001" y="1056408"/>
            <a:ext cx="6953250" cy="4736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lvl="0" indent="-182880">
              <a:lnSpc>
                <a:spcPct val="80000"/>
              </a:lnSpc>
              <a:buClr>
                <a:schemeClr val="accent1"/>
              </a:buClr>
              <a:buSzPct val="25000"/>
            </a:pPr>
            <a:r>
              <a:rPr lang="en-US" sz="2800" dirty="0">
                <a:ea typeface="Arial"/>
                <a:cs typeface="Arial"/>
                <a:sym typeface="Arial"/>
              </a:rPr>
              <a:t>Bean, John C. </a:t>
            </a:r>
            <a:r>
              <a:rPr lang="en-US" sz="2800" i="1" dirty="0">
                <a:ea typeface="Arial"/>
                <a:cs typeface="Arial"/>
                <a:sym typeface="Arial"/>
              </a:rPr>
              <a:t>Engaging Ideas</a:t>
            </a:r>
            <a:r>
              <a:rPr lang="en-US" sz="2800" dirty="0">
                <a:ea typeface="Arial"/>
                <a:cs typeface="Arial"/>
                <a:sym typeface="Arial"/>
              </a:rPr>
              <a:t>. 2</a:t>
            </a:r>
            <a:r>
              <a:rPr lang="en-US" sz="2800" baseline="30000" dirty="0">
                <a:ea typeface="Arial"/>
                <a:cs typeface="Arial"/>
                <a:sym typeface="Arial"/>
              </a:rPr>
              <a:t>nd</a:t>
            </a:r>
            <a:r>
              <a:rPr lang="en-US" sz="2800" dirty="0">
                <a:ea typeface="Arial"/>
                <a:cs typeface="Arial"/>
                <a:sym typeface="Arial"/>
              </a:rPr>
              <a:t> edition. San Francisco: Jossey-Bass, 2011.</a:t>
            </a:r>
          </a:p>
          <a:p>
            <a:pPr marL="182880" lvl="0" indent="-182880">
              <a:lnSpc>
                <a:spcPct val="80000"/>
              </a:lnSpc>
              <a:buClr>
                <a:schemeClr val="accent1"/>
              </a:buClr>
              <a:buSzPct val="25000"/>
            </a:pPr>
            <a:endParaRPr lang="en-US" sz="2800" b="0" i="0" u="none" strike="noStrike" cap="none" baseline="0" dirty="0">
              <a:ea typeface="Arial"/>
              <a:cs typeface="Arial"/>
              <a:sym typeface="Arial"/>
            </a:endParaRPr>
          </a:p>
          <a:p>
            <a:pPr marL="182880" lvl="0" indent="-182880">
              <a:lnSpc>
                <a:spcPct val="80000"/>
              </a:lnSpc>
              <a:spcBef>
                <a:spcPts val="448"/>
              </a:spcBef>
              <a:buClr>
                <a:schemeClr val="accent1"/>
              </a:buClr>
              <a:buSzPct val="25000"/>
            </a:pPr>
            <a:r>
              <a:rPr lang="en-US" sz="2800" dirty="0">
                <a:ea typeface="Arial"/>
                <a:cs typeface="Arial"/>
                <a:sym typeface="Arial"/>
              </a:rPr>
              <a:t>Elbow, Peter. “High Stakes and Low Stakes in Assigning and Responding to Writing.” In </a:t>
            </a:r>
            <a:r>
              <a:rPr lang="en-US" sz="2800" i="1" dirty="0">
                <a:ea typeface="Arial"/>
                <a:cs typeface="Arial"/>
                <a:sym typeface="Arial"/>
              </a:rPr>
              <a:t>Writing to Learn: Strategies for Assigning and Responding to Writing in the Disciplines</a:t>
            </a:r>
            <a:r>
              <a:rPr lang="en-US" sz="2800" dirty="0">
                <a:ea typeface="Arial"/>
                <a:cs typeface="Arial"/>
                <a:sym typeface="Arial"/>
              </a:rPr>
              <a:t>, ed. Mary Deane Sorcinelli and Peter Elbow. San Francisco: Jossey-Bass, 1997. </a:t>
            </a:r>
          </a:p>
          <a:p>
            <a:pPr marL="182880" lvl="0" indent="-182880">
              <a:lnSpc>
                <a:spcPct val="80000"/>
              </a:lnSpc>
              <a:spcBef>
                <a:spcPts val="448"/>
              </a:spcBef>
              <a:buClr>
                <a:schemeClr val="accent1"/>
              </a:buClr>
              <a:buSzPct val="25000"/>
            </a:pPr>
            <a:endParaRPr lang="en-US" sz="2800" b="0" i="0" u="none" strike="noStrike" cap="none" baseline="0" dirty="0">
              <a:ea typeface="Arial"/>
              <a:cs typeface="Arial"/>
              <a:sym typeface="Arial"/>
            </a:endParaRPr>
          </a:p>
          <a:p>
            <a:pPr marL="182880" lvl="0" indent="-182880">
              <a:lnSpc>
                <a:spcPct val="80000"/>
              </a:lnSpc>
              <a:spcBef>
                <a:spcPts val="448"/>
              </a:spcBef>
              <a:buClr>
                <a:schemeClr val="accent1"/>
              </a:buClr>
              <a:buSzPct val="25000"/>
            </a:pPr>
            <a:r>
              <a:rPr lang="en-US" sz="2800" dirty="0">
                <a:ea typeface="Arial"/>
                <a:cs typeface="Arial"/>
                <a:sym typeface="Arial"/>
              </a:rPr>
              <a:t>Walk, Kerry. “Teaching with Writing: A Guide for Faculty and Graduate Students.” </a:t>
            </a:r>
            <a:r>
              <a:rPr lang="en-US" sz="2800" i="1" dirty="0">
                <a:ea typeface="Arial"/>
                <a:cs typeface="Arial"/>
                <a:sym typeface="Arial"/>
              </a:rPr>
              <a:t>Princeton Writing Program</a:t>
            </a:r>
            <a:r>
              <a:rPr lang="en-US" sz="2800" dirty="0">
                <a:ea typeface="Arial"/>
                <a:cs typeface="Arial"/>
                <a:sym typeface="Arial"/>
              </a:rPr>
              <a:t>: 30-40.</a:t>
            </a:r>
          </a:p>
        </p:txBody>
      </p:sp>
    </p:spTree>
    <p:extLst>
      <p:ext uri="{BB962C8B-B14F-4D97-AF65-F5344CB8AC3E}">
        <p14:creationId xmlns:p14="http://schemas.microsoft.com/office/powerpoint/2010/main" val="3823968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D1DCCC-6173-964B-9CF5-D5AD2323F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dirty="0"/>
              <a:t>Activity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5E2B3-35E6-4441-AC01-529DF6B87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/>
          </a:bodyPr>
          <a:lstStyle/>
          <a:p>
            <a:r>
              <a:rPr lang="en-US" b="1" dirty="0"/>
              <a:t>Read through the student paper once without making any marks.</a:t>
            </a:r>
          </a:p>
          <a:p>
            <a:r>
              <a:rPr lang="en-US" b="1" dirty="0"/>
              <a:t>Free write: what concerns would you work with the writer on and how?</a:t>
            </a:r>
          </a:p>
          <a:p>
            <a:r>
              <a:rPr lang="en-US" b="1" dirty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328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CF361-F72C-4841-9860-9EFFE68DE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Higher Order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F5E0C-1D5D-304B-86D6-16E44F33F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Thesis statement</a:t>
            </a:r>
          </a:p>
          <a:p>
            <a:r>
              <a:rPr lang="en-US" dirty="0"/>
              <a:t> Quality of argument/ideas</a:t>
            </a:r>
          </a:p>
          <a:p>
            <a:r>
              <a:rPr lang="en-US" dirty="0"/>
              <a:t> Evidence used correctly</a:t>
            </a:r>
          </a:p>
          <a:p>
            <a:r>
              <a:rPr lang="en-US" dirty="0"/>
              <a:t> Logic of conclusions</a:t>
            </a:r>
          </a:p>
          <a:p>
            <a:r>
              <a:rPr lang="en-US" dirty="0"/>
              <a:t> Use of topic sentences</a:t>
            </a:r>
          </a:p>
          <a:p>
            <a:r>
              <a:rPr lang="en-US" dirty="0"/>
              <a:t> Organization of paper</a:t>
            </a:r>
          </a:p>
          <a:p>
            <a:r>
              <a:rPr lang="en-US" dirty="0"/>
              <a:t> Follows assignment</a:t>
            </a:r>
          </a:p>
          <a:p>
            <a:r>
              <a:rPr lang="en-US" dirty="0"/>
              <a:t>Demonstrates understanding of course material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AFFEB-EFD7-7C4F-953A-B8F71FC24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Lower Order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0BC12-C6A3-8243-9CC4-00865624B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Spelling</a:t>
            </a:r>
          </a:p>
          <a:p>
            <a:pPr>
              <a:lnSpc>
                <a:spcPct val="120000"/>
              </a:lnSpc>
            </a:pPr>
            <a:r>
              <a:rPr lang="en-US" dirty="0"/>
              <a:t>Grammar (agreement)</a:t>
            </a:r>
          </a:p>
          <a:p>
            <a:pPr>
              <a:lnSpc>
                <a:spcPct val="120000"/>
              </a:lnSpc>
            </a:pPr>
            <a:r>
              <a:rPr lang="en-US" dirty="0"/>
              <a:t>Formatting (font, spacing)</a:t>
            </a:r>
          </a:p>
          <a:p>
            <a:pPr>
              <a:lnSpc>
                <a:spcPct val="120000"/>
              </a:lnSpc>
            </a:pPr>
            <a:r>
              <a:rPr lang="en-US" dirty="0"/>
              <a:t>Citation</a:t>
            </a:r>
          </a:p>
          <a:p>
            <a:pPr>
              <a:lnSpc>
                <a:spcPct val="120000"/>
              </a:lnSpc>
            </a:pPr>
            <a:r>
              <a:rPr lang="en-US" dirty="0"/>
              <a:t>Punctuation</a:t>
            </a:r>
          </a:p>
          <a:p>
            <a:pPr>
              <a:lnSpc>
                <a:spcPct val="120000"/>
              </a:lnSpc>
            </a:pPr>
            <a:r>
              <a:rPr lang="en-US" dirty="0"/>
              <a:t>Sentence structure</a:t>
            </a:r>
          </a:p>
          <a:p>
            <a:pPr>
              <a:lnSpc>
                <a:spcPct val="120000"/>
              </a:lnSpc>
            </a:pPr>
            <a:r>
              <a:rPr lang="en-US" dirty="0"/>
              <a:t>Vocabulary/word choice</a:t>
            </a:r>
          </a:p>
          <a:p>
            <a:pPr>
              <a:lnSpc>
                <a:spcPct val="120000"/>
              </a:lnSpc>
            </a:pPr>
            <a:r>
              <a:rPr lang="en-US" dirty="0"/>
              <a:t>Style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665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46B52-C84D-EC4F-999D-402117AC9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students perceive “marks” on their papers?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71155-ED55-954F-98B6-727881DEB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Students at Bunker Hill Community College,</a:t>
            </a:r>
            <a:r>
              <a:rPr lang="en-US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Boston, MA</a:t>
            </a:r>
            <a:endParaRPr lang="en-US" u="sng" dirty="0">
              <a:solidFill>
                <a:schemeClr val="accent2">
                  <a:lumMod val="60000"/>
                  <a:lumOff val="4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428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48471-74C6-B741-B578-628199BA9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to Encourage Student Autonomy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A366C-6D8E-AE4D-B523-5666D232B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the student keep the pen</a:t>
            </a:r>
          </a:p>
          <a:p>
            <a:r>
              <a:rPr lang="en-US" dirty="0"/>
              <a:t>Be a coach as opposed to a judge</a:t>
            </a:r>
          </a:p>
          <a:p>
            <a:r>
              <a:rPr lang="en-US" dirty="0"/>
              <a:t>”At least do no harm” or let go of addressing every “mistake”</a:t>
            </a:r>
          </a:p>
          <a:p>
            <a:r>
              <a:rPr lang="en-US" dirty="0"/>
              <a:t>Recognize that students interpret most feedback as criticism</a:t>
            </a:r>
          </a:p>
          <a:p>
            <a:r>
              <a:rPr lang="en-US" dirty="0"/>
              <a:t>Frame comments in a forward-looking way</a:t>
            </a:r>
          </a:p>
          <a:p>
            <a:pPr marL="0" indent="0">
              <a:buNone/>
            </a:pPr>
            <a:endParaRPr lang="en-US" dirty="0"/>
          </a:p>
          <a:p>
            <a:pPr lvl="0">
              <a:spcBef>
                <a:spcPts val="0"/>
              </a:spcBef>
              <a:buSzPct val="85000"/>
              <a:buFont typeface="Wingdings" panose="05000000000000000000" pitchFamily="2" charset="2"/>
              <a:buChar char="§"/>
            </a:pPr>
            <a:endParaRPr lang="en-US" sz="800" dirty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116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55B6F-D170-F64F-8C6D-A8532F3E1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Goals:</a:t>
            </a:r>
            <a:br>
              <a:rPr lang="en-US" dirty="0"/>
            </a:br>
            <a:r>
              <a:rPr lang="en-US" dirty="0"/>
              <a:t>Motivating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7E673-7181-754A-A660-87297DF03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en-US" b="1" dirty="0"/>
              <a:t>Supportive Feedback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“You’ve done a great job at finding facts and quotes to support your argument”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“You have included facts that support your argument”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411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6E992-4F58-D64D-94AD-EF6884873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3218945" cy="4601183"/>
          </a:xfrm>
        </p:spPr>
        <p:txBody>
          <a:bodyPr/>
          <a:lstStyle/>
          <a:p>
            <a:r>
              <a:rPr lang="en-US" dirty="0"/>
              <a:t>Session Goals: Supportive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84AA5-3277-2045-911B-B35195EB3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4981" y="992695"/>
            <a:ext cx="7315200" cy="512064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b="1" dirty="0"/>
              <a:t>Revision-Oriented Feedback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“Your supporting arguments need some development, but your thesis statement is clear and strong.”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/>
              <a:t>Informational Feedback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“Most states do allow a waiting period before an adoption is final—Do you feel that all such laws are wrong?”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/>
              <a:t>Technical Feedback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“Your use of verb tenses is often confused. Let’s review paragraphs 1 and 2 on page 4 and work through the errors there.”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798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0693130-7DC6-9F4C-B1C9-A9D556224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Supportive Responding on Paper</a:t>
            </a:r>
            <a:br>
              <a:rPr lang="en-US" dirty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>(excerpted from K. Walk)</a:t>
            </a:r>
            <a:endParaRPr lang="en-US" dirty="0"/>
          </a:p>
        </p:txBody>
      </p:sp>
      <p:sp>
        <p:nvSpPr>
          <p:cNvPr id="256" name="Shape 25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l">
              <a:buSzPct val="25000"/>
            </a:pPr>
            <a:fld id="{00000000-1234-1234-1234-123412341234}" type="slidenum">
              <a:rPr lang="en-US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pPr algn="l">
                <a:buSzPct val="25000"/>
              </a:pPr>
              <a:t>9</a:t>
            </a:fld>
            <a:endParaRPr lang="en-US" sz="14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7" name="Shape 2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71888" y="770702"/>
            <a:ext cx="8153399" cy="5333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3179365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{1400EA96-05FC-4948-9030-6734735E2CA7}tf10001124</Template>
  <TotalTime>49</TotalTime>
  <Words>379</Words>
  <Application>Microsoft Macintosh PowerPoint</Application>
  <PresentationFormat>Widescreen</PresentationFormat>
  <Paragraphs>69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Corbel</vt:lpstr>
      <vt:lpstr>Wingdings</vt:lpstr>
      <vt:lpstr>Wingdings 2</vt:lpstr>
      <vt:lpstr>Frame</vt:lpstr>
      <vt:lpstr>Minimal Marking, Effective Tutoring</vt:lpstr>
      <vt:lpstr>Activity</vt:lpstr>
      <vt:lpstr>Higher Order Concerns</vt:lpstr>
      <vt:lpstr>Lower Order Concerns</vt:lpstr>
      <vt:lpstr>How do students perceive “marks” on their papers?</vt:lpstr>
      <vt:lpstr>Strategies to Encourage Student Autonomy </vt:lpstr>
      <vt:lpstr>Session Goals: Motivating </vt:lpstr>
      <vt:lpstr>Session Goals: Supportive Feedback</vt:lpstr>
      <vt:lpstr>Supportive Responding on Paper (excerpted from K. Walk)</vt:lpstr>
      <vt:lpstr>References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Minimal Marking for Tutors</dc:title>
  <dc:creator>Microsoft Office User</dc:creator>
  <cp:lastModifiedBy>Microsoft Office User</cp:lastModifiedBy>
  <cp:revision>7</cp:revision>
  <cp:lastPrinted>2018-10-24T11:27:54Z</cp:lastPrinted>
  <dcterms:created xsi:type="dcterms:W3CDTF">2018-10-17T19:25:29Z</dcterms:created>
  <dcterms:modified xsi:type="dcterms:W3CDTF">2018-10-24T11:29:11Z</dcterms:modified>
</cp:coreProperties>
</file>