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5" r:id="rId4"/>
    <p:sldId id="260" r:id="rId5"/>
    <p:sldId id="263" r:id="rId6"/>
    <p:sldId id="259" r:id="rId7"/>
    <p:sldId id="262" r:id="rId8"/>
    <p:sldId id="266" r:id="rId9"/>
    <p:sldId id="264"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14552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4139111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25848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135671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484595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221743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597305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2487428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454134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26884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2206377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77228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42232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74415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26038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303353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9EB44F-8CC7-496F-A861-1A835EA554D4}" type="datetimeFigureOut">
              <a:rPr lang="en-US" smtClean="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DCFD79-493A-4262-A2AA-014A933885E1}" type="slidenum">
              <a:rPr lang="en-US" smtClean="0"/>
              <a:t>‹#›</a:t>
            </a:fld>
            <a:endParaRPr lang="en-US" dirty="0"/>
          </a:p>
        </p:txBody>
      </p:sp>
    </p:spTree>
    <p:extLst>
      <p:ext uri="{BB962C8B-B14F-4D97-AF65-F5344CB8AC3E}">
        <p14:creationId xmlns:p14="http://schemas.microsoft.com/office/powerpoint/2010/main" val="408293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E9EB44F-8CC7-496F-A861-1A835EA554D4}" type="datetimeFigureOut">
              <a:rPr lang="en-US" smtClean="0"/>
              <a:t>12/11/2019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1DCFD79-493A-4262-A2AA-014A933885E1}" type="slidenum">
              <a:rPr lang="en-US" smtClean="0"/>
              <a:t>‹#›</a:t>
            </a:fld>
            <a:endParaRPr lang="en-US" dirty="0"/>
          </a:p>
        </p:txBody>
      </p:sp>
    </p:spTree>
    <p:extLst>
      <p:ext uri="{BB962C8B-B14F-4D97-AF65-F5344CB8AC3E}">
        <p14:creationId xmlns:p14="http://schemas.microsoft.com/office/powerpoint/2010/main" val="33919986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853TVAWYdnQ&amp;t=636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NNAdvoDWBl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NNAdvoDWBl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VgHqCTczu9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eD-oxgrBq2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B07F9-C5E0-45A3-9222-9E465AE97365}"/>
              </a:ext>
            </a:extLst>
          </p:cNvPr>
          <p:cNvSpPr>
            <a:spLocks noGrp="1"/>
          </p:cNvSpPr>
          <p:nvPr>
            <p:ph type="ctrTitle"/>
          </p:nvPr>
        </p:nvSpPr>
        <p:spPr/>
        <p:txBody>
          <a:bodyPr/>
          <a:lstStyle/>
          <a:p>
            <a:r>
              <a:rPr lang="en-US" dirty="0"/>
              <a:t>Utilization Management</a:t>
            </a:r>
          </a:p>
        </p:txBody>
      </p:sp>
      <p:sp>
        <p:nvSpPr>
          <p:cNvPr id="3" name="Subtitle 2">
            <a:extLst>
              <a:ext uri="{FF2B5EF4-FFF2-40B4-BE49-F238E27FC236}">
                <a16:creationId xmlns:a16="http://schemas.microsoft.com/office/drawing/2014/main" id="{08641724-9C86-4661-8420-CD57E0F5B537}"/>
              </a:ext>
            </a:extLst>
          </p:cNvPr>
          <p:cNvSpPr>
            <a:spLocks noGrp="1"/>
          </p:cNvSpPr>
          <p:nvPr>
            <p:ph type="subTitle" idx="1"/>
          </p:nvPr>
        </p:nvSpPr>
        <p:spPr/>
        <p:txBody>
          <a:bodyPr>
            <a:normAutofit fontScale="32500" lnSpcReduction="20000"/>
          </a:bodyPr>
          <a:lstStyle/>
          <a:p>
            <a:r>
              <a:rPr lang="en-US" dirty="0"/>
              <a:t>Alan Fong</a:t>
            </a:r>
          </a:p>
          <a:p>
            <a:r>
              <a:rPr lang="en-US" dirty="0"/>
              <a:t>NUR 4030: Case Management: Role Process</a:t>
            </a:r>
          </a:p>
          <a:p>
            <a:r>
              <a:rPr lang="en-US" dirty="0"/>
              <a:t>NYC College of Technology</a:t>
            </a:r>
          </a:p>
          <a:p>
            <a:r>
              <a:rPr lang="en-US" dirty="0"/>
              <a:t>December 11, 2019</a:t>
            </a:r>
          </a:p>
          <a:p>
            <a:endParaRPr lang="en-US" dirty="0"/>
          </a:p>
        </p:txBody>
      </p:sp>
    </p:spTree>
    <p:extLst>
      <p:ext uri="{BB962C8B-B14F-4D97-AF65-F5344CB8AC3E}">
        <p14:creationId xmlns:p14="http://schemas.microsoft.com/office/powerpoint/2010/main" val="574263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3A33F-9C83-4F27-8C03-F149941456E2}"/>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B9D2378-FF4C-4081-83E7-E3CF50C7B323}"/>
              </a:ext>
            </a:extLst>
          </p:cNvPr>
          <p:cNvSpPr>
            <a:spLocks noGrp="1"/>
          </p:cNvSpPr>
          <p:nvPr>
            <p:ph idx="1"/>
          </p:nvPr>
        </p:nvSpPr>
        <p:spPr/>
        <p:txBody>
          <a:bodyPr/>
          <a:lstStyle/>
          <a:p>
            <a:r>
              <a:rPr lang="en-US" dirty="0"/>
              <a:t>Thank you!</a:t>
            </a:r>
          </a:p>
        </p:txBody>
      </p:sp>
    </p:spTree>
    <p:extLst>
      <p:ext uri="{BB962C8B-B14F-4D97-AF65-F5344CB8AC3E}">
        <p14:creationId xmlns:p14="http://schemas.microsoft.com/office/powerpoint/2010/main" val="297253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8C2F-692B-4A5D-8A66-347BAF55D19F}"/>
              </a:ext>
            </a:extLst>
          </p:cNvPr>
          <p:cNvSpPr>
            <a:spLocks noGrp="1"/>
          </p:cNvSpPr>
          <p:nvPr>
            <p:ph type="title"/>
          </p:nvPr>
        </p:nvSpPr>
        <p:spPr/>
        <p:txBody>
          <a:bodyPr/>
          <a:lstStyle/>
          <a:p>
            <a:r>
              <a:rPr lang="en-US" dirty="0"/>
              <a:t>Definition of Utilization Management (UM)</a:t>
            </a:r>
          </a:p>
        </p:txBody>
      </p:sp>
      <p:sp>
        <p:nvSpPr>
          <p:cNvPr id="3" name="Content Placeholder 2">
            <a:extLst>
              <a:ext uri="{FF2B5EF4-FFF2-40B4-BE49-F238E27FC236}">
                <a16:creationId xmlns:a16="http://schemas.microsoft.com/office/drawing/2014/main" id="{23FC9053-9FFA-4AFD-9DB2-1D9FB5B195C2}"/>
              </a:ext>
            </a:extLst>
          </p:cNvPr>
          <p:cNvSpPr>
            <a:spLocks noGrp="1"/>
          </p:cNvSpPr>
          <p:nvPr>
            <p:ph idx="1"/>
          </p:nvPr>
        </p:nvSpPr>
        <p:spPr/>
        <p:txBody>
          <a:bodyPr>
            <a:normAutofit/>
          </a:bodyPr>
          <a:lstStyle/>
          <a:p>
            <a:r>
              <a:rPr lang="en-US" dirty="0"/>
              <a:t>Defined by the management and evaluation of the medical necessity, appropriateness, and efficiency of the use of healthcare services, procedures, and facilities under the auspices of the applicable health benefit plan </a:t>
            </a:r>
          </a:p>
          <a:p>
            <a:r>
              <a:rPr lang="en-US" dirty="0"/>
              <a:t>Goal is to use healthcare resources to provide the highest quality of patient care in the most cost effective and efficient setting.</a:t>
            </a:r>
          </a:p>
          <a:p>
            <a:r>
              <a:rPr lang="en-US" dirty="0"/>
              <a:t>Process of UM ensures patients are provided the right point of care, at the right time, in the right setting, by the right provider, and utilizing the right amount of services. </a:t>
            </a:r>
          </a:p>
          <a:p>
            <a:r>
              <a:rPr lang="en-US" dirty="0"/>
              <a:t>One of the main focus is cost control</a:t>
            </a:r>
          </a:p>
        </p:txBody>
      </p:sp>
    </p:spTree>
    <p:extLst>
      <p:ext uri="{BB962C8B-B14F-4D97-AF65-F5344CB8AC3E}">
        <p14:creationId xmlns:p14="http://schemas.microsoft.com/office/powerpoint/2010/main" val="224833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512E-8EA1-44EC-A618-5F13E4938312}"/>
              </a:ext>
            </a:extLst>
          </p:cNvPr>
          <p:cNvSpPr>
            <a:spLocks noGrp="1"/>
          </p:cNvSpPr>
          <p:nvPr>
            <p:ph type="title"/>
          </p:nvPr>
        </p:nvSpPr>
        <p:spPr/>
        <p:txBody>
          <a:bodyPr/>
          <a:lstStyle/>
          <a:p>
            <a:r>
              <a:rPr lang="en-US" dirty="0"/>
              <a:t>Importance of UM	</a:t>
            </a:r>
          </a:p>
        </p:txBody>
      </p:sp>
      <p:sp>
        <p:nvSpPr>
          <p:cNvPr id="3" name="Content Placeholder 2">
            <a:extLst>
              <a:ext uri="{FF2B5EF4-FFF2-40B4-BE49-F238E27FC236}">
                <a16:creationId xmlns:a16="http://schemas.microsoft.com/office/drawing/2014/main" id="{A30E252E-E66E-4A60-8F0C-9716ADD95C75}"/>
              </a:ext>
            </a:extLst>
          </p:cNvPr>
          <p:cNvSpPr>
            <a:spLocks noGrp="1"/>
          </p:cNvSpPr>
          <p:nvPr>
            <p:ph idx="1"/>
          </p:nvPr>
        </p:nvSpPr>
        <p:spPr/>
        <p:txBody>
          <a:bodyPr/>
          <a:lstStyle/>
          <a:p>
            <a:r>
              <a:rPr lang="en-US" dirty="0"/>
              <a:t>Utilization management is often vilified to be a process that focuses primarily on creating roadblocks, red-tape and denial of services/authorizations. However, it plays a vital role as it allows for the authorization of services so that providers may be adequately reimbursed for services. It also “encourage fiscally responsible length of stay and offer the case manager an efficient template for determining medical necessity” (Power &amp; Tahan, 2010, p. 102). </a:t>
            </a:r>
          </a:p>
          <a:p>
            <a:r>
              <a:rPr lang="en-US" dirty="0">
                <a:hlinkClick r:id="rId2"/>
              </a:rPr>
              <a:t>The importance, use, and purpose of UM</a:t>
            </a:r>
            <a:endParaRPr lang="en-US" dirty="0"/>
          </a:p>
          <a:p>
            <a:pPr lvl="1"/>
            <a:r>
              <a:rPr lang="en-US" dirty="0"/>
              <a:t>3:00-5:00</a:t>
            </a:r>
          </a:p>
          <a:p>
            <a:endParaRPr lang="en-US" dirty="0"/>
          </a:p>
        </p:txBody>
      </p:sp>
    </p:spTree>
    <p:extLst>
      <p:ext uri="{BB962C8B-B14F-4D97-AF65-F5344CB8AC3E}">
        <p14:creationId xmlns:p14="http://schemas.microsoft.com/office/powerpoint/2010/main" val="283288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8149-10F3-4447-B05B-F9818603382E}"/>
              </a:ext>
            </a:extLst>
          </p:cNvPr>
          <p:cNvSpPr>
            <a:spLocks noGrp="1"/>
          </p:cNvSpPr>
          <p:nvPr>
            <p:ph type="title"/>
          </p:nvPr>
        </p:nvSpPr>
        <p:spPr/>
        <p:txBody>
          <a:bodyPr/>
          <a:lstStyle/>
          <a:p>
            <a:r>
              <a:rPr lang="en-US" dirty="0"/>
              <a:t>UM vs Case Management</a:t>
            </a:r>
          </a:p>
        </p:txBody>
      </p:sp>
      <p:sp>
        <p:nvSpPr>
          <p:cNvPr id="3" name="Content Placeholder 2">
            <a:extLst>
              <a:ext uri="{FF2B5EF4-FFF2-40B4-BE49-F238E27FC236}">
                <a16:creationId xmlns:a16="http://schemas.microsoft.com/office/drawing/2014/main" id="{B4ED0608-24BB-42A0-8E1A-47B0678C56A0}"/>
              </a:ext>
            </a:extLst>
          </p:cNvPr>
          <p:cNvSpPr>
            <a:spLocks noGrp="1"/>
          </p:cNvSpPr>
          <p:nvPr>
            <p:ph idx="1"/>
          </p:nvPr>
        </p:nvSpPr>
        <p:spPr/>
        <p:txBody>
          <a:bodyPr>
            <a:normAutofit fontScale="85000" lnSpcReduction="20000"/>
          </a:bodyPr>
          <a:lstStyle/>
          <a:p>
            <a:r>
              <a:rPr lang="en-US" dirty="0"/>
              <a:t>Health maintenance organizations (HMOs), preferred provider organizations (PPOSs), workers’ compensation (WC), and quality improvement organizations (QIOs) all use UM today. </a:t>
            </a:r>
          </a:p>
          <a:p>
            <a:pPr lvl="1"/>
            <a:r>
              <a:rPr lang="en-US" dirty="0"/>
              <a:t>UM Nurses</a:t>
            </a:r>
          </a:p>
          <a:p>
            <a:r>
              <a:rPr lang="en-US" dirty="0"/>
              <a:t>Case management started by focusing on clinical care management to clinical care, transitional planning, and UM functions. </a:t>
            </a:r>
          </a:p>
          <a:p>
            <a:pPr lvl="1"/>
            <a:r>
              <a:rPr lang="en-US" dirty="0"/>
              <a:t>The UM nurses may ask themselves, “What is it about this case that makes it impossible for the patient to be safely cared for at a lesser level of care, or at home?” It is the job of the case manager to be prepared to answer this question. </a:t>
            </a:r>
          </a:p>
          <a:p>
            <a:r>
              <a:rPr lang="en-US" dirty="0"/>
              <a:t>Utilization management is primarily a cost-containment activity; </a:t>
            </a:r>
          </a:p>
          <a:p>
            <a:pPr lvl="1"/>
            <a:r>
              <a:rPr lang="en-US" dirty="0"/>
              <a:t>Case management has same end point, but uses advocacy to plan and implement care</a:t>
            </a:r>
          </a:p>
          <a:p>
            <a:pPr lvl="1"/>
            <a:r>
              <a:rPr lang="en-US" dirty="0"/>
              <a:t>Therefore the care manager must focus on the patient advocacy role.</a:t>
            </a:r>
          </a:p>
          <a:p>
            <a:pPr lvl="1"/>
            <a:r>
              <a:rPr lang="en-US" dirty="0"/>
              <a:t>The role of UM professionals and case managers maintain a delicate balance to neither underutilize nor overutilize medical resources</a:t>
            </a:r>
          </a:p>
          <a:p>
            <a:pPr lvl="1"/>
            <a:r>
              <a:rPr lang="en-US" dirty="0">
                <a:hlinkClick r:id="rId2"/>
              </a:rPr>
              <a:t>Example of UM Patient Advocacy Role</a:t>
            </a:r>
            <a:r>
              <a:rPr lang="en-US" dirty="0"/>
              <a:t> (up to 1:55)</a:t>
            </a:r>
          </a:p>
          <a:p>
            <a:pPr lvl="1"/>
            <a:endParaRPr lang="en-US" dirty="0"/>
          </a:p>
          <a:p>
            <a:endParaRPr lang="en-US" dirty="0"/>
          </a:p>
        </p:txBody>
      </p:sp>
    </p:spTree>
    <p:extLst>
      <p:ext uri="{BB962C8B-B14F-4D97-AF65-F5344CB8AC3E}">
        <p14:creationId xmlns:p14="http://schemas.microsoft.com/office/powerpoint/2010/main" val="4180212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81F4B-2C0F-4A9F-95B4-5252299C7A4D}"/>
              </a:ext>
            </a:extLst>
          </p:cNvPr>
          <p:cNvSpPr>
            <a:spLocks noGrp="1"/>
          </p:cNvSpPr>
          <p:nvPr>
            <p:ph type="title"/>
          </p:nvPr>
        </p:nvSpPr>
        <p:spPr/>
        <p:txBody>
          <a:bodyPr/>
          <a:lstStyle/>
          <a:p>
            <a:r>
              <a:rPr lang="en-US" dirty="0"/>
              <a:t>UM Criteria</a:t>
            </a:r>
          </a:p>
        </p:txBody>
      </p:sp>
      <p:sp>
        <p:nvSpPr>
          <p:cNvPr id="3" name="Content Placeholder 2">
            <a:extLst>
              <a:ext uri="{FF2B5EF4-FFF2-40B4-BE49-F238E27FC236}">
                <a16:creationId xmlns:a16="http://schemas.microsoft.com/office/drawing/2014/main" id="{060BA45C-364B-4324-BE77-A4167BCD8E74}"/>
              </a:ext>
            </a:extLst>
          </p:cNvPr>
          <p:cNvSpPr>
            <a:spLocks noGrp="1"/>
          </p:cNvSpPr>
          <p:nvPr>
            <p:ph idx="1"/>
          </p:nvPr>
        </p:nvSpPr>
        <p:spPr/>
        <p:txBody>
          <a:bodyPr>
            <a:normAutofit/>
          </a:bodyPr>
          <a:lstStyle/>
          <a:p>
            <a:r>
              <a:rPr lang="en-US" dirty="0"/>
              <a:t>Who determines what is appropriate level of care that is necessary and timely in terms of discharge time?</a:t>
            </a:r>
          </a:p>
          <a:p>
            <a:r>
              <a:rPr lang="en-US" dirty="0"/>
              <a:t>UM criteria are medical guidelines which may be developed in house, acquired from a vendor, or acquired and adapted to suit local conditions. Two commonly used frameworks are the McKesson InterQual criteria and Milliman Care Guidelines.</a:t>
            </a:r>
          </a:p>
          <a:p>
            <a:r>
              <a:rPr lang="en-US" dirty="0"/>
              <a:t>The guidelines should reflect evidence-based care, although there may be difference between "best practice" and cost-effective acceptable care quality, with payer guidelines emphasizing cost-effectiveness.</a:t>
            </a:r>
          </a:p>
          <a:p>
            <a:r>
              <a:rPr lang="en-US" baseline="30000" dirty="0">
                <a:hlinkClick r:id="rId2"/>
              </a:rPr>
              <a:t>Elaborating on UM Criteria and Standards</a:t>
            </a:r>
            <a:r>
              <a:rPr lang="en-US" baseline="30000" dirty="0"/>
              <a:t>   (start at 1:56)</a:t>
            </a:r>
            <a:endParaRPr lang="en-US" dirty="0"/>
          </a:p>
          <a:p>
            <a:pPr marL="0" indent="0">
              <a:buNone/>
            </a:pPr>
            <a:endParaRPr lang="en-US" dirty="0"/>
          </a:p>
        </p:txBody>
      </p:sp>
    </p:spTree>
    <p:extLst>
      <p:ext uri="{BB962C8B-B14F-4D97-AF65-F5344CB8AC3E}">
        <p14:creationId xmlns:p14="http://schemas.microsoft.com/office/powerpoint/2010/main" val="3118754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30841-6146-460B-A98F-B6BCE3556575}"/>
              </a:ext>
            </a:extLst>
          </p:cNvPr>
          <p:cNvSpPr>
            <a:spLocks noGrp="1"/>
          </p:cNvSpPr>
          <p:nvPr>
            <p:ph type="title"/>
          </p:nvPr>
        </p:nvSpPr>
        <p:spPr/>
        <p:txBody>
          <a:bodyPr/>
          <a:lstStyle/>
          <a:p>
            <a:r>
              <a:rPr lang="en-US" dirty="0"/>
              <a:t>UM vs Utilization Review</a:t>
            </a:r>
          </a:p>
        </p:txBody>
      </p:sp>
      <p:sp>
        <p:nvSpPr>
          <p:cNvPr id="3" name="Content Placeholder 2">
            <a:extLst>
              <a:ext uri="{FF2B5EF4-FFF2-40B4-BE49-F238E27FC236}">
                <a16:creationId xmlns:a16="http://schemas.microsoft.com/office/drawing/2014/main" id="{052D6354-C40B-482A-9685-F82D2D7B3FC5}"/>
              </a:ext>
            </a:extLst>
          </p:cNvPr>
          <p:cNvSpPr>
            <a:spLocks noGrp="1"/>
          </p:cNvSpPr>
          <p:nvPr>
            <p:ph idx="1"/>
          </p:nvPr>
        </p:nvSpPr>
        <p:spPr/>
        <p:txBody>
          <a:bodyPr>
            <a:normAutofit fontScale="77500" lnSpcReduction="20000"/>
          </a:bodyPr>
          <a:lstStyle/>
          <a:p>
            <a:r>
              <a:rPr lang="en-US" sz="2000" dirty="0"/>
              <a:t>Preadmission review, also called precertification or prospective review, ensure that decision to admit a patient to an inpatient facility is appropriate and that authorization for services is obtained. </a:t>
            </a:r>
          </a:p>
          <a:p>
            <a:pPr lvl="1"/>
            <a:r>
              <a:rPr lang="en-US" sz="2000" dirty="0"/>
              <a:t>Takes place before services is provided. </a:t>
            </a:r>
          </a:p>
          <a:p>
            <a:r>
              <a:rPr lang="en-US" sz="2000" dirty="0"/>
              <a:t>Concurrent review occurs while the patient is at the healthcare facility. </a:t>
            </a:r>
          </a:p>
          <a:p>
            <a:pPr lvl="1"/>
            <a:r>
              <a:rPr lang="en-US" sz="2000" dirty="0"/>
              <a:t>UM nurse constantly thinking, “Can patient be cared for at lesser level of care or at home?”</a:t>
            </a:r>
          </a:p>
          <a:p>
            <a:pPr lvl="1"/>
            <a:r>
              <a:rPr lang="en-US" sz="2000" dirty="0"/>
              <a:t>Other focuses are to ensure that care is coordinated, complex clinical and psychosocial situations are referred to case management.</a:t>
            </a:r>
          </a:p>
          <a:p>
            <a:pPr lvl="1"/>
            <a:r>
              <a:rPr lang="en-US" sz="2000" dirty="0"/>
              <a:t>Medical appropriateness gauged by monitoring and evaluating medical condition against the services performed.  </a:t>
            </a:r>
          </a:p>
          <a:p>
            <a:r>
              <a:rPr lang="en-US" sz="2000" dirty="0"/>
              <a:t>The retrospective review happens after the patient is discharged from the facility. </a:t>
            </a:r>
          </a:p>
          <a:p>
            <a:pPr lvl="1"/>
            <a:r>
              <a:rPr lang="en-US" sz="2000" dirty="0"/>
              <a:t>The retrospective review focuses on reviewing patient charts and to look for evidence of the need for services, the insurance company may deny payment if they deem services were inappropriate or not necessary. </a:t>
            </a:r>
          </a:p>
          <a:p>
            <a:endParaRPr lang="en-US" dirty="0"/>
          </a:p>
          <a:p>
            <a:pPr marL="0" indent="0">
              <a:buNone/>
            </a:pPr>
            <a:endParaRPr lang="en-US" dirty="0"/>
          </a:p>
        </p:txBody>
      </p:sp>
    </p:spTree>
    <p:extLst>
      <p:ext uri="{BB962C8B-B14F-4D97-AF65-F5344CB8AC3E}">
        <p14:creationId xmlns:p14="http://schemas.microsoft.com/office/powerpoint/2010/main" val="2658097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1D1DE-55B0-4D3E-8655-701AA0F385E2}"/>
              </a:ext>
            </a:extLst>
          </p:cNvPr>
          <p:cNvSpPr>
            <a:spLocks noGrp="1"/>
          </p:cNvSpPr>
          <p:nvPr>
            <p:ph type="title"/>
          </p:nvPr>
        </p:nvSpPr>
        <p:spPr/>
        <p:txBody>
          <a:bodyPr/>
          <a:lstStyle/>
          <a:p>
            <a:r>
              <a:rPr lang="en-US" dirty="0"/>
              <a:t>Utilization review</a:t>
            </a:r>
          </a:p>
        </p:txBody>
      </p:sp>
      <p:sp>
        <p:nvSpPr>
          <p:cNvPr id="3" name="Content Placeholder 2">
            <a:extLst>
              <a:ext uri="{FF2B5EF4-FFF2-40B4-BE49-F238E27FC236}">
                <a16:creationId xmlns:a16="http://schemas.microsoft.com/office/drawing/2014/main" id="{A42DB8CF-0550-452A-A3EF-F5422B752194}"/>
              </a:ext>
            </a:extLst>
          </p:cNvPr>
          <p:cNvSpPr>
            <a:spLocks noGrp="1"/>
          </p:cNvSpPr>
          <p:nvPr>
            <p:ph idx="1"/>
          </p:nvPr>
        </p:nvSpPr>
        <p:spPr/>
        <p:txBody>
          <a:bodyPr/>
          <a:lstStyle/>
          <a:p>
            <a:r>
              <a:rPr lang="en-US" dirty="0">
                <a:hlinkClick r:id="rId2"/>
              </a:rPr>
              <a:t>https://www.youtube.com/watch?v=VgHqCTczu9k</a:t>
            </a:r>
            <a:r>
              <a:rPr lang="en-US" dirty="0"/>
              <a:t> (Up to 2:45)</a:t>
            </a:r>
          </a:p>
          <a:p>
            <a:r>
              <a:rPr lang="en-US" dirty="0"/>
              <a:t>Discusses Utilization review</a:t>
            </a:r>
          </a:p>
          <a:p>
            <a:r>
              <a:rPr lang="en-US" dirty="0"/>
              <a:t>Denials</a:t>
            </a:r>
          </a:p>
          <a:p>
            <a:r>
              <a:rPr lang="en-US" dirty="0"/>
              <a:t>Right place, right time</a:t>
            </a:r>
          </a:p>
          <a:p>
            <a:endParaRPr lang="en-US" dirty="0"/>
          </a:p>
        </p:txBody>
      </p:sp>
    </p:spTree>
    <p:extLst>
      <p:ext uri="{BB962C8B-B14F-4D97-AF65-F5344CB8AC3E}">
        <p14:creationId xmlns:p14="http://schemas.microsoft.com/office/powerpoint/2010/main" val="28747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7B93B-81C7-4A3B-8CD5-860C220837A1}"/>
              </a:ext>
            </a:extLst>
          </p:cNvPr>
          <p:cNvSpPr>
            <a:spLocks noGrp="1"/>
          </p:cNvSpPr>
          <p:nvPr>
            <p:ph type="title"/>
          </p:nvPr>
        </p:nvSpPr>
        <p:spPr/>
        <p:txBody>
          <a:bodyPr/>
          <a:lstStyle/>
          <a:p>
            <a:r>
              <a:rPr lang="en-US" dirty="0"/>
              <a:t>UM Documentation	</a:t>
            </a:r>
          </a:p>
        </p:txBody>
      </p:sp>
      <p:sp>
        <p:nvSpPr>
          <p:cNvPr id="3" name="Content Placeholder 2">
            <a:extLst>
              <a:ext uri="{FF2B5EF4-FFF2-40B4-BE49-F238E27FC236}">
                <a16:creationId xmlns:a16="http://schemas.microsoft.com/office/drawing/2014/main" id="{7EE57E0E-09EE-446A-A79C-A650FA091D92}"/>
              </a:ext>
            </a:extLst>
          </p:cNvPr>
          <p:cNvSpPr>
            <a:spLocks noGrp="1"/>
          </p:cNvSpPr>
          <p:nvPr>
            <p:ph idx="1"/>
          </p:nvPr>
        </p:nvSpPr>
        <p:spPr/>
        <p:txBody>
          <a:bodyPr>
            <a:normAutofit fontScale="85000" lnSpcReduction="10000"/>
          </a:bodyPr>
          <a:lstStyle/>
          <a:p>
            <a:r>
              <a:rPr lang="en-US" dirty="0"/>
              <a:t>The utilization management process relies on appropriate clinical documentation that speaks to the client’s current health condition</a:t>
            </a:r>
          </a:p>
          <a:p>
            <a:pPr lvl="1"/>
            <a:r>
              <a:rPr lang="en-US" dirty="0"/>
              <a:t>Decisions and recommendations based on this clinical documentation. </a:t>
            </a:r>
          </a:p>
          <a:p>
            <a:pPr lvl="1"/>
            <a:r>
              <a:rPr lang="en-US" dirty="0"/>
              <a:t>UM nurses also use “evidence-based guidelines created by third-party vendors, such as MCG health and Change Healthcare, to support clinical decision-making, reduce care delays, and reduce hospital length of stay” (Moss, 2019). </a:t>
            </a:r>
          </a:p>
          <a:p>
            <a:r>
              <a:rPr lang="en-US" dirty="0"/>
              <a:t>UM needs to determine the patient’s current health status and diagnosis then make a judgement into whether the patient is at the right level of care and setting</a:t>
            </a:r>
          </a:p>
          <a:p>
            <a:pPr lvl="1"/>
            <a:r>
              <a:rPr lang="en-US" dirty="0"/>
              <a:t>Makes documentation for UM activity extremely important. </a:t>
            </a:r>
          </a:p>
          <a:p>
            <a:r>
              <a:rPr lang="en-US" dirty="0"/>
              <a:t>All clinically pertinent data (written objectively), patient’s response (or lack of response) to treatment, documentation of conversations with physicians and staff pertinent to the services needed and treatment plans, the patient’s current status at any given point in time, the discharge or transfer planning, outcome of care, and any progression from treatment. </a:t>
            </a:r>
          </a:p>
          <a:p>
            <a:endParaRPr lang="en-US" dirty="0"/>
          </a:p>
        </p:txBody>
      </p:sp>
    </p:spTree>
    <p:extLst>
      <p:ext uri="{BB962C8B-B14F-4D97-AF65-F5344CB8AC3E}">
        <p14:creationId xmlns:p14="http://schemas.microsoft.com/office/powerpoint/2010/main" val="203478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8F30F-C1F4-4EF2-85BA-D137A3F39EF5}"/>
              </a:ext>
            </a:extLst>
          </p:cNvPr>
          <p:cNvSpPr>
            <a:spLocks noGrp="1"/>
          </p:cNvSpPr>
          <p:nvPr>
            <p:ph type="title"/>
          </p:nvPr>
        </p:nvSpPr>
        <p:spPr/>
        <p:txBody>
          <a:bodyPr/>
          <a:lstStyle/>
          <a:p>
            <a:r>
              <a:rPr lang="en-US" dirty="0"/>
              <a:t>Case Study </a:t>
            </a:r>
          </a:p>
        </p:txBody>
      </p:sp>
      <p:sp>
        <p:nvSpPr>
          <p:cNvPr id="3" name="Content Placeholder 2">
            <a:extLst>
              <a:ext uri="{FF2B5EF4-FFF2-40B4-BE49-F238E27FC236}">
                <a16:creationId xmlns:a16="http://schemas.microsoft.com/office/drawing/2014/main" id="{C0DD01A0-9D81-437C-AF5D-FDE6799334E6}"/>
              </a:ext>
            </a:extLst>
          </p:cNvPr>
          <p:cNvSpPr>
            <a:spLocks noGrp="1"/>
          </p:cNvSpPr>
          <p:nvPr>
            <p:ph idx="1"/>
          </p:nvPr>
        </p:nvSpPr>
        <p:spPr/>
        <p:txBody>
          <a:bodyPr/>
          <a:lstStyle/>
          <a:p>
            <a:r>
              <a:rPr lang="en-US" dirty="0"/>
              <a:t>Shows importance of documentation. Example of good documentation leading to approval for services and payment</a:t>
            </a:r>
          </a:p>
          <a:p>
            <a:r>
              <a:rPr lang="en-US" dirty="0">
                <a:hlinkClick r:id="rId2"/>
              </a:rPr>
              <a:t>https://www.youtube.com/watch?v=eD-oxgrBq2g</a:t>
            </a:r>
            <a:endParaRPr lang="en-US" dirty="0"/>
          </a:p>
          <a:p>
            <a:r>
              <a:rPr lang="en-US" dirty="0"/>
              <a:t>Putting all the information together. This video contain many elements</a:t>
            </a:r>
          </a:p>
          <a:p>
            <a:pPr lvl="1"/>
            <a:r>
              <a:rPr lang="en-US" dirty="0"/>
              <a:t>Right place and right time</a:t>
            </a:r>
          </a:p>
          <a:p>
            <a:pPr lvl="1"/>
            <a:r>
              <a:rPr lang="en-US" dirty="0"/>
              <a:t>Clinically pertinent data</a:t>
            </a:r>
          </a:p>
          <a:p>
            <a:pPr lvl="1"/>
            <a:r>
              <a:rPr lang="en-US" dirty="0"/>
              <a:t>Labs, tests, scans, biopsies, cultures etc. </a:t>
            </a:r>
          </a:p>
          <a:p>
            <a:pPr lvl="1"/>
            <a:r>
              <a:rPr lang="en-US" dirty="0"/>
              <a:t>Patient’s response to treatment</a:t>
            </a:r>
          </a:p>
          <a:p>
            <a:pPr lvl="1"/>
            <a:r>
              <a:rPr lang="en-US" dirty="0"/>
              <a:t>Authorization</a:t>
            </a:r>
          </a:p>
          <a:p>
            <a:pPr lvl="1"/>
            <a:endParaRPr lang="en-US" dirty="0"/>
          </a:p>
          <a:p>
            <a:endParaRPr lang="en-US" dirty="0"/>
          </a:p>
        </p:txBody>
      </p:sp>
    </p:spTree>
    <p:extLst>
      <p:ext uri="{BB962C8B-B14F-4D97-AF65-F5344CB8AC3E}">
        <p14:creationId xmlns:p14="http://schemas.microsoft.com/office/powerpoint/2010/main" val="2762190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124</TotalTime>
  <Words>925</Words>
  <Application>Microsoft Office PowerPoint</Application>
  <PresentationFormat>Widescreen</PresentationFormat>
  <Paragraphs>61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Utilization Management</vt:lpstr>
      <vt:lpstr>Definition of Utilization Management (UM)</vt:lpstr>
      <vt:lpstr>Importance of UM </vt:lpstr>
      <vt:lpstr>UM vs Case Management</vt:lpstr>
      <vt:lpstr>UM Criteria</vt:lpstr>
      <vt:lpstr>UM vs Utilization Review</vt:lpstr>
      <vt:lpstr>Utilization review</vt:lpstr>
      <vt:lpstr>UM Documentation </vt:lpstr>
      <vt:lpstr>Case Study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 Fong</dc:creator>
  <cp:lastModifiedBy>Al Fong</cp:lastModifiedBy>
  <cp:revision>16</cp:revision>
  <dcterms:created xsi:type="dcterms:W3CDTF">2019-12-11T02:44:27Z</dcterms:created>
  <dcterms:modified xsi:type="dcterms:W3CDTF">2019-12-11T22:43:07Z</dcterms:modified>
</cp:coreProperties>
</file>