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0D40125-4255-4928-980B-E35EE2FF7B6F}">
  <a:tblStyle styleId="{90D40125-4255-4928-980B-E35EE2FF7B6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7404122e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7404122e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71657d0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71657d0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7404122e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7404122e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7404122e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7404122e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71657d0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71657d0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7404122e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7404122e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71657d0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71657d0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3d8456e2187a19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3d8456e2187a19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7404122e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7404122e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703548a0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703548a0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91d6b08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91d6b08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91d6b08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91d6b08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3d8456e2187a19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3d8456e2187a19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3d8456e2187a19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3d8456e2187a19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7404122e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7404122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7404122e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7404122e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7404122e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7404122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levi.com/US/en_US/madeofprogress#process" TargetMode="External"/><Relationship Id="rId4" Type="http://schemas.openxmlformats.org/officeDocument/2006/relationships/image" Target="../media/image25.jpg"/><Relationship Id="rId5" Type="http://schemas.openxmlformats.org/officeDocument/2006/relationships/image" Target="../media/image10.jp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2.jpg"/><Relationship Id="rId5" Type="http://schemas.openxmlformats.org/officeDocument/2006/relationships/image" Target="../media/image12.jpg"/><Relationship Id="rId6" Type="http://schemas.openxmlformats.org/officeDocument/2006/relationships/image" Target="../media/image14.jpg"/><Relationship Id="rId7"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34.jpg"/><Relationship Id="rId5"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8.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2.pn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38550" y="847175"/>
            <a:ext cx="3009825" cy="2282150"/>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3820875" cy="5143500"/>
          </a:xfrm>
          <a:prstGeom prst="rect">
            <a:avLst/>
          </a:prstGeom>
          <a:noFill/>
          <a:ln>
            <a:noFill/>
          </a:ln>
        </p:spPr>
      </p:pic>
      <p:sp>
        <p:nvSpPr>
          <p:cNvPr id="56" name="Google Shape;56;p13"/>
          <p:cNvSpPr txBox="1"/>
          <p:nvPr/>
        </p:nvSpPr>
        <p:spPr>
          <a:xfrm>
            <a:off x="5921500" y="3751725"/>
            <a:ext cx="2903400" cy="11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i="1" lang="en" sz="1200">
                <a:solidFill>
                  <a:srgbClr val="FFFFFF"/>
                </a:solidFill>
                <a:latin typeface="Times New Roman"/>
                <a:ea typeface="Times New Roman"/>
                <a:cs typeface="Times New Roman"/>
                <a:sym typeface="Times New Roman"/>
              </a:rPr>
              <a:t>Alexia Hernandez, Ann Marie ,Brenda Mendez &amp; Maria Mannan.</a:t>
            </a:r>
            <a:endParaRPr i="1" sz="12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311700" y="605125"/>
            <a:ext cx="3999900" cy="3963900"/>
          </a:xfrm>
          <a:prstGeom prst="rect">
            <a:avLst/>
          </a:prstGeom>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lang="en" sz="1200">
                <a:solidFill>
                  <a:schemeClr val="dk1"/>
                </a:solidFill>
                <a:latin typeface="Times New Roman"/>
                <a:ea typeface="Times New Roman"/>
                <a:cs typeface="Times New Roman"/>
                <a:sym typeface="Times New Roman"/>
              </a:rPr>
              <a:t>In the Ad campaign we will feature the use of Levi’s </a:t>
            </a:r>
            <a:r>
              <a:rPr lang="en" sz="1200">
                <a:solidFill>
                  <a:schemeClr val="dk1"/>
                </a:solidFill>
                <a:uFill>
                  <a:noFill/>
                </a:uFill>
                <a:latin typeface="Times New Roman"/>
                <a:ea typeface="Times New Roman"/>
                <a:cs typeface="Times New Roman"/>
                <a:sym typeface="Times New Roman"/>
                <a:hlinkClick r:id="rId3"/>
              </a:rPr>
              <a:t>Water Less</a:t>
            </a:r>
            <a:r>
              <a:rPr lang="en" sz="1200">
                <a:solidFill>
                  <a:schemeClr val="dk1"/>
                </a:solidFill>
                <a:latin typeface="Times New Roman"/>
                <a:ea typeface="Times New Roman"/>
                <a:cs typeface="Times New Roman"/>
                <a:sym typeface="Times New Roman"/>
              </a:rPr>
              <a:t> process that saved more than 1 billion liters of water in the manufacturing of its products. </a:t>
            </a:r>
            <a:endParaRPr sz="1200">
              <a:solidFill>
                <a:schemeClr val="dk1"/>
              </a:solidFill>
              <a:latin typeface="Times New Roman"/>
              <a:ea typeface="Times New Roman"/>
              <a:cs typeface="Times New Roman"/>
              <a:sym typeface="Times New Roman"/>
            </a:endParaRPr>
          </a:p>
          <a:p>
            <a:pPr indent="0" lvl="0" marL="0" rtl="0" algn="l">
              <a:lnSpc>
                <a:spcPct val="24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Ad Campaign will be titled “ Save the planet, make it last.” This will demonstrate how consumers can wash their jeans less often.  From washing instructions to  clothing recycling partnership with Goodwill donation centers.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22" name="Google Shape;122;p22"/>
          <p:cNvPicPr preferRelativeResize="0"/>
          <p:nvPr/>
        </p:nvPicPr>
        <p:blipFill>
          <a:blip r:embed="rId4">
            <a:alphaModFix/>
          </a:blip>
          <a:stretch>
            <a:fillRect/>
          </a:stretch>
        </p:blipFill>
        <p:spPr>
          <a:xfrm>
            <a:off x="6440175" y="172875"/>
            <a:ext cx="2300774" cy="2602949"/>
          </a:xfrm>
          <a:prstGeom prst="rect">
            <a:avLst/>
          </a:prstGeom>
          <a:noFill/>
          <a:ln>
            <a:noFill/>
          </a:ln>
        </p:spPr>
      </p:pic>
      <p:pic>
        <p:nvPicPr>
          <p:cNvPr descr="Image result for save the planet earth" id="123" name="Google Shape;123;p22"/>
          <p:cNvPicPr preferRelativeResize="0"/>
          <p:nvPr/>
        </p:nvPicPr>
        <p:blipFill>
          <a:blip r:embed="rId5">
            <a:alphaModFix/>
          </a:blip>
          <a:stretch>
            <a:fillRect/>
          </a:stretch>
        </p:blipFill>
        <p:spPr>
          <a:xfrm>
            <a:off x="4464000" y="1916824"/>
            <a:ext cx="2062875" cy="2062875"/>
          </a:xfrm>
          <a:prstGeom prst="rect">
            <a:avLst/>
          </a:prstGeom>
          <a:noFill/>
          <a:ln>
            <a:noFill/>
          </a:ln>
        </p:spPr>
      </p:pic>
      <p:sp>
        <p:nvSpPr>
          <p:cNvPr id="124" name="Google Shape;124;p22"/>
          <p:cNvSpPr txBox="1"/>
          <p:nvPr/>
        </p:nvSpPr>
        <p:spPr>
          <a:xfrm>
            <a:off x="5209475" y="3886825"/>
            <a:ext cx="3000000" cy="573900"/>
          </a:xfrm>
          <a:prstGeom prst="rect">
            <a:avLst/>
          </a:prstGeom>
          <a:noFill/>
          <a:ln>
            <a:noFill/>
          </a:ln>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lang="en" sz="1200">
                <a:solidFill>
                  <a:srgbClr val="38761D"/>
                </a:solidFill>
                <a:latin typeface="Oswald"/>
                <a:ea typeface="Oswald"/>
                <a:cs typeface="Oswald"/>
                <a:sym typeface="Oswald"/>
              </a:rPr>
              <a:t>M a k e  i t  l a s t !</a:t>
            </a:r>
            <a:endParaRPr sz="1200">
              <a:solidFill>
                <a:srgbClr val="38761D"/>
              </a:solidFill>
              <a:latin typeface="Oswald"/>
              <a:ea typeface="Oswald"/>
              <a:cs typeface="Oswald"/>
              <a:sym typeface="Oswald"/>
            </a:endParaRPr>
          </a:p>
        </p:txBody>
      </p:sp>
      <p:pic>
        <p:nvPicPr>
          <p:cNvPr id="125" name="Google Shape;125;p22"/>
          <p:cNvPicPr preferRelativeResize="0"/>
          <p:nvPr/>
        </p:nvPicPr>
        <p:blipFill>
          <a:blip r:embed="rId6">
            <a:alphaModFix/>
          </a:blip>
          <a:stretch>
            <a:fillRect/>
          </a:stretch>
        </p:blipFill>
        <p:spPr>
          <a:xfrm>
            <a:off x="4832300" y="1152475"/>
            <a:ext cx="717500" cy="75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Editorial Ad Campaign &amp; Advertising</a:t>
            </a:r>
            <a:endParaRPr/>
          </a:p>
        </p:txBody>
      </p:sp>
      <p:graphicFrame>
        <p:nvGraphicFramePr>
          <p:cNvPr id="131" name="Google Shape;131;p23"/>
          <p:cNvGraphicFramePr/>
          <p:nvPr/>
        </p:nvGraphicFramePr>
        <p:xfrm>
          <a:off x="4435013" y="1760325"/>
          <a:ext cx="3000000" cy="3000000"/>
        </p:xfrm>
        <a:graphic>
          <a:graphicData uri="http://schemas.openxmlformats.org/drawingml/2006/table">
            <a:tbl>
              <a:tblPr>
                <a:noFill/>
                <a:tableStyleId>{90D40125-4255-4928-980B-E35EE2FF7B6F}</a:tableStyleId>
              </a:tblPr>
              <a:tblGrid>
                <a:gridCol w="2436800"/>
                <a:gridCol w="2101450"/>
              </a:tblGrid>
              <a:tr h="200025">
                <a:tc>
                  <a:txBody>
                    <a:bodyPr/>
                    <a:lstStyle/>
                    <a:p>
                      <a:pPr indent="0" lvl="0" marL="0" rtl="0" algn="l">
                        <a:spcBef>
                          <a:spcPts val="0"/>
                        </a:spcBef>
                        <a:spcAft>
                          <a:spcPts val="0"/>
                        </a:spcAft>
                        <a:buNone/>
                      </a:pPr>
                      <a:r>
                        <a:rPr lang="en" sz="1100">
                          <a:solidFill>
                            <a:srgbClr val="FFFFFF"/>
                          </a:solidFill>
                        </a:rPr>
                        <a:t>Advertising</a:t>
                      </a:r>
                      <a:endParaRPr sz="1100">
                        <a:solidFill>
                          <a:srgbClr val="FFFFFF"/>
                        </a:solidFill>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ED7D31"/>
                    </a:solidFill>
                  </a:tcPr>
                </a:tc>
                <a:tc>
                  <a:txBody>
                    <a:bodyPr/>
                    <a:lstStyle/>
                    <a:p>
                      <a:pPr indent="0" lvl="0" marL="0" rtl="0" algn="l">
                        <a:spcBef>
                          <a:spcPts val="0"/>
                        </a:spcBef>
                        <a:spcAft>
                          <a:spcPts val="0"/>
                        </a:spcAft>
                        <a:buNone/>
                      </a:pPr>
                      <a:r>
                        <a:t/>
                      </a:r>
                      <a:endParaRPr sz="1100">
                        <a:solidFill>
                          <a:srgbClr val="FFFFFF"/>
                        </a:solidFill>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ED7D31"/>
                    </a:solidFill>
                  </a:tcPr>
                </a:tc>
              </a:tr>
              <a:tr h="200025">
                <a:tc>
                  <a:txBody>
                    <a:bodyPr/>
                    <a:lstStyle/>
                    <a:p>
                      <a:pPr indent="0" lvl="0" marL="0" rtl="0" algn="l">
                        <a:spcBef>
                          <a:spcPts val="0"/>
                        </a:spcBef>
                        <a:spcAft>
                          <a:spcPts val="0"/>
                        </a:spcAft>
                        <a:buNone/>
                      </a:pPr>
                      <a:r>
                        <a:rPr lang="en"/>
                        <a:t>Snapchat</a:t>
                      </a:r>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c>
                  <a:txBody>
                    <a:bodyPr/>
                    <a:lstStyle/>
                    <a:p>
                      <a:pPr indent="0" lvl="0" marL="0" rtl="0" algn="l">
                        <a:spcBef>
                          <a:spcPts val="0"/>
                        </a:spcBef>
                        <a:spcAft>
                          <a:spcPts val="0"/>
                        </a:spcAft>
                        <a:buNone/>
                      </a:pPr>
                      <a:r>
                        <a:rPr lang="en"/>
                        <a:t> $ 5,000.00</a:t>
                      </a:r>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r>
              <a:tr h="200025">
                <a:tc>
                  <a:txBody>
                    <a:bodyPr/>
                    <a:lstStyle/>
                    <a:p>
                      <a:pPr indent="0" lvl="0" marL="0" rtl="0" algn="l">
                        <a:spcBef>
                          <a:spcPts val="0"/>
                        </a:spcBef>
                        <a:spcAft>
                          <a:spcPts val="0"/>
                        </a:spcAft>
                        <a:buNone/>
                      </a:pPr>
                      <a:r>
                        <a:rPr lang="en"/>
                        <a:t>Instagram</a:t>
                      </a:r>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c>
                  <a:txBody>
                    <a:bodyPr/>
                    <a:lstStyle/>
                    <a:p>
                      <a:pPr indent="0" lvl="0" marL="0" rtl="0" algn="l">
                        <a:spcBef>
                          <a:spcPts val="0"/>
                        </a:spcBef>
                        <a:spcAft>
                          <a:spcPts val="0"/>
                        </a:spcAft>
                        <a:buNone/>
                      </a:pPr>
                      <a:r>
                        <a:rPr lang="en"/>
                        <a:t> $ 5,000.00</a:t>
                      </a:r>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t>YouTube</a:t>
                      </a:r>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c>
                  <a:txBody>
                    <a:bodyPr/>
                    <a:lstStyle/>
                    <a:p>
                      <a:pPr indent="0" lvl="0" marL="0" rtl="0" algn="l">
                        <a:spcBef>
                          <a:spcPts val="0"/>
                        </a:spcBef>
                        <a:spcAft>
                          <a:spcPts val="0"/>
                        </a:spcAft>
                        <a:buNone/>
                      </a:pPr>
                      <a:r>
                        <a:rPr lang="en"/>
                        <a:t> $ 5,000.00</a:t>
                      </a:r>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r>
              <a:tr h="200025">
                <a:tc>
                  <a:txBody>
                    <a:bodyPr/>
                    <a:lstStyle/>
                    <a:p>
                      <a:pPr indent="0" lvl="0" marL="0" rtl="0" algn="l">
                        <a:spcBef>
                          <a:spcPts val="0"/>
                        </a:spcBef>
                        <a:spcAft>
                          <a:spcPts val="0"/>
                        </a:spcAft>
                        <a:buNone/>
                      </a:pPr>
                      <a:r>
                        <a:rPr lang="en"/>
                        <a:t>Facebook</a:t>
                      </a:r>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c>
                  <a:txBody>
                    <a:bodyPr/>
                    <a:lstStyle/>
                    <a:p>
                      <a:pPr indent="0" lvl="0" marL="0" rtl="0" algn="l">
                        <a:spcBef>
                          <a:spcPts val="0"/>
                        </a:spcBef>
                        <a:spcAft>
                          <a:spcPts val="0"/>
                        </a:spcAft>
                        <a:buNone/>
                      </a:pPr>
                      <a:r>
                        <a:rPr lang="en"/>
                        <a:t> $ 5,000.00</a:t>
                      </a:r>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solidFill>
                            <a:srgbClr val="FF0000"/>
                          </a:solidFill>
                        </a:rPr>
                        <a:t>Total</a:t>
                      </a:r>
                      <a:endParaRPr>
                        <a:solidFill>
                          <a:srgbClr val="FF0000"/>
                        </a:solidFill>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c>
                  <a:txBody>
                    <a:bodyPr/>
                    <a:lstStyle/>
                    <a:p>
                      <a:pPr indent="0" lvl="0" marL="0" rtl="0" algn="l">
                        <a:spcBef>
                          <a:spcPts val="0"/>
                        </a:spcBef>
                        <a:spcAft>
                          <a:spcPts val="0"/>
                        </a:spcAft>
                        <a:buNone/>
                      </a:pPr>
                      <a:r>
                        <a:rPr lang="en">
                          <a:solidFill>
                            <a:srgbClr val="FF0000"/>
                          </a:solidFill>
                        </a:rPr>
                        <a:t> $ 20,000.00</a:t>
                      </a:r>
                      <a:endParaRPr>
                        <a:solidFill>
                          <a:srgbClr val="FF0000"/>
                        </a:solidFill>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r>
            </a:tbl>
          </a:graphicData>
        </a:graphic>
      </p:graphicFrame>
      <p:graphicFrame>
        <p:nvGraphicFramePr>
          <p:cNvPr id="132" name="Google Shape;132;p23"/>
          <p:cNvGraphicFramePr/>
          <p:nvPr/>
        </p:nvGraphicFramePr>
        <p:xfrm>
          <a:off x="161825" y="1224350"/>
          <a:ext cx="3000000" cy="3000000"/>
        </p:xfrm>
        <a:graphic>
          <a:graphicData uri="http://schemas.openxmlformats.org/drawingml/2006/table">
            <a:tbl>
              <a:tblPr>
                <a:noFill/>
                <a:tableStyleId>{90D40125-4255-4928-980B-E35EE2FF7B6F}</a:tableStyleId>
              </a:tblPr>
              <a:tblGrid>
                <a:gridCol w="2757250"/>
                <a:gridCol w="1458025"/>
              </a:tblGrid>
              <a:tr h="200025">
                <a:tc>
                  <a:txBody>
                    <a:bodyPr/>
                    <a:lstStyle/>
                    <a:p>
                      <a:pPr indent="0" lvl="0" marL="0" rtl="0" algn="l">
                        <a:spcBef>
                          <a:spcPts val="0"/>
                        </a:spcBef>
                        <a:spcAft>
                          <a:spcPts val="0"/>
                        </a:spcAft>
                        <a:buNone/>
                      </a:pPr>
                      <a:r>
                        <a:rPr lang="en" sz="1100">
                          <a:solidFill>
                            <a:srgbClr val="FFFFFF"/>
                          </a:solidFill>
                        </a:rPr>
                        <a:t>Editorial Ad Campaign</a:t>
                      </a:r>
                      <a:endParaRPr sz="1100">
                        <a:solidFill>
                          <a:srgbClr val="FFFFFF"/>
                        </a:solidFill>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4472C4"/>
                    </a:solidFill>
                  </a:tcPr>
                </a:tc>
                <a:tc>
                  <a:txBody>
                    <a:bodyPr/>
                    <a:lstStyle/>
                    <a:p>
                      <a:pPr indent="0" lvl="0" marL="0" rtl="0" algn="l">
                        <a:spcBef>
                          <a:spcPts val="0"/>
                        </a:spcBef>
                        <a:spcAft>
                          <a:spcPts val="0"/>
                        </a:spcAft>
                        <a:buNone/>
                      </a:pPr>
                      <a:r>
                        <a:t/>
                      </a:r>
                      <a:endParaRPr sz="1100">
                        <a:solidFill>
                          <a:srgbClr val="FFFFFF"/>
                        </a:solidFill>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4472C4"/>
                    </a:solidFill>
                  </a:tcPr>
                </a:tc>
              </a:tr>
              <a:tr h="200025">
                <a:tc>
                  <a:txBody>
                    <a:bodyPr/>
                    <a:lstStyle/>
                    <a:p>
                      <a:pPr indent="0" lvl="0" marL="0" rtl="0" algn="l">
                        <a:spcBef>
                          <a:spcPts val="0"/>
                        </a:spcBef>
                        <a:spcAft>
                          <a:spcPts val="0"/>
                        </a:spcAft>
                        <a:buNone/>
                      </a:pPr>
                      <a:r>
                        <a:rPr lang="en"/>
                        <a:t>Model</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rPr lang="en"/>
                        <a:t> $ 1,000.00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r>
              <a:tr h="200025">
                <a:tc>
                  <a:txBody>
                    <a:bodyPr/>
                    <a:lstStyle/>
                    <a:p>
                      <a:pPr indent="0" lvl="0" marL="0" rtl="0" algn="l">
                        <a:spcBef>
                          <a:spcPts val="0"/>
                        </a:spcBef>
                        <a:spcAft>
                          <a:spcPts val="0"/>
                        </a:spcAft>
                        <a:buNone/>
                      </a:pPr>
                      <a:r>
                        <a:rPr lang="en"/>
                        <a:t>Photographer</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a:t> $ 500.00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t>Staff</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rPr lang="en"/>
                        <a:t> $ 200.00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r>
              <a:tr h="200025">
                <a:tc>
                  <a:txBody>
                    <a:bodyPr/>
                    <a:lstStyle/>
                    <a:p>
                      <a:pPr indent="0" lvl="0" marL="0" rtl="0" algn="l">
                        <a:spcBef>
                          <a:spcPts val="0"/>
                        </a:spcBef>
                        <a:spcAft>
                          <a:spcPts val="0"/>
                        </a:spcAft>
                        <a:buNone/>
                      </a:pPr>
                      <a:r>
                        <a:rPr lang="en"/>
                        <a:t>Set</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a:t> $ 300.00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t>ELUXE Magazine spread</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rPr lang="en"/>
                        <a:t> $ 48,000.00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r>
              <a:tr h="200025">
                <a:tc>
                  <a:txBody>
                    <a:bodyPr/>
                    <a:lstStyle/>
                    <a:p>
                      <a:pPr indent="0" lvl="0" marL="0" rtl="0" algn="l">
                        <a:spcBef>
                          <a:spcPts val="0"/>
                        </a:spcBef>
                        <a:spcAft>
                          <a:spcPts val="0"/>
                        </a:spcAft>
                        <a:buNone/>
                      </a:pPr>
                      <a:r>
                        <a:rPr lang="en"/>
                        <a:t>Luxiders magazine spread</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a:t> $ 50,000.00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t>WWD magazine spread</a:t>
                      </a:r>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rPr lang="en"/>
                        <a:t> $ 100,000.00</a:t>
                      </a:r>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solidFill>
                      <a:srgbClr val="D9E1F2"/>
                    </a:solidFill>
                  </a:tcPr>
                </a:tc>
              </a:tr>
              <a:tr h="200025">
                <a:tc>
                  <a:txBody>
                    <a:bodyPr/>
                    <a:lstStyle/>
                    <a:p>
                      <a:pPr indent="0" lvl="0" marL="0" rtl="0" algn="l">
                        <a:spcBef>
                          <a:spcPts val="0"/>
                        </a:spcBef>
                        <a:spcAft>
                          <a:spcPts val="0"/>
                        </a:spcAft>
                        <a:buNone/>
                      </a:pPr>
                      <a:r>
                        <a:rPr lang="en">
                          <a:solidFill>
                            <a:srgbClr val="FF0000"/>
                          </a:solidFill>
                        </a:rPr>
                        <a:t>Total</a:t>
                      </a:r>
                      <a:endParaRPr>
                        <a:solidFill>
                          <a:srgbClr val="FF0000"/>
                        </a:solidFill>
                      </a:endParaRPr>
                    </a:p>
                  </a:txBody>
                  <a:tcPr marT="91425" marB="91425" marR="91425" marL="91425">
                    <a:lnL cap="flat" cmpd="sng" w="6250">
                      <a:solidFill>
                        <a:srgbClr val="8EA9DB"/>
                      </a:solidFill>
                      <a:prstDash val="solid"/>
                      <a:round/>
                      <a:headEnd len="sm" w="sm" type="none"/>
                      <a:tailEnd len="sm" w="sm" type="none"/>
                    </a:lnL>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0000"/>
                          </a:solidFill>
                        </a:rPr>
                        <a:t> $ 200,000.00</a:t>
                      </a:r>
                      <a:endParaRPr>
                        <a:solidFill>
                          <a:srgbClr val="FF0000"/>
                        </a:solidFill>
                      </a:endParaRPr>
                    </a:p>
                  </a:txBody>
                  <a:tcPr marT="91425" marB="91425" marR="91425" marL="91425">
                    <a:lnR cap="flat" cmpd="sng" w="6250">
                      <a:solidFill>
                        <a:srgbClr val="8EA9DB"/>
                      </a:solidFill>
                      <a:prstDash val="solid"/>
                      <a:round/>
                      <a:headEnd len="sm" w="sm" type="none"/>
                      <a:tailEnd len="sm" w="sm" type="none"/>
                    </a:lnR>
                    <a:lnT cap="flat" cmpd="sng" w="6250">
                      <a:solidFill>
                        <a:srgbClr val="8EA9DB"/>
                      </a:solidFill>
                      <a:prstDash val="solid"/>
                      <a:round/>
                      <a:headEnd len="sm" w="sm" type="none"/>
                      <a:tailEnd len="sm" w="sm" type="none"/>
                    </a:lnT>
                    <a:lnB cap="flat" cmpd="sng" w="6250">
                      <a:solidFill>
                        <a:srgbClr val="8EA9DB"/>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6" name="Shape 136"/>
        <p:cNvGrpSpPr/>
        <p:nvPr/>
      </p:nvGrpSpPr>
      <p:grpSpPr>
        <a:xfrm>
          <a:off x="0" y="0"/>
          <a:ext cx="0" cy="0"/>
          <a:chOff x="0" y="0"/>
          <a:chExt cx="0" cy="0"/>
        </a:xfrm>
      </p:grpSpPr>
      <p:sp>
        <p:nvSpPr>
          <p:cNvPr id="137" name="Google Shape;137;p24"/>
          <p:cNvSpPr txBox="1"/>
          <p:nvPr>
            <p:ph type="title"/>
          </p:nvPr>
        </p:nvSpPr>
        <p:spPr>
          <a:xfrm>
            <a:off x="732025" y="99550"/>
            <a:ext cx="3535200" cy="741000"/>
          </a:xfrm>
          <a:prstGeom prst="rect">
            <a:avLst/>
          </a:prstGeom>
        </p:spPr>
        <p:txBody>
          <a:bodyPr anchorCtr="0" anchor="t" bIns="91425" lIns="91425" spcFirstLastPara="1" rIns="91425" wrap="square" tIns="91425">
            <a:noAutofit/>
          </a:bodyPr>
          <a:lstStyle/>
          <a:p>
            <a:pPr indent="457200" lvl="0" marL="0" rtl="0" algn="l">
              <a:lnSpc>
                <a:spcPct val="240000"/>
              </a:lnSpc>
              <a:spcBef>
                <a:spcPts val="0"/>
              </a:spcBef>
              <a:spcAft>
                <a:spcPts val="0"/>
              </a:spcAft>
              <a:buClr>
                <a:schemeClr val="dk1"/>
              </a:buClr>
              <a:buSzPts val="1100"/>
              <a:buFont typeface="Arial"/>
              <a:buNone/>
            </a:pPr>
            <a:r>
              <a:rPr lang="en" sz="2400">
                <a:solidFill>
                  <a:srgbClr val="FFFFFF"/>
                </a:solidFill>
                <a:latin typeface="Oswald"/>
                <a:ea typeface="Oswald"/>
                <a:cs typeface="Oswald"/>
                <a:sym typeface="Oswald"/>
              </a:rPr>
              <a:t>Celebrity </a:t>
            </a:r>
            <a:r>
              <a:rPr lang="en" sz="2400">
                <a:solidFill>
                  <a:srgbClr val="FFFFFF"/>
                </a:solidFill>
                <a:latin typeface="Oswald"/>
                <a:ea typeface="Oswald"/>
                <a:cs typeface="Oswald"/>
                <a:sym typeface="Oswald"/>
              </a:rPr>
              <a:t>Endorsements</a:t>
            </a:r>
            <a:endParaRPr sz="2400">
              <a:solidFill>
                <a:srgbClr val="FFFFFF"/>
              </a:solidFill>
              <a:latin typeface="Oswald"/>
              <a:ea typeface="Oswald"/>
              <a:cs typeface="Oswald"/>
              <a:sym typeface="Oswald"/>
            </a:endParaRPr>
          </a:p>
        </p:txBody>
      </p:sp>
      <p:sp>
        <p:nvSpPr>
          <p:cNvPr id="138" name="Google Shape;138;p24"/>
          <p:cNvSpPr txBox="1"/>
          <p:nvPr>
            <p:ph idx="1" type="body"/>
          </p:nvPr>
        </p:nvSpPr>
        <p:spPr>
          <a:xfrm>
            <a:off x="300650" y="520250"/>
            <a:ext cx="4688100" cy="3811200"/>
          </a:xfrm>
          <a:prstGeom prst="rect">
            <a:avLst/>
          </a:prstGeom>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b="1" lang="en" sz="1200">
                <a:solidFill>
                  <a:srgbClr val="FFFFFF"/>
                </a:solidFill>
                <a:latin typeface="Times New Roman"/>
                <a:ea typeface="Times New Roman"/>
                <a:cs typeface="Times New Roman"/>
                <a:sym typeface="Times New Roman"/>
              </a:rPr>
              <a:t>There is no better advocate for ethical and sustainable fashion than Emma Watson. The actress consistently uses her celebrity status to incite change. Throughout her career she’s been a driving force of the movement.  Her work includes collaborations with ethical brands She use her voice on social media about sustainable fashion in an attempt to convince us to make smarter choices about where we shop.  </a:t>
            </a:r>
            <a:endParaRPr b="1" sz="1200">
              <a:solidFill>
                <a:srgbClr val="FFFFFF"/>
              </a:solidFill>
              <a:latin typeface="Times New Roman"/>
              <a:ea typeface="Times New Roman"/>
              <a:cs typeface="Times New Roman"/>
              <a:sym typeface="Times New Roman"/>
            </a:endParaRPr>
          </a:p>
          <a:p>
            <a:pPr indent="0" lvl="0" marL="0" rtl="0" algn="l">
              <a:lnSpc>
                <a:spcPct val="240000"/>
              </a:lnSpc>
              <a:spcBef>
                <a:spcPts val="0"/>
              </a:spcBef>
              <a:spcAft>
                <a:spcPts val="0"/>
              </a:spcAft>
              <a:buNone/>
            </a:pPr>
            <a:r>
              <a:rPr b="1" lang="en" sz="1200">
                <a:solidFill>
                  <a:srgbClr val="FFFFFF"/>
                </a:solidFill>
                <a:latin typeface="Times New Roman"/>
                <a:ea typeface="Times New Roman"/>
                <a:cs typeface="Times New Roman"/>
                <a:sym typeface="Times New Roman"/>
              </a:rPr>
              <a:t>Other Popular celebrities are included such as Natalie Portman, Leonardo DiCaprio, Channing Tatum and Hayden </a:t>
            </a:r>
            <a:r>
              <a:rPr b="1" lang="en" sz="1200">
                <a:solidFill>
                  <a:srgbClr val="FFFFFF"/>
                </a:solidFill>
                <a:latin typeface="Times New Roman"/>
                <a:ea typeface="Times New Roman"/>
                <a:cs typeface="Times New Roman"/>
                <a:sym typeface="Times New Roman"/>
              </a:rPr>
              <a:t>Panettiere</a:t>
            </a:r>
            <a:r>
              <a:rPr b="1" lang="en" sz="1200">
                <a:solidFill>
                  <a:srgbClr val="FFFFFF"/>
                </a:solidFill>
                <a:latin typeface="Times New Roman"/>
                <a:ea typeface="Times New Roman"/>
                <a:cs typeface="Times New Roman"/>
                <a:sym typeface="Times New Roman"/>
              </a:rPr>
              <a:t>. </a:t>
            </a:r>
            <a:endParaRPr b="1" sz="1200">
              <a:solidFill>
                <a:srgbClr val="FFFFFF"/>
              </a:solidFill>
              <a:latin typeface="Times New Roman"/>
              <a:ea typeface="Times New Roman"/>
              <a:cs typeface="Times New Roman"/>
              <a:sym typeface="Times New Roman"/>
            </a:endParaRPr>
          </a:p>
          <a:p>
            <a:pPr indent="0" lvl="0" marL="0" rtl="0" algn="l">
              <a:lnSpc>
                <a:spcPct val="240000"/>
              </a:lnSpc>
              <a:spcBef>
                <a:spcPts val="0"/>
              </a:spcBef>
              <a:spcAft>
                <a:spcPts val="0"/>
              </a:spcAft>
              <a:buClr>
                <a:schemeClr val="dk1"/>
              </a:buClr>
              <a:buSzPts val="1100"/>
              <a:buFont typeface="Arial"/>
              <a:buNone/>
            </a:pPr>
            <a:r>
              <a:t/>
            </a:r>
            <a:endParaRPr sz="900">
              <a:solidFill>
                <a:srgbClr val="F3F3F3"/>
              </a:solidFill>
              <a:latin typeface="Times New Roman"/>
              <a:ea typeface="Times New Roman"/>
              <a:cs typeface="Times New Roman"/>
              <a:sym typeface="Times New Roman"/>
            </a:endParaRPr>
          </a:p>
        </p:txBody>
      </p:sp>
      <p:pic>
        <p:nvPicPr>
          <p:cNvPr id="139" name="Google Shape;139;p24"/>
          <p:cNvPicPr preferRelativeResize="0"/>
          <p:nvPr/>
        </p:nvPicPr>
        <p:blipFill>
          <a:blip r:embed="rId3">
            <a:alphaModFix/>
          </a:blip>
          <a:stretch>
            <a:fillRect/>
          </a:stretch>
        </p:blipFill>
        <p:spPr>
          <a:xfrm>
            <a:off x="6588463" y="0"/>
            <a:ext cx="1377800" cy="2096975"/>
          </a:xfrm>
          <a:prstGeom prst="rect">
            <a:avLst/>
          </a:prstGeom>
          <a:noFill/>
          <a:ln>
            <a:noFill/>
          </a:ln>
        </p:spPr>
      </p:pic>
      <p:pic>
        <p:nvPicPr>
          <p:cNvPr descr="Image result for Natalie Portman" id="140" name="Google Shape;140;p24"/>
          <p:cNvPicPr preferRelativeResize="0"/>
          <p:nvPr/>
        </p:nvPicPr>
        <p:blipFill>
          <a:blip r:embed="rId4">
            <a:alphaModFix/>
          </a:blip>
          <a:stretch>
            <a:fillRect/>
          </a:stretch>
        </p:blipFill>
        <p:spPr>
          <a:xfrm>
            <a:off x="5210675" y="0"/>
            <a:ext cx="1377800" cy="2096975"/>
          </a:xfrm>
          <a:prstGeom prst="rect">
            <a:avLst/>
          </a:prstGeom>
          <a:noFill/>
          <a:ln>
            <a:noFill/>
          </a:ln>
        </p:spPr>
      </p:pic>
      <p:pic>
        <p:nvPicPr>
          <p:cNvPr descr="Image result for Channing Tatum" id="141" name="Google Shape;141;p24"/>
          <p:cNvPicPr preferRelativeResize="0"/>
          <p:nvPr/>
        </p:nvPicPr>
        <p:blipFill>
          <a:blip r:embed="rId5">
            <a:alphaModFix/>
          </a:blip>
          <a:stretch>
            <a:fillRect/>
          </a:stretch>
        </p:blipFill>
        <p:spPr>
          <a:xfrm>
            <a:off x="7857950" y="0"/>
            <a:ext cx="1227475" cy="2096975"/>
          </a:xfrm>
          <a:prstGeom prst="rect">
            <a:avLst/>
          </a:prstGeom>
          <a:noFill/>
          <a:ln>
            <a:noFill/>
          </a:ln>
        </p:spPr>
      </p:pic>
      <p:pic>
        <p:nvPicPr>
          <p:cNvPr descr="Related image" id="142" name="Google Shape;142;p24"/>
          <p:cNvPicPr preferRelativeResize="0"/>
          <p:nvPr/>
        </p:nvPicPr>
        <p:blipFill>
          <a:blip r:embed="rId6">
            <a:alphaModFix/>
          </a:blip>
          <a:stretch>
            <a:fillRect/>
          </a:stretch>
        </p:blipFill>
        <p:spPr>
          <a:xfrm>
            <a:off x="7375375" y="2096963"/>
            <a:ext cx="1834850" cy="2096975"/>
          </a:xfrm>
          <a:prstGeom prst="rect">
            <a:avLst/>
          </a:prstGeom>
          <a:noFill/>
          <a:ln>
            <a:noFill/>
          </a:ln>
        </p:spPr>
      </p:pic>
      <p:pic>
        <p:nvPicPr>
          <p:cNvPr descr="Related image" id="143" name="Google Shape;143;p24"/>
          <p:cNvPicPr preferRelativeResize="0"/>
          <p:nvPr/>
        </p:nvPicPr>
        <p:blipFill>
          <a:blip r:embed="rId7">
            <a:alphaModFix/>
          </a:blip>
          <a:stretch>
            <a:fillRect/>
          </a:stretch>
        </p:blipFill>
        <p:spPr>
          <a:xfrm>
            <a:off x="4988738" y="2096987"/>
            <a:ext cx="2640324" cy="221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7" name="Shape 147"/>
        <p:cNvGrpSpPr/>
        <p:nvPr/>
      </p:nvGrpSpPr>
      <p:grpSpPr>
        <a:xfrm>
          <a:off x="0" y="0"/>
          <a:ext cx="0" cy="0"/>
          <a:chOff x="0" y="0"/>
          <a:chExt cx="0" cy="0"/>
        </a:xfrm>
      </p:grpSpPr>
      <p:sp>
        <p:nvSpPr>
          <p:cNvPr id="148" name="Google Shape;148;p25"/>
          <p:cNvSpPr txBox="1"/>
          <p:nvPr>
            <p:ph type="title"/>
          </p:nvPr>
        </p:nvSpPr>
        <p:spPr>
          <a:xfrm>
            <a:off x="268475" y="142475"/>
            <a:ext cx="4866300" cy="869100"/>
          </a:xfrm>
          <a:prstGeom prst="rect">
            <a:avLst/>
          </a:prstGeom>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b="1" lang="en" sz="1400">
                <a:solidFill>
                  <a:srgbClr val="FFFFFF"/>
                </a:solidFill>
                <a:latin typeface="Times New Roman"/>
                <a:ea typeface="Times New Roman"/>
                <a:cs typeface="Times New Roman"/>
                <a:sym typeface="Times New Roman"/>
              </a:rPr>
              <a:t>Levi’s will partner up with Micro </a:t>
            </a:r>
            <a:endParaRPr b="1" sz="1400">
              <a:solidFill>
                <a:srgbClr val="FFFFFF"/>
              </a:solidFill>
              <a:latin typeface="Times New Roman"/>
              <a:ea typeface="Times New Roman"/>
              <a:cs typeface="Times New Roman"/>
              <a:sym typeface="Times New Roman"/>
            </a:endParaRPr>
          </a:p>
          <a:p>
            <a:pPr indent="0" lvl="0" marL="0" rtl="0" algn="l">
              <a:lnSpc>
                <a:spcPct val="240000"/>
              </a:lnSpc>
              <a:spcBef>
                <a:spcPts val="0"/>
              </a:spcBef>
              <a:spcAft>
                <a:spcPts val="0"/>
              </a:spcAft>
              <a:buClr>
                <a:schemeClr val="dk1"/>
              </a:buClr>
              <a:buSzPts val="1100"/>
              <a:buFont typeface="Arial"/>
              <a:buNone/>
            </a:pPr>
            <a:r>
              <a:rPr b="1" lang="en" sz="1400">
                <a:solidFill>
                  <a:srgbClr val="FFFFFF"/>
                </a:solidFill>
                <a:latin typeface="Times New Roman"/>
                <a:ea typeface="Times New Roman"/>
                <a:cs typeface="Times New Roman"/>
                <a:sym typeface="Times New Roman"/>
              </a:rPr>
              <a:t>and Macro influencers </a:t>
            </a:r>
            <a:endParaRPr b="1" sz="1400">
              <a:solidFill>
                <a:srgbClr val="FFFFFF"/>
              </a:solidFill>
            </a:endParaRPr>
          </a:p>
        </p:txBody>
      </p:sp>
      <p:pic>
        <p:nvPicPr>
          <p:cNvPr descr="Image result for reese blutstein instagram" id="149" name="Google Shape;149;p25"/>
          <p:cNvPicPr preferRelativeResize="0"/>
          <p:nvPr/>
        </p:nvPicPr>
        <p:blipFill>
          <a:blip r:embed="rId3">
            <a:alphaModFix/>
          </a:blip>
          <a:stretch>
            <a:fillRect/>
          </a:stretch>
        </p:blipFill>
        <p:spPr>
          <a:xfrm>
            <a:off x="6498875" y="479625"/>
            <a:ext cx="2175600" cy="2865825"/>
          </a:xfrm>
          <a:prstGeom prst="rect">
            <a:avLst/>
          </a:prstGeom>
          <a:noFill/>
          <a:ln>
            <a:noFill/>
          </a:ln>
        </p:spPr>
      </p:pic>
      <p:sp>
        <p:nvSpPr>
          <p:cNvPr id="150" name="Google Shape;150;p25"/>
          <p:cNvSpPr txBox="1"/>
          <p:nvPr/>
        </p:nvSpPr>
        <p:spPr>
          <a:xfrm>
            <a:off x="6086675" y="3702100"/>
            <a:ext cx="3000000" cy="1009200"/>
          </a:xfrm>
          <a:prstGeom prst="rect">
            <a:avLst/>
          </a:prstGeom>
          <a:noFill/>
          <a:ln>
            <a:noFill/>
          </a:ln>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lang="en" sz="1000">
                <a:solidFill>
                  <a:srgbClr val="FFFFFF"/>
                </a:solidFill>
                <a:latin typeface="Times New Roman"/>
                <a:ea typeface="Times New Roman"/>
                <a:cs typeface="Times New Roman"/>
                <a:sym typeface="Times New Roman"/>
              </a:rPr>
              <a:t>Reese Blutstein, who's constantly putting pressure on brands to use less paper and cardboard in their packaging,</a:t>
            </a:r>
            <a:endParaRPr sz="1000">
              <a:solidFill>
                <a:srgbClr val="FFFFFF"/>
              </a:solidFill>
            </a:endParaRPr>
          </a:p>
        </p:txBody>
      </p:sp>
      <p:sp>
        <p:nvSpPr>
          <p:cNvPr id="151" name="Google Shape;151;p25"/>
          <p:cNvSpPr txBox="1"/>
          <p:nvPr/>
        </p:nvSpPr>
        <p:spPr>
          <a:xfrm>
            <a:off x="268475" y="4210875"/>
            <a:ext cx="3000000" cy="825000"/>
          </a:xfrm>
          <a:prstGeom prst="rect">
            <a:avLst/>
          </a:prstGeom>
          <a:noFill/>
          <a:ln>
            <a:noFill/>
          </a:ln>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lang="en" sz="1000">
                <a:solidFill>
                  <a:srgbClr val="FFFFFF"/>
                </a:solidFill>
                <a:latin typeface="Times New Roman"/>
                <a:ea typeface="Times New Roman"/>
                <a:cs typeface="Times New Roman"/>
                <a:sym typeface="Times New Roman"/>
              </a:rPr>
              <a:t>Jill Mathews and Luke Matthews promote in ethical, sustainable fair trade products and fashion. </a:t>
            </a:r>
            <a:endParaRPr sz="1000">
              <a:solidFill>
                <a:srgbClr val="FFFFFF"/>
              </a:solidFill>
            </a:endParaRPr>
          </a:p>
        </p:txBody>
      </p:sp>
      <p:pic>
        <p:nvPicPr>
          <p:cNvPr id="152" name="Google Shape;152;p25"/>
          <p:cNvPicPr preferRelativeResize="0"/>
          <p:nvPr/>
        </p:nvPicPr>
        <p:blipFill>
          <a:blip r:embed="rId4">
            <a:alphaModFix/>
          </a:blip>
          <a:stretch>
            <a:fillRect/>
          </a:stretch>
        </p:blipFill>
        <p:spPr>
          <a:xfrm>
            <a:off x="268475" y="1095775"/>
            <a:ext cx="2534247" cy="2951951"/>
          </a:xfrm>
          <a:prstGeom prst="rect">
            <a:avLst/>
          </a:prstGeom>
          <a:noFill/>
          <a:ln>
            <a:noFill/>
          </a:ln>
        </p:spPr>
      </p:pic>
      <p:pic>
        <p:nvPicPr>
          <p:cNvPr id="153" name="Google Shape;153;p25"/>
          <p:cNvPicPr preferRelativeResize="0"/>
          <p:nvPr/>
        </p:nvPicPr>
        <p:blipFill>
          <a:blip r:embed="rId5">
            <a:alphaModFix/>
          </a:blip>
          <a:stretch>
            <a:fillRect/>
          </a:stretch>
        </p:blipFill>
        <p:spPr>
          <a:xfrm>
            <a:off x="3570200" y="577600"/>
            <a:ext cx="2081974" cy="3124498"/>
          </a:xfrm>
          <a:prstGeom prst="rect">
            <a:avLst/>
          </a:prstGeom>
          <a:noFill/>
          <a:ln>
            <a:noFill/>
          </a:ln>
        </p:spPr>
      </p:pic>
      <p:sp>
        <p:nvSpPr>
          <p:cNvPr id="154" name="Google Shape;154;p25"/>
          <p:cNvSpPr txBox="1"/>
          <p:nvPr/>
        </p:nvSpPr>
        <p:spPr>
          <a:xfrm>
            <a:off x="3072000" y="3702100"/>
            <a:ext cx="3000000" cy="1130100"/>
          </a:xfrm>
          <a:prstGeom prst="rect">
            <a:avLst/>
          </a:prstGeom>
          <a:noFill/>
          <a:ln>
            <a:noFill/>
          </a:ln>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lang="en" sz="1000">
                <a:solidFill>
                  <a:srgbClr val="FFFFFF"/>
                </a:solidFill>
                <a:latin typeface="Times New Roman"/>
                <a:ea typeface="Times New Roman"/>
                <a:cs typeface="Times New Roman"/>
                <a:sym typeface="Times New Roman"/>
              </a:rPr>
              <a:t>Shannon Buckley is another great influencer who writes that she is “exploring ethical clothing as a not-quite-plus-size person” living in Chicago.</a:t>
            </a:r>
            <a:r>
              <a:rPr lang="en" sz="1000">
                <a:solidFill>
                  <a:schemeClr val="dk1"/>
                </a:solidFill>
                <a:latin typeface="Times New Roman"/>
                <a:ea typeface="Times New Roman"/>
                <a:cs typeface="Times New Roman"/>
                <a:sym typeface="Times New Roman"/>
              </a:rPr>
              <a:t> </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Celebrity </a:t>
            </a:r>
            <a:r>
              <a:rPr lang="en"/>
              <a:t>Endorsements</a:t>
            </a:r>
            <a:r>
              <a:rPr lang="en"/>
              <a:t> &amp; Influencers</a:t>
            </a:r>
            <a:endParaRPr/>
          </a:p>
        </p:txBody>
      </p:sp>
      <p:graphicFrame>
        <p:nvGraphicFramePr>
          <p:cNvPr id="160" name="Google Shape;160;p26"/>
          <p:cNvGraphicFramePr/>
          <p:nvPr/>
        </p:nvGraphicFramePr>
        <p:xfrm>
          <a:off x="218225" y="2084925"/>
          <a:ext cx="3000000" cy="3000000"/>
        </p:xfrm>
        <a:graphic>
          <a:graphicData uri="http://schemas.openxmlformats.org/drawingml/2006/table">
            <a:tbl>
              <a:tblPr>
                <a:noFill/>
                <a:tableStyleId>{90D40125-4255-4928-980B-E35EE2FF7B6F}</a:tableStyleId>
              </a:tblPr>
              <a:tblGrid>
                <a:gridCol w="2894525"/>
                <a:gridCol w="1633225"/>
              </a:tblGrid>
              <a:tr h="281625">
                <a:tc>
                  <a:txBody>
                    <a:bodyPr/>
                    <a:lstStyle/>
                    <a:p>
                      <a:pPr indent="0" lvl="0" marL="0" rtl="0" algn="l">
                        <a:spcBef>
                          <a:spcPts val="0"/>
                        </a:spcBef>
                        <a:spcAft>
                          <a:spcPts val="0"/>
                        </a:spcAft>
                        <a:buNone/>
                      </a:pPr>
                      <a:r>
                        <a:rPr lang="en" sz="1000">
                          <a:solidFill>
                            <a:srgbClr val="FFFFFF"/>
                          </a:solidFill>
                        </a:rPr>
                        <a:t>Celebrity </a:t>
                      </a:r>
                      <a:r>
                        <a:rPr lang="en" sz="1000">
                          <a:solidFill>
                            <a:srgbClr val="FFFFFF"/>
                          </a:solidFill>
                        </a:rPr>
                        <a:t>Endorsements</a:t>
                      </a:r>
                      <a:endParaRPr sz="1000">
                        <a:solidFill>
                          <a:srgbClr val="FFFFFF"/>
                        </a:solidFill>
                      </a:endParaRPr>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C000"/>
                    </a:solidFill>
                  </a:tcPr>
                </a:tc>
                <a:tc>
                  <a:txBody>
                    <a:bodyPr/>
                    <a:lstStyle/>
                    <a:p>
                      <a:pPr indent="0" lvl="0" marL="0" rtl="0" algn="l">
                        <a:spcBef>
                          <a:spcPts val="0"/>
                        </a:spcBef>
                        <a:spcAft>
                          <a:spcPts val="0"/>
                        </a:spcAft>
                        <a:buNone/>
                      </a:pPr>
                      <a:r>
                        <a:t/>
                      </a:r>
                      <a:endParaRPr sz="1000">
                        <a:solidFill>
                          <a:srgbClr val="FFFFFF"/>
                        </a:solidFill>
                      </a:endParaRPr>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C000"/>
                    </a:solidFill>
                  </a:tcPr>
                </a:tc>
              </a:tr>
              <a:tr h="311925">
                <a:tc>
                  <a:txBody>
                    <a:bodyPr/>
                    <a:lstStyle/>
                    <a:p>
                      <a:pPr indent="0" lvl="0" marL="0" rtl="0" algn="l">
                        <a:spcBef>
                          <a:spcPts val="0"/>
                        </a:spcBef>
                        <a:spcAft>
                          <a:spcPts val="0"/>
                        </a:spcAft>
                        <a:buNone/>
                      </a:pPr>
                      <a:r>
                        <a:rPr lang="en" sz="1000"/>
                        <a:t>Emma Watson</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$ 200,000.00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311925">
                <a:tc>
                  <a:txBody>
                    <a:bodyPr/>
                    <a:lstStyle/>
                    <a:p>
                      <a:pPr indent="0" lvl="0" marL="0" rtl="0" algn="l">
                        <a:spcBef>
                          <a:spcPts val="0"/>
                        </a:spcBef>
                        <a:spcAft>
                          <a:spcPts val="0"/>
                        </a:spcAft>
                        <a:buNone/>
                      </a:pPr>
                      <a:r>
                        <a:rPr lang="en" sz="1000"/>
                        <a:t>Natalie Portman</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t> $   70,000.00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r h="311925">
                <a:tc>
                  <a:txBody>
                    <a:bodyPr/>
                    <a:lstStyle/>
                    <a:p>
                      <a:pPr indent="0" lvl="0" marL="0" rtl="0" algn="l">
                        <a:spcBef>
                          <a:spcPts val="0"/>
                        </a:spcBef>
                        <a:spcAft>
                          <a:spcPts val="0"/>
                        </a:spcAft>
                        <a:buNone/>
                      </a:pPr>
                      <a:r>
                        <a:rPr lang="en" sz="1000"/>
                        <a:t>Lenardo DiCaprio</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$ 100,000.00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311925">
                <a:tc>
                  <a:txBody>
                    <a:bodyPr/>
                    <a:lstStyle/>
                    <a:p>
                      <a:pPr indent="0" lvl="0" marL="0" rtl="0" algn="l">
                        <a:spcBef>
                          <a:spcPts val="0"/>
                        </a:spcBef>
                        <a:spcAft>
                          <a:spcPts val="0"/>
                        </a:spcAft>
                        <a:buNone/>
                      </a:pPr>
                      <a:r>
                        <a:rPr lang="en" sz="1000"/>
                        <a:t>Channing Tatum</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t> $   80,000.00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r h="311925">
                <a:tc>
                  <a:txBody>
                    <a:bodyPr/>
                    <a:lstStyle/>
                    <a:p>
                      <a:pPr indent="0" lvl="0" marL="0" rtl="0" algn="l">
                        <a:spcBef>
                          <a:spcPts val="0"/>
                        </a:spcBef>
                        <a:spcAft>
                          <a:spcPts val="0"/>
                        </a:spcAft>
                        <a:buNone/>
                      </a:pPr>
                      <a:r>
                        <a:rPr lang="en" sz="1000"/>
                        <a:t>Hayden Panettie</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80,000.00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311925">
                <a:tc>
                  <a:txBody>
                    <a:bodyPr/>
                    <a:lstStyle/>
                    <a:p>
                      <a:pPr indent="0" lvl="0" marL="0" rtl="0" algn="l">
                        <a:spcBef>
                          <a:spcPts val="0"/>
                        </a:spcBef>
                        <a:spcAft>
                          <a:spcPts val="0"/>
                        </a:spcAft>
                        <a:buNone/>
                      </a:pPr>
                      <a:r>
                        <a:rPr lang="en" sz="1000">
                          <a:solidFill>
                            <a:srgbClr val="FF0000"/>
                          </a:solidFill>
                        </a:rPr>
                        <a:t>Total</a:t>
                      </a:r>
                      <a:endParaRPr sz="1000">
                        <a:solidFill>
                          <a:srgbClr val="FF0000"/>
                        </a:solidFill>
                      </a:endParaRPr>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0000"/>
                          </a:solidFill>
                        </a:rPr>
                        <a:t> $ 530,000.00</a:t>
                      </a:r>
                      <a:endParaRPr sz="1000">
                        <a:solidFill>
                          <a:srgbClr val="FF0000"/>
                        </a:solidFill>
                      </a:endParaRPr>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bl>
          </a:graphicData>
        </a:graphic>
      </p:graphicFrame>
      <p:graphicFrame>
        <p:nvGraphicFramePr>
          <p:cNvPr id="161" name="Google Shape;161;p26"/>
          <p:cNvGraphicFramePr/>
          <p:nvPr/>
        </p:nvGraphicFramePr>
        <p:xfrm>
          <a:off x="4872750" y="1130325"/>
          <a:ext cx="3000000" cy="3000000"/>
        </p:xfrm>
        <a:graphic>
          <a:graphicData uri="http://schemas.openxmlformats.org/drawingml/2006/table">
            <a:tbl>
              <a:tblPr>
                <a:noFill/>
                <a:tableStyleId>{90D40125-4255-4928-980B-E35EE2FF7B6F}</a:tableStyleId>
              </a:tblPr>
              <a:tblGrid>
                <a:gridCol w="2421750"/>
                <a:gridCol w="1387725"/>
              </a:tblGrid>
              <a:tr h="286500">
                <a:tc>
                  <a:txBody>
                    <a:bodyPr/>
                    <a:lstStyle/>
                    <a:p>
                      <a:pPr indent="0" lvl="0" marL="0" rtl="0" algn="l">
                        <a:spcBef>
                          <a:spcPts val="0"/>
                        </a:spcBef>
                        <a:spcAft>
                          <a:spcPts val="0"/>
                        </a:spcAft>
                        <a:buNone/>
                      </a:pPr>
                      <a:r>
                        <a:rPr lang="en" sz="900">
                          <a:solidFill>
                            <a:srgbClr val="FFFFFF"/>
                          </a:solidFill>
                        </a:rPr>
                        <a:t>Macro-influencer</a:t>
                      </a:r>
                      <a:endParaRPr sz="900">
                        <a:solidFill>
                          <a:srgbClr val="FFFFFF"/>
                        </a:solidFill>
                      </a:endParaRPr>
                    </a:p>
                  </a:txBody>
                  <a:tcPr marT="91425" marB="91425" marR="91425" marL="91425">
                    <a:lnL cap="flat" cmpd="sng" w="6250">
                      <a:solidFill>
                        <a:srgbClr val="A9D08E"/>
                      </a:solidFill>
                      <a:prstDash val="solid"/>
                      <a:round/>
                      <a:headEnd len="sm" w="sm" type="none"/>
                      <a:tailEnd len="sm" w="sm" type="none"/>
                    </a:lnL>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70AD47"/>
                    </a:solidFill>
                  </a:tcPr>
                </a:tc>
                <a:tc>
                  <a:txBody>
                    <a:bodyPr/>
                    <a:lstStyle/>
                    <a:p>
                      <a:pPr indent="0" lvl="0" marL="0" rtl="0" algn="l">
                        <a:spcBef>
                          <a:spcPts val="0"/>
                        </a:spcBef>
                        <a:spcAft>
                          <a:spcPts val="0"/>
                        </a:spcAft>
                        <a:buNone/>
                      </a:pPr>
                      <a:r>
                        <a:t/>
                      </a:r>
                      <a:endParaRPr sz="900">
                        <a:solidFill>
                          <a:srgbClr val="FFFFFF"/>
                        </a:solidFill>
                      </a:endParaRPr>
                    </a:p>
                  </a:txBody>
                  <a:tcPr marT="91425" marB="91425" marR="91425" marL="91425">
                    <a:lnR cap="flat" cmpd="sng" w="6250">
                      <a:solidFill>
                        <a:srgbClr val="A9D08E"/>
                      </a:solidFill>
                      <a:prstDash val="solid"/>
                      <a:round/>
                      <a:headEnd len="sm" w="sm" type="none"/>
                      <a:tailEnd len="sm" w="sm" type="none"/>
                    </a:lnR>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70AD47"/>
                    </a:solidFill>
                  </a:tcPr>
                </a:tc>
              </a:tr>
              <a:tr h="317300">
                <a:tc>
                  <a:txBody>
                    <a:bodyPr/>
                    <a:lstStyle/>
                    <a:p>
                      <a:pPr indent="0" lvl="0" marL="0" rtl="0" algn="l">
                        <a:spcBef>
                          <a:spcPts val="0"/>
                        </a:spcBef>
                        <a:spcAft>
                          <a:spcPts val="0"/>
                        </a:spcAft>
                        <a:buNone/>
                      </a:pPr>
                      <a:r>
                        <a:rPr lang="en" sz="900"/>
                        <a:t>Natalie</a:t>
                      </a:r>
                      <a:endParaRPr sz="900"/>
                    </a:p>
                  </a:txBody>
                  <a:tcPr marT="91425" marB="91425" marR="91425" marL="91425">
                    <a:lnL cap="flat" cmpd="sng" w="6250">
                      <a:solidFill>
                        <a:srgbClr val="A9D08E"/>
                      </a:solidFill>
                      <a:prstDash val="solid"/>
                      <a:round/>
                      <a:headEnd len="sm" w="sm" type="none"/>
                      <a:tailEnd len="sm" w="sm" type="none"/>
                    </a:lnL>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E2EFDA"/>
                    </a:solidFill>
                  </a:tcPr>
                </a:tc>
                <a:tc>
                  <a:txBody>
                    <a:bodyPr/>
                    <a:lstStyle/>
                    <a:p>
                      <a:pPr indent="0" lvl="0" marL="0" rtl="0" algn="l">
                        <a:spcBef>
                          <a:spcPts val="0"/>
                        </a:spcBef>
                        <a:spcAft>
                          <a:spcPts val="0"/>
                        </a:spcAft>
                        <a:buNone/>
                      </a:pPr>
                      <a:r>
                        <a:rPr lang="en" sz="900"/>
                        <a:t> $     8,500.00</a:t>
                      </a:r>
                      <a:endParaRPr sz="900"/>
                    </a:p>
                  </a:txBody>
                  <a:tcPr marT="91425" marB="91425" marR="91425" marL="91425">
                    <a:lnR cap="flat" cmpd="sng" w="6250">
                      <a:solidFill>
                        <a:srgbClr val="A9D08E"/>
                      </a:solidFill>
                      <a:prstDash val="solid"/>
                      <a:round/>
                      <a:headEnd len="sm" w="sm" type="none"/>
                      <a:tailEnd len="sm" w="sm" type="none"/>
                    </a:lnR>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E2EFDA"/>
                    </a:solidFill>
                  </a:tcPr>
                </a:tc>
              </a:tr>
              <a:tr h="317300">
                <a:tc>
                  <a:txBody>
                    <a:bodyPr/>
                    <a:lstStyle/>
                    <a:p>
                      <a:pPr indent="0" lvl="0" marL="0" rtl="0" algn="l">
                        <a:spcBef>
                          <a:spcPts val="0"/>
                        </a:spcBef>
                        <a:spcAft>
                          <a:spcPts val="0"/>
                        </a:spcAft>
                        <a:buNone/>
                      </a:pPr>
                      <a:r>
                        <a:rPr lang="en" sz="900"/>
                        <a:t>Reese Blutsein</a:t>
                      </a:r>
                      <a:endParaRPr sz="900"/>
                    </a:p>
                  </a:txBody>
                  <a:tcPr marT="91425" marB="91425" marR="91425" marL="91425">
                    <a:lnL cap="flat" cmpd="sng" w="6250">
                      <a:solidFill>
                        <a:srgbClr val="A9D08E"/>
                      </a:solidFill>
                      <a:prstDash val="solid"/>
                      <a:round/>
                      <a:headEnd len="sm" w="sm" type="none"/>
                      <a:tailEnd len="sm" w="sm" type="none"/>
                    </a:lnL>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tcPr>
                </a:tc>
                <a:tc>
                  <a:txBody>
                    <a:bodyPr/>
                    <a:lstStyle/>
                    <a:p>
                      <a:pPr indent="0" lvl="0" marL="0" rtl="0" algn="l">
                        <a:spcBef>
                          <a:spcPts val="0"/>
                        </a:spcBef>
                        <a:spcAft>
                          <a:spcPts val="0"/>
                        </a:spcAft>
                        <a:buNone/>
                      </a:pPr>
                      <a:r>
                        <a:rPr lang="en" sz="900"/>
                        <a:t> $   24,000.00</a:t>
                      </a:r>
                      <a:endParaRPr sz="900"/>
                    </a:p>
                  </a:txBody>
                  <a:tcPr marT="91425" marB="91425" marR="91425" marL="91425">
                    <a:lnR cap="flat" cmpd="sng" w="6250">
                      <a:solidFill>
                        <a:srgbClr val="A9D08E"/>
                      </a:solidFill>
                      <a:prstDash val="solid"/>
                      <a:round/>
                      <a:headEnd len="sm" w="sm" type="none"/>
                      <a:tailEnd len="sm" w="sm" type="none"/>
                    </a:lnR>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tcPr>
                </a:tc>
              </a:tr>
              <a:tr h="317300">
                <a:tc>
                  <a:txBody>
                    <a:bodyPr/>
                    <a:lstStyle/>
                    <a:p>
                      <a:pPr indent="0" lvl="0" marL="0" rtl="0" algn="l">
                        <a:spcBef>
                          <a:spcPts val="0"/>
                        </a:spcBef>
                        <a:spcAft>
                          <a:spcPts val="0"/>
                        </a:spcAft>
                        <a:buNone/>
                      </a:pPr>
                      <a:r>
                        <a:rPr lang="en" sz="900"/>
                        <a:t>Jille Matthews</a:t>
                      </a:r>
                      <a:endParaRPr sz="900"/>
                    </a:p>
                  </a:txBody>
                  <a:tcPr marT="91425" marB="91425" marR="91425" marL="91425">
                    <a:lnL cap="flat" cmpd="sng" w="6250">
                      <a:solidFill>
                        <a:srgbClr val="A9D08E"/>
                      </a:solidFill>
                      <a:prstDash val="solid"/>
                      <a:round/>
                      <a:headEnd len="sm" w="sm" type="none"/>
                      <a:tailEnd len="sm" w="sm" type="none"/>
                    </a:lnL>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E2EFDA"/>
                    </a:solidFill>
                  </a:tcPr>
                </a:tc>
                <a:tc>
                  <a:txBody>
                    <a:bodyPr/>
                    <a:lstStyle/>
                    <a:p>
                      <a:pPr indent="0" lvl="0" marL="0" rtl="0" algn="l">
                        <a:spcBef>
                          <a:spcPts val="0"/>
                        </a:spcBef>
                        <a:spcAft>
                          <a:spcPts val="0"/>
                        </a:spcAft>
                        <a:buNone/>
                      </a:pPr>
                      <a:r>
                        <a:rPr lang="en" sz="900"/>
                        <a:t> $     6,500.00</a:t>
                      </a:r>
                      <a:endParaRPr sz="900"/>
                    </a:p>
                  </a:txBody>
                  <a:tcPr marT="91425" marB="91425" marR="91425" marL="91425">
                    <a:lnR cap="flat" cmpd="sng" w="6250">
                      <a:solidFill>
                        <a:srgbClr val="A9D08E"/>
                      </a:solidFill>
                      <a:prstDash val="solid"/>
                      <a:round/>
                      <a:headEnd len="sm" w="sm" type="none"/>
                      <a:tailEnd len="sm" w="sm" type="none"/>
                    </a:lnR>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E2EFDA"/>
                    </a:solidFill>
                  </a:tcPr>
                </a:tc>
              </a:tr>
              <a:tr h="317300">
                <a:tc>
                  <a:txBody>
                    <a:bodyPr/>
                    <a:lstStyle/>
                    <a:p>
                      <a:pPr indent="0" lvl="0" marL="0" rtl="0" algn="l">
                        <a:spcBef>
                          <a:spcPts val="0"/>
                        </a:spcBef>
                        <a:spcAft>
                          <a:spcPts val="0"/>
                        </a:spcAft>
                        <a:buNone/>
                      </a:pPr>
                      <a:r>
                        <a:rPr lang="en" sz="900"/>
                        <a:t>Bianca Valle</a:t>
                      </a:r>
                      <a:endParaRPr sz="900"/>
                    </a:p>
                  </a:txBody>
                  <a:tcPr marT="91425" marB="91425" marR="91425" marL="91425">
                    <a:lnL cap="flat" cmpd="sng" w="6250">
                      <a:solidFill>
                        <a:srgbClr val="A9D08E"/>
                      </a:solidFill>
                      <a:prstDash val="solid"/>
                      <a:round/>
                      <a:headEnd len="sm" w="sm" type="none"/>
                      <a:tailEnd len="sm" w="sm" type="none"/>
                    </a:lnL>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tcPr>
                </a:tc>
                <a:tc>
                  <a:txBody>
                    <a:bodyPr/>
                    <a:lstStyle/>
                    <a:p>
                      <a:pPr indent="0" lvl="0" marL="0" rtl="0" algn="l">
                        <a:spcBef>
                          <a:spcPts val="0"/>
                        </a:spcBef>
                        <a:spcAft>
                          <a:spcPts val="0"/>
                        </a:spcAft>
                        <a:buNone/>
                      </a:pPr>
                      <a:r>
                        <a:rPr lang="en" sz="900"/>
                        <a:t> $   21,000.00</a:t>
                      </a:r>
                      <a:endParaRPr sz="900"/>
                    </a:p>
                  </a:txBody>
                  <a:tcPr marT="91425" marB="91425" marR="91425" marL="91425">
                    <a:lnR cap="flat" cmpd="sng" w="6250">
                      <a:solidFill>
                        <a:srgbClr val="A9D08E"/>
                      </a:solidFill>
                      <a:prstDash val="solid"/>
                      <a:round/>
                      <a:headEnd len="sm" w="sm" type="none"/>
                      <a:tailEnd len="sm" w="sm" type="none"/>
                    </a:lnR>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tcPr>
                </a:tc>
              </a:tr>
              <a:tr h="348100">
                <a:tc>
                  <a:txBody>
                    <a:bodyPr/>
                    <a:lstStyle/>
                    <a:p>
                      <a:pPr indent="0" lvl="0" marL="0" rtl="0" algn="l">
                        <a:spcBef>
                          <a:spcPts val="0"/>
                        </a:spcBef>
                        <a:spcAft>
                          <a:spcPts val="0"/>
                        </a:spcAft>
                        <a:buNone/>
                      </a:pPr>
                      <a:r>
                        <a:rPr lang="en" sz="900">
                          <a:solidFill>
                            <a:srgbClr val="FF0000"/>
                          </a:solidFill>
                        </a:rPr>
                        <a:t>Total</a:t>
                      </a:r>
                      <a:endParaRPr sz="900">
                        <a:solidFill>
                          <a:srgbClr val="FF0000"/>
                        </a:solidFill>
                      </a:endParaRPr>
                    </a:p>
                  </a:txBody>
                  <a:tcPr marT="91425" marB="91425" marR="91425" marL="91425">
                    <a:lnL cap="flat" cmpd="sng" w="6250">
                      <a:solidFill>
                        <a:srgbClr val="A9D08E"/>
                      </a:solidFill>
                      <a:prstDash val="solid"/>
                      <a:round/>
                      <a:headEnd len="sm" w="sm" type="none"/>
                      <a:tailEnd len="sm" w="sm" type="none"/>
                    </a:lnL>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E2EFDA"/>
                    </a:solidFill>
                  </a:tcPr>
                </a:tc>
                <a:tc>
                  <a:txBody>
                    <a:bodyPr/>
                    <a:lstStyle/>
                    <a:p>
                      <a:pPr indent="0" lvl="0" marL="0" rtl="0" algn="l">
                        <a:lnSpc>
                          <a:spcPct val="115000"/>
                        </a:lnSpc>
                        <a:spcBef>
                          <a:spcPts val="0"/>
                        </a:spcBef>
                        <a:spcAft>
                          <a:spcPts val="0"/>
                        </a:spcAft>
                        <a:buNone/>
                      </a:pPr>
                      <a:r>
                        <a:rPr lang="en" sz="900">
                          <a:solidFill>
                            <a:srgbClr val="FF0000"/>
                          </a:solidFill>
                        </a:rPr>
                        <a:t> $ </a:t>
                      </a:r>
                      <a:r>
                        <a:rPr lang="en" sz="900">
                          <a:solidFill>
                            <a:srgbClr val="FF0000"/>
                          </a:solidFill>
                        </a:rPr>
                        <a:t>6,0000</a:t>
                      </a:r>
                      <a:endParaRPr sz="900">
                        <a:solidFill>
                          <a:srgbClr val="FF0000"/>
                        </a:solidFill>
                      </a:endParaRPr>
                    </a:p>
                  </a:txBody>
                  <a:tcPr marT="91425" marB="91425" marR="91425" marL="91425">
                    <a:lnR cap="flat" cmpd="sng" w="6250">
                      <a:solidFill>
                        <a:srgbClr val="A9D08E"/>
                      </a:solidFill>
                      <a:prstDash val="solid"/>
                      <a:round/>
                      <a:headEnd len="sm" w="sm" type="none"/>
                      <a:tailEnd len="sm" w="sm" type="none"/>
                    </a:lnR>
                    <a:lnT cap="flat" cmpd="sng" w="6250">
                      <a:solidFill>
                        <a:srgbClr val="A9D08E"/>
                      </a:solidFill>
                      <a:prstDash val="solid"/>
                      <a:round/>
                      <a:headEnd len="sm" w="sm" type="none"/>
                      <a:tailEnd len="sm" w="sm" type="none"/>
                    </a:lnT>
                    <a:lnB cap="flat" cmpd="sng" w="6250">
                      <a:solidFill>
                        <a:srgbClr val="A9D08E"/>
                      </a:solidFill>
                      <a:prstDash val="solid"/>
                      <a:round/>
                      <a:headEnd len="sm" w="sm" type="none"/>
                      <a:tailEnd len="sm" w="sm" type="none"/>
                    </a:lnB>
                    <a:solidFill>
                      <a:srgbClr val="E2EFDA"/>
                    </a:solidFill>
                  </a:tcPr>
                </a:tc>
              </a:tr>
            </a:tbl>
          </a:graphicData>
        </a:graphic>
      </p:graphicFrame>
      <p:graphicFrame>
        <p:nvGraphicFramePr>
          <p:cNvPr id="162" name="Google Shape;162;p26"/>
          <p:cNvGraphicFramePr/>
          <p:nvPr/>
        </p:nvGraphicFramePr>
        <p:xfrm>
          <a:off x="4872750" y="3160875"/>
          <a:ext cx="3000000" cy="3000000"/>
        </p:xfrm>
        <a:graphic>
          <a:graphicData uri="http://schemas.openxmlformats.org/drawingml/2006/table">
            <a:tbl>
              <a:tblPr>
                <a:noFill/>
                <a:tableStyleId>{90D40125-4255-4928-980B-E35EE2FF7B6F}</a:tableStyleId>
              </a:tblPr>
              <a:tblGrid>
                <a:gridCol w="2421725"/>
                <a:gridCol w="1387750"/>
              </a:tblGrid>
              <a:tr h="294275">
                <a:tc>
                  <a:txBody>
                    <a:bodyPr/>
                    <a:lstStyle/>
                    <a:p>
                      <a:pPr indent="0" lvl="0" marL="0" rtl="0" algn="l">
                        <a:spcBef>
                          <a:spcPts val="0"/>
                        </a:spcBef>
                        <a:spcAft>
                          <a:spcPts val="0"/>
                        </a:spcAft>
                        <a:buNone/>
                      </a:pPr>
                      <a:r>
                        <a:rPr lang="en" sz="900">
                          <a:solidFill>
                            <a:srgbClr val="FFFFFF"/>
                          </a:solidFill>
                        </a:rPr>
                        <a:t>Micro-influencer</a:t>
                      </a:r>
                      <a:endParaRPr sz="900">
                        <a:solidFill>
                          <a:srgbClr val="FFFFFF"/>
                        </a:solidFill>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ED7D31"/>
                    </a:solidFill>
                  </a:tcPr>
                </a:tc>
                <a:tc>
                  <a:txBody>
                    <a:bodyPr/>
                    <a:lstStyle/>
                    <a:p>
                      <a:pPr indent="0" lvl="0" marL="0" rtl="0" algn="l">
                        <a:spcBef>
                          <a:spcPts val="0"/>
                        </a:spcBef>
                        <a:spcAft>
                          <a:spcPts val="0"/>
                        </a:spcAft>
                        <a:buNone/>
                      </a:pPr>
                      <a:r>
                        <a:t/>
                      </a:r>
                      <a:endParaRPr sz="900">
                        <a:solidFill>
                          <a:srgbClr val="FFFFFF"/>
                        </a:solidFill>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ED7D31"/>
                    </a:solidFill>
                  </a:tcPr>
                </a:tc>
              </a:tr>
              <a:tr h="325925">
                <a:tc>
                  <a:txBody>
                    <a:bodyPr/>
                    <a:lstStyle/>
                    <a:p>
                      <a:pPr indent="0" lvl="0" marL="0" rtl="0" algn="l">
                        <a:spcBef>
                          <a:spcPts val="0"/>
                        </a:spcBef>
                        <a:spcAft>
                          <a:spcPts val="0"/>
                        </a:spcAft>
                        <a:buNone/>
                      </a:pPr>
                      <a:r>
                        <a:rPr lang="en" sz="900"/>
                        <a:t>Shannon Buckley</a:t>
                      </a:r>
                      <a:endParaRPr sz="900"/>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c>
                  <a:txBody>
                    <a:bodyPr/>
                    <a:lstStyle/>
                    <a:p>
                      <a:pPr indent="0" lvl="0" marL="0" rtl="0" algn="l">
                        <a:spcBef>
                          <a:spcPts val="0"/>
                        </a:spcBef>
                        <a:spcAft>
                          <a:spcPts val="0"/>
                        </a:spcAft>
                        <a:buNone/>
                      </a:pPr>
                      <a:r>
                        <a:rPr lang="en" sz="900"/>
                        <a:t> $     4,000.00</a:t>
                      </a:r>
                      <a:endParaRPr sz="900"/>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r>
              <a:tr h="325925">
                <a:tc>
                  <a:txBody>
                    <a:bodyPr/>
                    <a:lstStyle/>
                    <a:p>
                      <a:pPr indent="0" lvl="0" marL="0" rtl="0" algn="l">
                        <a:spcBef>
                          <a:spcPts val="0"/>
                        </a:spcBef>
                        <a:spcAft>
                          <a:spcPts val="0"/>
                        </a:spcAft>
                        <a:buNone/>
                      </a:pPr>
                      <a:r>
                        <a:rPr lang="en" sz="900"/>
                        <a:t>Lauren Singer</a:t>
                      </a:r>
                      <a:endParaRPr sz="900"/>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c>
                  <a:txBody>
                    <a:bodyPr/>
                    <a:lstStyle/>
                    <a:p>
                      <a:pPr indent="0" lvl="0" marL="0" rtl="0" algn="l">
                        <a:spcBef>
                          <a:spcPts val="0"/>
                        </a:spcBef>
                        <a:spcAft>
                          <a:spcPts val="0"/>
                        </a:spcAft>
                        <a:buNone/>
                      </a:pPr>
                      <a:r>
                        <a:rPr lang="en" sz="900"/>
                        <a:t> $     3,000.00</a:t>
                      </a:r>
                      <a:endParaRPr sz="900"/>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r>
              <a:tr h="325925">
                <a:tc>
                  <a:txBody>
                    <a:bodyPr/>
                    <a:lstStyle/>
                    <a:p>
                      <a:pPr indent="0" lvl="0" marL="0" rtl="0" algn="l">
                        <a:spcBef>
                          <a:spcPts val="0"/>
                        </a:spcBef>
                        <a:spcAft>
                          <a:spcPts val="0"/>
                        </a:spcAft>
                        <a:buNone/>
                      </a:pPr>
                      <a:r>
                        <a:rPr lang="en" sz="900"/>
                        <a:t>Katie Roberts</a:t>
                      </a:r>
                      <a:endParaRPr sz="900"/>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c>
                  <a:txBody>
                    <a:bodyPr/>
                    <a:lstStyle/>
                    <a:p>
                      <a:pPr indent="0" lvl="0" marL="0" rtl="0" algn="l">
                        <a:spcBef>
                          <a:spcPts val="0"/>
                        </a:spcBef>
                        <a:spcAft>
                          <a:spcPts val="0"/>
                        </a:spcAft>
                        <a:buNone/>
                      </a:pPr>
                      <a:r>
                        <a:rPr lang="en" sz="900"/>
                        <a:t> $     2,000.00</a:t>
                      </a:r>
                      <a:endParaRPr sz="900"/>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r>
              <a:tr h="325925">
                <a:tc>
                  <a:txBody>
                    <a:bodyPr/>
                    <a:lstStyle/>
                    <a:p>
                      <a:pPr indent="0" lvl="0" marL="0" rtl="0" algn="l">
                        <a:spcBef>
                          <a:spcPts val="0"/>
                        </a:spcBef>
                        <a:spcAft>
                          <a:spcPts val="0"/>
                        </a:spcAft>
                        <a:buNone/>
                      </a:pPr>
                      <a:r>
                        <a:rPr lang="en" sz="900"/>
                        <a:t>Luke Matthews</a:t>
                      </a:r>
                      <a:endParaRPr sz="900"/>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c>
                  <a:txBody>
                    <a:bodyPr/>
                    <a:lstStyle/>
                    <a:p>
                      <a:pPr indent="0" lvl="0" marL="0" rtl="0" algn="l">
                        <a:spcBef>
                          <a:spcPts val="0"/>
                        </a:spcBef>
                        <a:spcAft>
                          <a:spcPts val="0"/>
                        </a:spcAft>
                        <a:buNone/>
                      </a:pPr>
                      <a:r>
                        <a:rPr lang="en" sz="900"/>
                        <a:t> $     1,000.00</a:t>
                      </a:r>
                      <a:endParaRPr sz="900"/>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tcPr>
                </a:tc>
              </a:tr>
              <a:tr h="325925">
                <a:tc>
                  <a:txBody>
                    <a:bodyPr/>
                    <a:lstStyle/>
                    <a:p>
                      <a:pPr indent="0" lvl="0" marL="0" rtl="0" algn="l">
                        <a:spcBef>
                          <a:spcPts val="0"/>
                        </a:spcBef>
                        <a:spcAft>
                          <a:spcPts val="0"/>
                        </a:spcAft>
                        <a:buNone/>
                      </a:pPr>
                      <a:r>
                        <a:rPr lang="en" sz="900">
                          <a:solidFill>
                            <a:srgbClr val="FF0000"/>
                          </a:solidFill>
                        </a:rPr>
                        <a:t>Total</a:t>
                      </a:r>
                      <a:endParaRPr sz="900">
                        <a:solidFill>
                          <a:srgbClr val="FF0000"/>
                        </a:solidFill>
                      </a:endParaRPr>
                    </a:p>
                  </a:txBody>
                  <a:tcPr marT="91425" marB="91425" marR="91425" marL="91425">
                    <a:lnL cap="flat" cmpd="sng" w="6250">
                      <a:solidFill>
                        <a:srgbClr val="F4B084"/>
                      </a:solidFill>
                      <a:prstDash val="solid"/>
                      <a:round/>
                      <a:headEnd len="sm" w="sm" type="none"/>
                      <a:tailEnd len="sm" w="sm" type="none"/>
                    </a:lnL>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c>
                  <a:txBody>
                    <a:bodyPr/>
                    <a:lstStyle/>
                    <a:p>
                      <a:pPr indent="0" lvl="0" marL="0" rtl="0" algn="l">
                        <a:spcBef>
                          <a:spcPts val="0"/>
                        </a:spcBef>
                        <a:spcAft>
                          <a:spcPts val="0"/>
                        </a:spcAft>
                        <a:buNone/>
                      </a:pPr>
                      <a:r>
                        <a:rPr lang="en" sz="900">
                          <a:solidFill>
                            <a:srgbClr val="FF0000"/>
                          </a:solidFill>
                        </a:rPr>
                        <a:t> $   10,000.00</a:t>
                      </a:r>
                      <a:endParaRPr sz="900">
                        <a:solidFill>
                          <a:srgbClr val="FF0000"/>
                        </a:solidFill>
                      </a:endParaRPr>
                    </a:p>
                  </a:txBody>
                  <a:tcPr marT="91425" marB="91425" marR="91425" marL="91425">
                    <a:lnR cap="flat" cmpd="sng" w="6250">
                      <a:solidFill>
                        <a:srgbClr val="F4B084"/>
                      </a:solidFill>
                      <a:prstDash val="solid"/>
                      <a:round/>
                      <a:headEnd len="sm" w="sm" type="none"/>
                      <a:tailEnd len="sm" w="sm" type="none"/>
                    </a:lnR>
                    <a:lnT cap="flat" cmpd="sng" w="6250">
                      <a:solidFill>
                        <a:srgbClr val="F4B084"/>
                      </a:solidFill>
                      <a:prstDash val="solid"/>
                      <a:round/>
                      <a:headEnd len="sm" w="sm" type="none"/>
                      <a:tailEnd len="sm" w="sm" type="none"/>
                    </a:lnT>
                    <a:lnB cap="flat" cmpd="sng" w="6250">
                      <a:solidFill>
                        <a:srgbClr val="F4B084"/>
                      </a:solidFill>
                      <a:prstDash val="solid"/>
                      <a:round/>
                      <a:headEnd len="sm" w="sm" type="none"/>
                      <a:tailEnd len="sm" w="sm" type="none"/>
                    </a:lnB>
                    <a:solidFill>
                      <a:srgbClr val="FCE4D6"/>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6" name="Shape 166"/>
        <p:cNvGrpSpPr/>
        <p:nvPr/>
      </p:nvGrpSpPr>
      <p:grpSpPr>
        <a:xfrm>
          <a:off x="0" y="0"/>
          <a:ext cx="0" cy="0"/>
          <a:chOff x="0" y="0"/>
          <a:chExt cx="0" cy="0"/>
        </a:xfrm>
      </p:grpSpPr>
      <p:sp>
        <p:nvSpPr>
          <p:cNvPr id="167" name="Google Shape;167;p27"/>
          <p:cNvSpPr txBox="1"/>
          <p:nvPr>
            <p:ph type="title"/>
          </p:nvPr>
        </p:nvSpPr>
        <p:spPr>
          <a:xfrm>
            <a:off x="2047400" y="177000"/>
            <a:ext cx="1745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Events </a:t>
            </a:r>
            <a:endParaRPr>
              <a:solidFill>
                <a:srgbClr val="FFFFFF"/>
              </a:solidFill>
              <a:latin typeface="Times New Roman"/>
              <a:ea typeface="Times New Roman"/>
              <a:cs typeface="Times New Roman"/>
              <a:sym typeface="Times New Roman"/>
            </a:endParaRPr>
          </a:p>
        </p:txBody>
      </p:sp>
      <p:pic>
        <p:nvPicPr>
          <p:cNvPr descr="Image result for levis store events" id="168" name="Google Shape;168;p27"/>
          <p:cNvPicPr preferRelativeResize="0"/>
          <p:nvPr/>
        </p:nvPicPr>
        <p:blipFill>
          <a:blip r:embed="rId3">
            <a:alphaModFix/>
          </a:blip>
          <a:stretch>
            <a:fillRect/>
          </a:stretch>
        </p:blipFill>
        <p:spPr>
          <a:xfrm>
            <a:off x="5947450" y="303650"/>
            <a:ext cx="2603275" cy="2268100"/>
          </a:xfrm>
          <a:prstGeom prst="rect">
            <a:avLst/>
          </a:prstGeom>
          <a:noFill/>
          <a:ln>
            <a:noFill/>
          </a:ln>
        </p:spPr>
      </p:pic>
      <p:pic>
        <p:nvPicPr>
          <p:cNvPr descr="Related image" id="169" name="Google Shape;169;p27"/>
          <p:cNvPicPr preferRelativeResize="0"/>
          <p:nvPr/>
        </p:nvPicPr>
        <p:blipFill>
          <a:blip r:embed="rId4">
            <a:alphaModFix/>
          </a:blip>
          <a:stretch>
            <a:fillRect/>
          </a:stretch>
        </p:blipFill>
        <p:spPr>
          <a:xfrm>
            <a:off x="6414394" y="2643950"/>
            <a:ext cx="1746056" cy="2328075"/>
          </a:xfrm>
          <a:prstGeom prst="rect">
            <a:avLst/>
          </a:prstGeom>
          <a:noFill/>
          <a:ln>
            <a:noFill/>
          </a:ln>
        </p:spPr>
      </p:pic>
      <p:sp>
        <p:nvSpPr>
          <p:cNvPr id="170" name="Google Shape;170;p27"/>
          <p:cNvSpPr txBox="1"/>
          <p:nvPr/>
        </p:nvSpPr>
        <p:spPr>
          <a:xfrm>
            <a:off x="243950" y="702700"/>
            <a:ext cx="5220300" cy="41973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sz="1200">
                <a:solidFill>
                  <a:srgbClr val="FFFFFF"/>
                </a:solidFill>
                <a:latin typeface="Times New Roman"/>
                <a:ea typeface="Times New Roman"/>
                <a:cs typeface="Times New Roman"/>
                <a:sym typeface="Times New Roman"/>
              </a:rPr>
              <a:t>Our store events is where everyone is welcome to celebrate our re-launch. </a:t>
            </a:r>
            <a:endParaRPr b="1"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b="1" lang="en" sz="1200">
                <a:solidFill>
                  <a:srgbClr val="FFFFFF"/>
                </a:solidFill>
                <a:latin typeface="Times New Roman"/>
                <a:ea typeface="Times New Roman"/>
                <a:cs typeface="Times New Roman"/>
                <a:sym typeface="Times New Roman"/>
              </a:rPr>
              <a:t>The brand will feature exclusive sustainable pieces from the latest collection. Consumers can bring in their favorite Levi’s® Denim or pick out something new to customize at the events. However Levis will also collect denim from any brand in any condition as long as it’s clean at any of our stores in the U.S. to recycle. </a:t>
            </a:r>
            <a:endParaRPr b="1"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b="1"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b="1" lang="en" sz="1200">
                <a:solidFill>
                  <a:srgbClr val="FFFFFF"/>
                </a:solidFill>
                <a:latin typeface="Times New Roman"/>
                <a:ea typeface="Times New Roman"/>
                <a:cs typeface="Times New Roman"/>
                <a:sym typeface="Times New Roman"/>
              </a:rPr>
              <a:t>We will have screen printing designs by British artist Michael Gillette and complimentary cocktails  by Moet Hennesy.</a:t>
            </a:r>
            <a:endParaRPr b="1" sz="1200">
              <a:solidFill>
                <a:srgbClr val="FFFFFF"/>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Fashion Show &amp; In-store Event</a:t>
            </a:r>
            <a:endParaRPr/>
          </a:p>
        </p:txBody>
      </p:sp>
      <p:graphicFrame>
        <p:nvGraphicFramePr>
          <p:cNvPr id="176" name="Google Shape;176;p28"/>
          <p:cNvGraphicFramePr/>
          <p:nvPr/>
        </p:nvGraphicFramePr>
        <p:xfrm>
          <a:off x="425125" y="1572250"/>
          <a:ext cx="3000000" cy="3000000"/>
        </p:xfrm>
        <a:graphic>
          <a:graphicData uri="http://schemas.openxmlformats.org/drawingml/2006/table">
            <a:tbl>
              <a:tblPr>
                <a:noFill/>
                <a:tableStyleId>{90D40125-4255-4928-980B-E35EE2FF7B6F}</a:tableStyleId>
              </a:tblPr>
              <a:tblGrid>
                <a:gridCol w="1931775"/>
                <a:gridCol w="1681975"/>
              </a:tblGrid>
              <a:tr h="200025">
                <a:tc>
                  <a:txBody>
                    <a:bodyPr/>
                    <a:lstStyle/>
                    <a:p>
                      <a:pPr indent="0" lvl="0" marL="0" rtl="0" algn="l">
                        <a:spcBef>
                          <a:spcPts val="0"/>
                        </a:spcBef>
                        <a:spcAft>
                          <a:spcPts val="0"/>
                        </a:spcAft>
                        <a:buNone/>
                      </a:pPr>
                      <a:r>
                        <a:rPr lang="en" sz="1100">
                          <a:solidFill>
                            <a:srgbClr val="FFFFFF"/>
                          </a:solidFill>
                        </a:rPr>
                        <a:t>Fashion Show</a:t>
                      </a:r>
                      <a:endParaRPr sz="1100">
                        <a:solidFill>
                          <a:srgbClr val="FFFFFF"/>
                        </a:solidFill>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5B9BD5"/>
                    </a:solidFill>
                  </a:tcPr>
                </a:tc>
                <a:tc>
                  <a:txBody>
                    <a:bodyPr/>
                    <a:lstStyle/>
                    <a:p>
                      <a:pPr indent="0" lvl="0" marL="0" rtl="0" algn="l">
                        <a:spcBef>
                          <a:spcPts val="0"/>
                        </a:spcBef>
                        <a:spcAft>
                          <a:spcPts val="0"/>
                        </a:spcAft>
                        <a:buNone/>
                      </a:pPr>
                      <a:r>
                        <a:t/>
                      </a:r>
                      <a:endParaRPr sz="1100">
                        <a:solidFill>
                          <a:srgbClr val="FFFFFF"/>
                        </a:solidFill>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5B9BD5"/>
                    </a:solidFill>
                  </a:tcPr>
                </a:tc>
              </a:tr>
              <a:tr h="200025">
                <a:tc>
                  <a:txBody>
                    <a:bodyPr/>
                    <a:lstStyle/>
                    <a:p>
                      <a:pPr indent="0" lvl="0" marL="0" rtl="0" algn="l">
                        <a:spcBef>
                          <a:spcPts val="0"/>
                        </a:spcBef>
                        <a:spcAft>
                          <a:spcPts val="0"/>
                        </a:spcAft>
                        <a:buNone/>
                      </a:pPr>
                      <a:r>
                        <a:rPr lang="en"/>
                        <a:t>Models</a:t>
                      </a:r>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DDEBF7"/>
                    </a:solidFill>
                  </a:tcPr>
                </a:tc>
                <a:tc>
                  <a:txBody>
                    <a:bodyPr/>
                    <a:lstStyle/>
                    <a:p>
                      <a:pPr indent="0" lvl="0" marL="0" rtl="0" algn="l">
                        <a:spcBef>
                          <a:spcPts val="0"/>
                        </a:spcBef>
                        <a:spcAft>
                          <a:spcPts val="0"/>
                        </a:spcAft>
                        <a:buNone/>
                      </a:pPr>
                      <a:r>
                        <a:rPr lang="en"/>
                        <a:t> $ 100,000.00</a:t>
                      </a:r>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DDEBF7"/>
                    </a:solidFill>
                  </a:tcPr>
                </a:tc>
              </a:tr>
              <a:tr h="200025">
                <a:tc>
                  <a:txBody>
                    <a:bodyPr/>
                    <a:lstStyle/>
                    <a:p>
                      <a:pPr indent="0" lvl="0" marL="0" rtl="0" algn="l">
                        <a:spcBef>
                          <a:spcPts val="0"/>
                        </a:spcBef>
                        <a:spcAft>
                          <a:spcPts val="0"/>
                        </a:spcAft>
                        <a:buNone/>
                      </a:pPr>
                      <a:r>
                        <a:rPr lang="en"/>
                        <a:t>Staff</a:t>
                      </a:r>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tcPr>
                </a:tc>
                <a:tc>
                  <a:txBody>
                    <a:bodyPr/>
                    <a:lstStyle/>
                    <a:p>
                      <a:pPr indent="0" lvl="0" marL="0" rtl="0" algn="l">
                        <a:spcBef>
                          <a:spcPts val="0"/>
                        </a:spcBef>
                        <a:spcAft>
                          <a:spcPts val="0"/>
                        </a:spcAft>
                        <a:buNone/>
                      </a:pPr>
                      <a:r>
                        <a:rPr lang="en"/>
                        <a:t> $   10,000.00</a:t>
                      </a:r>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t>Decorations</a:t>
                      </a:r>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DDEBF7"/>
                    </a:solidFill>
                  </a:tcPr>
                </a:tc>
                <a:tc>
                  <a:txBody>
                    <a:bodyPr/>
                    <a:lstStyle/>
                    <a:p>
                      <a:pPr indent="0" lvl="0" marL="0" rtl="0" algn="l">
                        <a:spcBef>
                          <a:spcPts val="0"/>
                        </a:spcBef>
                        <a:spcAft>
                          <a:spcPts val="0"/>
                        </a:spcAft>
                        <a:buNone/>
                      </a:pPr>
                      <a:r>
                        <a:rPr lang="en"/>
                        <a:t> $   15,000.00</a:t>
                      </a:r>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DDEBF7"/>
                    </a:solidFill>
                  </a:tcPr>
                </a:tc>
              </a:tr>
              <a:tr h="200025">
                <a:tc>
                  <a:txBody>
                    <a:bodyPr/>
                    <a:lstStyle/>
                    <a:p>
                      <a:pPr indent="0" lvl="0" marL="0" rtl="0" algn="l">
                        <a:spcBef>
                          <a:spcPts val="0"/>
                        </a:spcBef>
                        <a:spcAft>
                          <a:spcPts val="0"/>
                        </a:spcAft>
                        <a:buNone/>
                      </a:pPr>
                      <a:r>
                        <a:rPr lang="en"/>
                        <a:t>Venue</a:t>
                      </a:r>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tcPr>
                </a:tc>
                <a:tc>
                  <a:txBody>
                    <a:bodyPr/>
                    <a:lstStyle/>
                    <a:p>
                      <a:pPr indent="0" lvl="0" marL="0" rtl="0" algn="l">
                        <a:spcBef>
                          <a:spcPts val="0"/>
                        </a:spcBef>
                        <a:spcAft>
                          <a:spcPts val="0"/>
                        </a:spcAft>
                        <a:buNone/>
                      </a:pPr>
                      <a:r>
                        <a:rPr lang="en"/>
                        <a:t> $   30,000.00</a:t>
                      </a:r>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tcPr>
                </a:tc>
              </a:tr>
              <a:tr h="200025">
                <a:tc>
                  <a:txBody>
                    <a:bodyPr/>
                    <a:lstStyle/>
                    <a:p>
                      <a:pPr indent="0" lvl="0" marL="0" rtl="0" algn="l">
                        <a:spcBef>
                          <a:spcPts val="0"/>
                        </a:spcBef>
                        <a:spcAft>
                          <a:spcPts val="0"/>
                        </a:spcAft>
                        <a:buNone/>
                      </a:pPr>
                      <a:r>
                        <a:rPr lang="en"/>
                        <a:t>Equipment</a:t>
                      </a:r>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DDEBF7"/>
                    </a:solidFill>
                  </a:tcPr>
                </a:tc>
                <a:tc>
                  <a:txBody>
                    <a:bodyPr/>
                    <a:lstStyle/>
                    <a:p>
                      <a:pPr indent="0" lvl="0" marL="0" rtl="0" algn="l">
                        <a:spcBef>
                          <a:spcPts val="0"/>
                        </a:spcBef>
                        <a:spcAft>
                          <a:spcPts val="0"/>
                        </a:spcAft>
                        <a:buNone/>
                      </a:pPr>
                      <a:r>
                        <a:rPr lang="en"/>
                        <a:t> $   15,000.00</a:t>
                      </a:r>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solidFill>
                      <a:srgbClr val="DDEBF7"/>
                    </a:solidFill>
                  </a:tcPr>
                </a:tc>
              </a:tr>
              <a:tr h="200025">
                <a:tc>
                  <a:txBody>
                    <a:bodyPr/>
                    <a:lstStyle/>
                    <a:p>
                      <a:pPr indent="0" lvl="0" marL="0" rtl="0" algn="l">
                        <a:spcBef>
                          <a:spcPts val="0"/>
                        </a:spcBef>
                        <a:spcAft>
                          <a:spcPts val="0"/>
                        </a:spcAft>
                        <a:buNone/>
                      </a:pPr>
                      <a:r>
                        <a:rPr lang="en">
                          <a:solidFill>
                            <a:srgbClr val="FF0000"/>
                          </a:solidFill>
                        </a:rPr>
                        <a:t>Total</a:t>
                      </a:r>
                      <a:endParaRPr>
                        <a:solidFill>
                          <a:srgbClr val="FF0000"/>
                        </a:solidFill>
                      </a:endParaRPr>
                    </a:p>
                  </a:txBody>
                  <a:tcPr marT="91425" marB="91425" marR="91425" marL="91425">
                    <a:lnL cap="flat" cmpd="sng" w="6250">
                      <a:solidFill>
                        <a:srgbClr val="9BC2E6"/>
                      </a:solidFill>
                      <a:prstDash val="solid"/>
                      <a:round/>
                      <a:headEnd len="sm" w="sm" type="none"/>
                      <a:tailEnd len="sm" w="sm" type="none"/>
                    </a:lnL>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0000"/>
                          </a:solidFill>
                        </a:rPr>
                        <a:t> $ 170,000.00</a:t>
                      </a:r>
                      <a:endParaRPr>
                        <a:solidFill>
                          <a:srgbClr val="FF0000"/>
                        </a:solidFill>
                      </a:endParaRPr>
                    </a:p>
                  </a:txBody>
                  <a:tcPr marT="91425" marB="91425" marR="91425" marL="91425">
                    <a:lnR cap="flat" cmpd="sng" w="6250">
                      <a:solidFill>
                        <a:srgbClr val="9BC2E6"/>
                      </a:solidFill>
                      <a:prstDash val="solid"/>
                      <a:round/>
                      <a:headEnd len="sm" w="sm" type="none"/>
                      <a:tailEnd len="sm" w="sm" type="none"/>
                    </a:lnR>
                    <a:lnT cap="flat" cmpd="sng" w="6250">
                      <a:solidFill>
                        <a:srgbClr val="9BC2E6"/>
                      </a:solidFill>
                      <a:prstDash val="solid"/>
                      <a:round/>
                      <a:headEnd len="sm" w="sm" type="none"/>
                      <a:tailEnd len="sm" w="sm" type="none"/>
                    </a:lnT>
                    <a:lnB cap="flat" cmpd="sng" w="6250">
                      <a:solidFill>
                        <a:srgbClr val="9BC2E6"/>
                      </a:solidFill>
                      <a:prstDash val="solid"/>
                      <a:round/>
                      <a:headEnd len="sm" w="sm" type="none"/>
                      <a:tailEnd len="sm" w="sm" type="none"/>
                    </a:lnB>
                  </a:tcPr>
                </a:tc>
              </a:tr>
            </a:tbl>
          </a:graphicData>
        </a:graphic>
      </p:graphicFrame>
      <p:graphicFrame>
        <p:nvGraphicFramePr>
          <p:cNvPr id="177" name="Google Shape;177;p28"/>
          <p:cNvGraphicFramePr/>
          <p:nvPr/>
        </p:nvGraphicFramePr>
        <p:xfrm>
          <a:off x="4374950" y="1077838"/>
          <a:ext cx="3000000" cy="3000000"/>
        </p:xfrm>
        <a:graphic>
          <a:graphicData uri="http://schemas.openxmlformats.org/drawingml/2006/table">
            <a:tbl>
              <a:tblPr>
                <a:noFill/>
                <a:tableStyleId>{90D40125-4255-4928-980B-E35EE2FF7B6F}</a:tableStyleId>
              </a:tblPr>
              <a:tblGrid>
                <a:gridCol w="2737300"/>
                <a:gridCol w="1720050"/>
              </a:tblGrid>
              <a:tr h="150625">
                <a:tc>
                  <a:txBody>
                    <a:bodyPr/>
                    <a:lstStyle/>
                    <a:p>
                      <a:pPr indent="0" lvl="0" marL="0" rtl="0" algn="l">
                        <a:spcBef>
                          <a:spcPts val="0"/>
                        </a:spcBef>
                        <a:spcAft>
                          <a:spcPts val="0"/>
                        </a:spcAft>
                        <a:buNone/>
                      </a:pPr>
                      <a:r>
                        <a:rPr lang="en" sz="1000">
                          <a:solidFill>
                            <a:srgbClr val="FFFFFF"/>
                          </a:solidFill>
                        </a:rPr>
                        <a:t>Store Event</a:t>
                      </a:r>
                      <a:endParaRPr sz="1000">
                        <a:solidFill>
                          <a:srgbClr val="FFFFFF"/>
                        </a:solidFill>
                      </a:endParaRPr>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C000"/>
                    </a:solidFill>
                  </a:tcPr>
                </a:tc>
                <a:tc>
                  <a:txBody>
                    <a:bodyPr/>
                    <a:lstStyle/>
                    <a:p>
                      <a:pPr indent="0" lvl="0" marL="0" rtl="0" algn="l">
                        <a:spcBef>
                          <a:spcPts val="0"/>
                        </a:spcBef>
                        <a:spcAft>
                          <a:spcPts val="0"/>
                        </a:spcAft>
                        <a:buNone/>
                      </a:pPr>
                      <a:r>
                        <a:t/>
                      </a:r>
                      <a:endParaRPr sz="1000">
                        <a:solidFill>
                          <a:srgbClr val="FFFFFF"/>
                        </a:solidFill>
                      </a:endParaRPr>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C000"/>
                    </a:solidFill>
                  </a:tcPr>
                </a:tc>
              </a:tr>
              <a:tr h="255925">
                <a:tc>
                  <a:txBody>
                    <a:bodyPr/>
                    <a:lstStyle/>
                    <a:p>
                      <a:pPr indent="0" lvl="0" marL="0" rtl="0" algn="l">
                        <a:spcBef>
                          <a:spcPts val="0"/>
                        </a:spcBef>
                        <a:spcAft>
                          <a:spcPts val="0"/>
                        </a:spcAft>
                        <a:buNone/>
                      </a:pPr>
                      <a:r>
                        <a:rPr lang="en" sz="1000"/>
                        <a:t>Seamstress</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500.00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255925">
                <a:tc>
                  <a:txBody>
                    <a:bodyPr/>
                    <a:lstStyle/>
                    <a:p>
                      <a:pPr indent="0" lvl="0" marL="0" rtl="0" algn="l">
                        <a:spcBef>
                          <a:spcPts val="0"/>
                        </a:spcBef>
                        <a:spcAft>
                          <a:spcPts val="0"/>
                        </a:spcAft>
                        <a:buNone/>
                      </a:pPr>
                      <a:r>
                        <a:rPr lang="en" sz="1000"/>
                        <a:t>D.J</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t> $   1,000.00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r h="255925">
                <a:tc>
                  <a:txBody>
                    <a:bodyPr/>
                    <a:lstStyle/>
                    <a:p>
                      <a:pPr indent="0" lvl="0" marL="0" rtl="0" algn="l">
                        <a:spcBef>
                          <a:spcPts val="0"/>
                        </a:spcBef>
                        <a:spcAft>
                          <a:spcPts val="0"/>
                        </a:spcAft>
                        <a:buNone/>
                      </a:pPr>
                      <a:r>
                        <a:rPr lang="en" sz="1000"/>
                        <a:t>Patchwork</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2,000.00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255925">
                <a:tc>
                  <a:txBody>
                    <a:bodyPr/>
                    <a:lstStyle/>
                    <a:p>
                      <a:pPr indent="0" lvl="0" marL="0" rtl="0" algn="l">
                        <a:spcBef>
                          <a:spcPts val="0"/>
                        </a:spcBef>
                        <a:spcAft>
                          <a:spcPts val="0"/>
                        </a:spcAft>
                        <a:buNone/>
                      </a:pPr>
                      <a:r>
                        <a:rPr lang="en" sz="1000"/>
                        <a:t>Photo Booth</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t> $   1,500.00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r h="255925">
                <a:tc>
                  <a:txBody>
                    <a:bodyPr/>
                    <a:lstStyle/>
                    <a:p>
                      <a:pPr indent="0" lvl="0" marL="0" rtl="0" algn="l">
                        <a:spcBef>
                          <a:spcPts val="0"/>
                        </a:spcBef>
                        <a:spcAft>
                          <a:spcPts val="0"/>
                        </a:spcAft>
                        <a:buNone/>
                      </a:pPr>
                      <a:r>
                        <a:rPr lang="en" sz="1000"/>
                        <a:t>Vegan Snack Stand</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2,000.00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255925">
                <a:tc>
                  <a:txBody>
                    <a:bodyPr/>
                    <a:lstStyle/>
                    <a:p>
                      <a:pPr indent="0" lvl="0" marL="0" rtl="0" algn="l">
                        <a:spcBef>
                          <a:spcPts val="0"/>
                        </a:spcBef>
                        <a:spcAft>
                          <a:spcPts val="0"/>
                        </a:spcAft>
                        <a:buNone/>
                      </a:pPr>
                      <a:r>
                        <a:rPr lang="en" sz="1000"/>
                        <a:t>Beverage Bar</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t> $   2,000.00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r h="255925">
                <a:tc>
                  <a:txBody>
                    <a:bodyPr/>
                    <a:lstStyle/>
                    <a:p>
                      <a:pPr indent="0" lvl="0" marL="0" rtl="0" algn="l">
                        <a:spcBef>
                          <a:spcPts val="0"/>
                        </a:spcBef>
                        <a:spcAft>
                          <a:spcPts val="0"/>
                        </a:spcAft>
                        <a:buNone/>
                      </a:pPr>
                      <a:r>
                        <a:rPr lang="en" sz="1000"/>
                        <a:t>Spin the wheel</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200.00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255925">
                <a:tc>
                  <a:txBody>
                    <a:bodyPr/>
                    <a:lstStyle/>
                    <a:p>
                      <a:pPr indent="0" lvl="0" marL="0" rtl="0" algn="l">
                        <a:spcBef>
                          <a:spcPts val="0"/>
                        </a:spcBef>
                        <a:spcAft>
                          <a:spcPts val="0"/>
                        </a:spcAft>
                        <a:buNone/>
                      </a:pPr>
                      <a:r>
                        <a:rPr lang="en" sz="1000"/>
                        <a:t>Backdrop</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t> $      300.00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r h="255925">
                <a:tc>
                  <a:txBody>
                    <a:bodyPr/>
                    <a:lstStyle/>
                    <a:p>
                      <a:pPr indent="0" lvl="0" marL="0" rtl="0" algn="l">
                        <a:spcBef>
                          <a:spcPts val="0"/>
                        </a:spcBef>
                        <a:spcAft>
                          <a:spcPts val="0"/>
                        </a:spcAft>
                        <a:buNone/>
                      </a:pPr>
                      <a:r>
                        <a:rPr lang="en" sz="1000"/>
                        <a:t>Decorations</a:t>
                      </a:r>
                      <a:endParaRPr sz="1000"/>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000"/>
                        <a:t> $      500.00</a:t>
                      </a:r>
                      <a:endParaRPr sz="1000"/>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solidFill>
                      <a:srgbClr val="FFF2CC"/>
                    </a:solidFill>
                  </a:tcPr>
                </a:tc>
              </a:tr>
              <a:tr h="345025">
                <a:tc>
                  <a:txBody>
                    <a:bodyPr/>
                    <a:lstStyle/>
                    <a:p>
                      <a:pPr indent="0" lvl="0" marL="0" rtl="0" algn="l">
                        <a:spcBef>
                          <a:spcPts val="0"/>
                        </a:spcBef>
                        <a:spcAft>
                          <a:spcPts val="0"/>
                        </a:spcAft>
                        <a:buNone/>
                      </a:pPr>
                      <a:r>
                        <a:rPr lang="en" sz="1000">
                          <a:solidFill>
                            <a:srgbClr val="FF0000"/>
                          </a:solidFill>
                        </a:rPr>
                        <a:t>Total</a:t>
                      </a:r>
                      <a:endParaRPr sz="1000">
                        <a:solidFill>
                          <a:srgbClr val="FF0000"/>
                        </a:solidFill>
                      </a:endParaRPr>
                    </a:p>
                  </a:txBody>
                  <a:tcPr marT="91425" marB="91425" marR="91425" marL="91425">
                    <a:lnL cap="flat" cmpd="sng" w="6250">
                      <a:solidFill>
                        <a:srgbClr val="FFD966"/>
                      </a:solidFill>
                      <a:prstDash val="solid"/>
                      <a:round/>
                      <a:headEnd len="sm" w="sm" type="none"/>
                      <a:tailEnd len="sm" w="sm" type="none"/>
                    </a:lnL>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FF0000"/>
                          </a:solidFill>
                        </a:rPr>
                        <a:t> $ 10,000.00</a:t>
                      </a:r>
                      <a:endParaRPr sz="1000">
                        <a:solidFill>
                          <a:srgbClr val="FF0000"/>
                        </a:solidFill>
                      </a:endParaRPr>
                    </a:p>
                  </a:txBody>
                  <a:tcPr marT="91425" marB="91425" marR="91425" marL="91425">
                    <a:lnR cap="flat" cmpd="sng" w="6250">
                      <a:solidFill>
                        <a:srgbClr val="FFD966"/>
                      </a:solidFill>
                      <a:prstDash val="solid"/>
                      <a:round/>
                      <a:headEnd len="sm" w="sm" type="none"/>
                      <a:tailEnd len="sm" w="sm" type="none"/>
                    </a:lnR>
                    <a:lnT cap="flat" cmpd="sng" w="6250">
                      <a:solidFill>
                        <a:srgbClr val="FFD966"/>
                      </a:solidFill>
                      <a:prstDash val="solid"/>
                      <a:round/>
                      <a:headEnd len="sm" w="sm" type="none"/>
                      <a:tailEnd len="sm" w="sm" type="none"/>
                    </a:lnT>
                    <a:lnB cap="flat" cmpd="sng" w="6250">
                      <a:solidFill>
                        <a:srgbClr val="FFD966"/>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1" name="Shape 181"/>
        <p:cNvGrpSpPr/>
        <p:nvPr/>
      </p:nvGrpSpPr>
      <p:grpSpPr>
        <a:xfrm>
          <a:off x="0" y="0"/>
          <a:ext cx="0" cy="0"/>
          <a:chOff x="0" y="0"/>
          <a:chExt cx="0" cy="0"/>
        </a:xfrm>
      </p:grpSpPr>
      <p:sp>
        <p:nvSpPr>
          <p:cNvPr id="182" name="Google Shape;182;p29"/>
          <p:cNvSpPr txBox="1"/>
          <p:nvPr>
            <p:ph type="title"/>
          </p:nvPr>
        </p:nvSpPr>
        <p:spPr>
          <a:xfrm>
            <a:off x="3613400" y="332625"/>
            <a:ext cx="475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Times New Roman"/>
                <a:ea typeface="Times New Roman"/>
                <a:cs typeface="Times New Roman"/>
                <a:sym typeface="Times New Roman"/>
              </a:rPr>
              <a:t>Recommendations for Levi’s </a:t>
            </a:r>
            <a:endParaRPr i="1">
              <a:latin typeface="Times New Roman"/>
              <a:ea typeface="Times New Roman"/>
              <a:cs typeface="Times New Roman"/>
              <a:sym typeface="Times New Roman"/>
            </a:endParaRPr>
          </a:p>
        </p:txBody>
      </p:sp>
      <p:sp>
        <p:nvSpPr>
          <p:cNvPr id="183" name="Google Shape;183;p29"/>
          <p:cNvSpPr txBox="1"/>
          <p:nvPr>
            <p:ph idx="1" type="body"/>
          </p:nvPr>
        </p:nvSpPr>
        <p:spPr>
          <a:xfrm>
            <a:off x="2204825" y="1372725"/>
            <a:ext cx="5835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Creating a market based on sustainability</a:t>
            </a:r>
            <a:endParaRPr b="1">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Sustainable Life Campaign: Advertising (commercials, ad, editorial, YouTube, social media outlets) </a:t>
            </a:r>
            <a:endParaRPr b="1">
              <a:solidFill>
                <a:schemeClr val="dk1"/>
              </a:solidFill>
              <a:latin typeface="Times New Roman"/>
              <a:ea typeface="Times New Roman"/>
              <a:cs typeface="Times New Roman"/>
              <a:sym typeface="Times New Roman"/>
            </a:endParaRPr>
          </a:p>
          <a:p>
            <a:pPr indent="457200" lvl="0" marL="1371600" rtl="0" algn="l">
              <a:spcBef>
                <a:spcPts val="1600"/>
              </a:spcBef>
              <a:spcAft>
                <a:spcPts val="0"/>
              </a:spcAft>
              <a:buNone/>
            </a:pPr>
            <a:r>
              <a:rPr b="1" lang="en" sz="2400">
                <a:solidFill>
                  <a:schemeClr val="dk1"/>
                </a:solidFill>
                <a:latin typeface="Times New Roman"/>
                <a:ea typeface="Times New Roman"/>
                <a:cs typeface="Times New Roman"/>
                <a:sym typeface="Times New Roman"/>
              </a:rPr>
              <a:t>#TheEcoWay</a:t>
            </a:r>
            <a:endParaRPr b="1" sz="2400">
              <a:solidFill>
                <a:schemeClr val="dk1"/>
              </a:solidFill>
              <a:latin typeface="Times New Roman"/>
              <a:ea typeface="Times New Roman"/>
              <a:cs typeface="Times New Roman"/>
              <a:sym typeface="Times New Roman"/>
            </a:endParaRPr>
          </a:p>
          <a:p>
            <a:pPr indent="-342900" lvl="0" marL="457200" rtl="0" algn="l">
              <a:spcBef>
                <a:spcPts val="160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Life of the Product</a:t>
            </a:r>
            <a:endParaRPr b="1">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Collaborate with other sustainable brands</a:t>
            </a:r>
            <a:endParaRPr b="1">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Transparent Pricing</a:t>
            </a:r>
            <a:endParaRPr b="1">
              <a:solidFill>
                <a:schemeClr val="dk1"/>
              </a:solidFill>
              <a:latin typeface="Times New Roman"/>
              <a:ea typeface="Times New Roman"/>
              <a:cs typeface="Times New Roman"/>
              <a:sym typeface="Times New Roman"/>
            </a:endParaRPr>
          </a:p>
          <a:p>
            <a:pPr indent="0" lvl="0" marL="914400" rtl="0" algn="l">
              <a:lnSpc>
                <a:spcPct val="150000"/>
              </a:lnSpc>
              <a:spcBef>
                <a:spcPts val="1600"/>
              </a:spcBef>
              <a:spcAft>
                <a:spcPts val="0"/>
              </a:spcAft>
              <a:buNone/>
            </a:pPr>
            <a:r>
              <a:t/>
            </a:r>
            <a:endParaRPr b="1">
              <a:solidFill>
                <a:schemeClr val="dk1"/>
              </a:solidFill>
              <a:latin typeface="Times New Roman"/>
              <a:ea typeface="Times New Roman"/>
              <a:cs typeface="Times New Roman"/>
              <a:sym typeface="Times New Roman"/>
            </a:endParaRPr>
          </a:p>
        </p:txBody>
      </p:sp>
      <p:pic>
        <p:nvPicPr>
          <p:cNvPr id="184" name="Google Shape;184;p29"/>
          <p:cNvPicPr preferRelativeResize="0"/>
          <p:nvPr/>
        </p:nvPicPr>
        <p:blipFill>
          <a:blip r:embed="rId3">
            <a:alphaModFix/>
          </a:blip>
          <a:stretch>
            <a:fillRect/>
          </a:stretch>
        </p:blipFill>
        <p:spPr>
          <a:xfrm>
            <a:off x="84625" y="0"/>
            <a:ext cx="2005275" cy="2331726"/>
          </a:xfrm>
          <a:prstGeom prst="rect">
            <a:avLst/>
          </a:prstGeom>
          <a:noFill/>
          <a:ln>
            <a:noFill/>
          </a:ln>
        </p:spPr>
      </p:pic>
      <p:pic>
        <p:nvPicPr>
          <p:cNvPr id="185" name="Google Shape;185;p29"/>
          <p:cNvPicPr preferRelativeResize="0"/>
          <p:nvPr/>
        </p:nvPicPr>
        <p:blipFill>
          <a:blip r:embed="rId4">
            <a:alphaModFix/>
          </a:blip>
          <a:stretch>
            <a:fillRect/>
          </a:stretch>
        </p:blipFill>
        <p:spPr>
          <a:xfrm>
            <a:off x="84625" y="2397550"/>
            <a:ext cx="2005275" cy="2683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9" name="Shape 189"/>
        <p:cNvGrpSpPr/>
        <p:nvPr/>
      </p:nvGrpSpPr>
      <p:grpSpPr>
        <a:xfrm>
          <a:off x="0" y="0"/>
          <a:ext cx="0" cy="0"/>
          <a:chOff x="0" y="0"/>
          <a:chExt cx="0" cy="0"/>
        </a:xfrm>
      </p:grpSpPr>
      <p:sp>
        <p:nvSpPr>
          <p:cNvPr id="190" name="Google Shape;190;p30"/>
          <p:cNvSpPr txBox="1"/>
          <p:nvPr>
            <p:ph idx="1" type="body"/>
          </p:nvPr>
        </p:nvSpPr>
        <p:spPr>
          <a:xfrm>
            <a:off x="311700" y="659750"/>
            <a:ext cx="8520600" cy="3416400"/>
          </a:xfrm>
          <a:prstGeom prst="rect">
            <a:avLst/>
          </a:prstGeom>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b="1" lang="en" sz="1400">
                <a:solidFill>
                  <a:srgbClr val="FFFFFF"/>
                </a:solidFill>
                <a:latin typeface="Times New Roman"/>
                <a:ea typeface="Times New Roman"/>
                <a:cs typeface="Times New Roman"/>
                <a:sym typeface="Times New Roman"/>
              </a:rPr>
              <a:t>Our  goal is to attempt more positive exposures for a good cause within the community through Social media. Above all Levi’s is authentic and deeply committed to maintaining and reinforcing that authenticity. </a:t>
            </a:r>
            <a:endParaRPr b="1" sz="1400">
              <a:solidFill>
                <a:srgbClr val="FFFFFF"/>
              </a:solidFill>
              <a:latin typeface="Times New Roman"/>
              <a:ea typeface="Times New Roman"/>
              <a:cs typeface="Times New Roman"/>
              <a:sym typeface="Times New Roman"/>
            </a:endParaRPr>
          </a:p>
          <a:p>
            <a:pPr indent="0" lvl="0" marL="0" rtl="0" algn="l">
              <a:lnSpc>
                <a:spcPct val="240000"/>
              </a:lnSpc>
              <a:spcBef>
                <a:spcPts val="0"/>
              </a:spcBef>
              <a:spcAft>
                <a:spcPts val="0"/>
              </a:spcAft>
              <a:buNone/>
            </a:pPr>
            <a:r>
              <a:t/>
            </a:r>
            <a:endParaRPr b="1" sz="1400">
              <a:solidFill>
                <a:srgbClr val="FFFFFF"/>
              </a:solidFill>
              <a:latin typeface="Times New Roman"/>
              <a:ea typeface="Times New Roman"/>
              <a:cs typeface="Times New Roman"/>
              <a:sym typeface="Times New Roman"/>
            </a:endParaRPr>
          </a:p>
          <a:p>
            <a:pPr indent="0" lvl="0" marL="0" rtl="0" algn="l">
              <a:lnSpc>
                <a:spcPct val="240000"/>
              </a:lnSpc>
              <a:spcBef>
                <a:spcPts val="0"/>
              </a:spcBef>
              <a:spcAft>
                <a:spcPts val="0"/>
              </a:spcAft>
              <a:buClr>
                <a:schemeClr val="dk1"/>
              </a:buClr>
              <a:buSzPts val="1100"/>
              <a:buFont typeface="Arial"/>
              <a:buNone/>
            </a:pPr>
            <a:r>
              <a:rPr b="1" lang="en" sz="1400">
                <a:solidFill>
                  <a:srgbClr val="FFFFFF"/>
                </a:solidFill>
                <a:latin typeface="Times New Roman"/>
                <a:ea typeface="Times New Roman"/>
                <a:cs typeface="Times New Roman"/>
                <a:sym typeface="Times New Roman"/>
              </a:rPr>
              <a:t>Every one desires to connect with products that feel safe and certain. Levi’s clearly identifies its core purpose, attributes and value for everything it does. This resonates particularly with today’s influential young consumers.</a:t>
            </a:r>
            <a:endParaRPr b="1" sz="1400">
              <a:solidFill>
                <a:srgbClr val="FFFFFF"/>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1352550" y="119800"/>
            <a:ext cx="6426900" cy="476100"/>
          </a:xfrm>
          <a:prstGeom prst="rect">
            <a:avLst/>
          </a:prstGeom>
        </p:spPr>
        <p:txBody>
          <a:bodyPr anchorCtr="0" anchor="t" bIns="91425" lIns="91425" spcFirstLastPara="1" rIns="91425" wrap="square" tIns="91425">
            <a:noAutofit/>
          </a:bodyPr>
          <a:lstStyle/>
          <a:p>
            <a:pPr indent="0" lvl="0" marL="1828800" rtl="0" algn="l">
              <a:spcBef>
                <a:spcPts val="0"/>
              </a:spcBef>
              <a:spcAft>
                <a:spcPts val="0"/>
              </a:spcAft>
              <a:buNone/>
            </a:pPr>
            <a:r>
              <a:rPr b="1" lang="en">
                <a:solidFill>
                  <a:srgbClr val="FFFFFF"/>
                </a:solidFill>
                <a:latin typeface="Impact"/>
                <a:ea typeface="Impact"/>
                <a:cs typeface="Impact"/>
                <a:sym typeface="Impact"/>
              </a:rPr>
              <a:t>Brief History of Levi’s </a:t>
            </a:r>
            <a:endParaRPr b="1">
              <a:solidFill>
                <a:srgbClr val="FFFFFF"/>
              </a:solidFill>
              <a:latin typeface="Impact"/>
              <a:ea typeface="Impact"/>
              <a:cs typeface="Impact"/>
              <a:sym typeface="Impact"/>
            </a:endParaRPr>
          </a:p>
          <a:p>
            <a:pPr indent="0" lvl="0" marL="0" rtl="0" algn="l">
              <a:spcBef>
                <a:spcPts val="0"/>
              </a:spcBef>
              <a:spcAft>
                <a:spcPts val="0"/>
              </a:spcAft>
              <a:buNone/>
            </a:pPr>
            <a:r>
              <a:t/>
            </a:r>
            <a:endParaRPr/>
          </a:p>
        </p:txBody>
      </p:sp>
      <p:sp>
        <p:nvSpPr>
          <p:cNvPr id="62" name="Google Shape;62;p14"/>
          <p:cNvSpPr txBox="1"/>
          <p:nvPr>
            <p:ph idx="1" type="body"/>
          </p:nvPr>
        </p:nvSpPr>
        <p:spPr>
          <a:xfrm>
            <a:off x="133350" y="719800"/>
            <a:ext cx="3777900" cy="30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50">
                <a:solidFill>
                  <a:srgbClr val="FFFFFF"/>
                </a:solidFill>
                <a:latin typeface="Times New Roman"/>
                <a:ea typeface="Times New Roman"/>
                <a:cs typeface="Times New Roman"/>
                <a:sym typeface="Times New Roman"/>
              </a:rPr>
              <a:t>In 1853, Levi Strauss, an immigrant from Bavaria, opened a dry goods company in San francisco at the height of California Gold rush. While</a:t>
            </a:r>
            <a:r>
              <a:rPr b="1" lang="en" sz="1450">
                <a:solidFill>
                  <a:srgbClr val="FFFFFF"/>
                </a:solidFill>
                <a:latin typeface="Times New Roman"/>
                <a:ea typeface="Times New Roman"/>
                <a:cs typeface="Times New Roman"/>
                <a:sym typeface="Times New Roman"/>
              </a:rPr>
              <a:t>per rivet reinforcement with tough denim, leading to the first manufactured waist overalls in 1873. The first overalls became part of basically this uniform that was worn by miners, cowboys, rebels, and rockstars. </a:t>
            </a:r>
            <a:r>
              <a:rPr b="1" lang="en" sz="1450">
                <a:solidFill>
                  <a:srgbClr val="FFFFFF"/>
                </a:solidFill>
                <a:latin typeface="Times New Roman"/>
                <a:ea typeface="Times New Roman"/>
                <a:cs typeface="Times New Roman"/>
                <a:sym typeface="Times New Roman"/>
              </a:rPr>
              <a:t> he was working, he had recognized a need among hardworking people: clothes built to endure anything. He and tailor Jacob Davis combined cop</a:t>
            </a:r>
            <a:endParaRPr b="1" sz="1450">
              <a:solidFill>
                <a:srgbClr val="FFFFFF"/>
              </a:solidFill>
              <a:latin typeface="Times New Roman"/>
              <a:ea typeface="Times New Roman"/>
              <a:cs typeface="Times New Roman"/>
              <a:sym typeface="Times New Roman"/>
            </a:endParaRPr>
          </a:p>
          <a:p>
            <a:pPr indent="0" lvl="0" marL="0" rtl="0" algn="l">
              <a:spcBef>
                <a:spcPts val="1600"/>
              </a:spcBef>
              <a:spcAft>
                <a:spcPts val="0"/>
              </a:spcAft>
              <a:buNone/>
            </a:pPr>
            <a:r>
              <a:t/>
            </a:r>
            <a:endParaRPr sz="1450">
              <a:solidFill>
                <a:srgbClr val="FF0000"/>
              </a:solidFill>
              <a:latin typeface="Georgia"/>
              <a:ea typeface="Georgia"/>
              <a:cs typeface="Georgia"/>
              <a:sym typeface="Georgia"/>
            </a:endParaRPr>
          </a:p>
          <a:p>
            <a:pPr indent="0" lvl="0" marL="0" rtl="0" algn="l">
              <a:spcBef>
                <a:spcPts val="1600"/>
              </a:spcBef>
              <a:spcAft>
                <a:spcPts val="1600"/>
              </a:spcAft>
              <a:buNone/>
            </a:pPr>
            <a:r>
              <a:t/>
            </a:r>
            <a:endParaRPr sz="1450">
              <a:solidFill>
                <a:srgbClr val="333333"/>
              </a:solidFill>
              <a:highlight>
                <a:srgbClr val="FFFFFF"/>
              </a:highlight>
              <a:latin typeface="Georgia"/>
              <a:ea typeface="Georgia"/>
              <a:cs typeface="Georgia"/>
              <a:sym typeface="Georgia"/>
            </a:endParaRPr>
          </a:p>
        </p:txBody>
      </p:sp>
      <p:pic>
        <p:nvPicPr>
          <p:cNvPr id="63" name="Google Shape;63;p14"/>
          <p:cNvPicPr preferRelativeResize="0"/>
          <p:nvPr/>
        </p:nvPicPr>
        <p:blipFill>
          <a:blip r:embed="rId4">
            <a:alphaModFix/>
          </a:blip>
          <a:stretch>
            <a:fillRect/>
          </a:stretch>
        </p:blipFill>
        <p:spPr>
          <a:xfrm>
            <a:off x="4158900" y="205375"/>
            <a:ext cx="2367700" cy="1990875"/>
          </a:xfrm>
          <a:prstGeom prst="rect">
            <a:avLst/>
          </a:prstGeom>
          <a:noFill/>
          <a:ln>
            <a:noFill/>
          </a:ln>
        </p:spPr>
      </p:pic>
      <p:pic>
        <p:nvPicPr>
          <p:cNvPr id="64" name="Google Shape;64;p14"/>
          <p:cNvPicPr preferRelativeResize="0"/>
          <p:nvPr/>
        </p:nvPicPr>
        <p:blipFill>
          <a:blip r:embed="rId5">
            <a:alphaModFix/>
          </a:blip>
          <a:stretch>
            <a:fillRect/>
          </a:stretch>
        </p:blipFill>
        <p:spPr>
          <a:xfrm>
            <a:off x="3911250" y="2400700"/>
            <a:ext cx="2746725" cy="210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178975" y="0"/>
            <a:ext cx="8520600" cy="5727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b="1" lang="en">
                <a:solidFill>
                  <a:srgbClr val="FFFFFF"/>
                </a:solidFill>
              </a:rPr>
              <a:t>Levi’s Mission Statement</a:t>
            </a:r>
            <a:endParaRPr b="1">
              <a:solidFill>
                <a:srgbClr val="FFFFFF"/>
              </a:solidFill>
            </a:endParaRPr>
          </a:p>
        </p:txBody>
      </p:sp>
      <p:sp>
        <p:nvSpPr>
          <p:cNvPr id="70" name="Google Shape;70;p15"/>
          <p:cNvSpPr txBox="1"/>
          <p:nvPr>
            <p:ph idx="1" type="body"/>
          </p:nvPr>
        </p:nvSpPr>
        <p:spPr>
          <a:xfrm>
            <a:off x="178975" y="533050"/>
            <a:ext cx="6660600" cy="3352800"/>
          </a:xfrm>
          <a:prstGeom prst="rect">
            <a:avLst/>
          </a:prstGeom>
        </p:spPr>
        <p:txBody>
          <a:bodyPr anchorCtr="0" anchor="t" bIns="91425" lIns="91425" spcFirstLastPara="1" rIns="91425" wrap="square" tIns="91425">
            <a:noAutofit/>
          </a:bodyPr>
          <a:lstStyle/>
          <a:p>
            <a:pPr indent="457200" lvl="0" marL="0" marR="0" rtl="0" algn="l">
              <a:lnSpc>
                <a:spcPct val="200000"/>
              </a:lnSpc>
              <a:spcBef>
                <a:spcPts val="0"/>
              </a:spcBef>
              <a:spcAft>
                <a:spcPts val="0"/>
              </a:spcAft>
              <a:buNone/>
            </a:pPr>
            <a:r>
              <a:rPr b="1" lang="en" sz="1400">
                <a:solidFill>
                  <a:srgbClr val="FFFFFF"/>
                </a:solidFill>
                <a:latin typeface="Times New Roman"/>
                <a:ea typeface="Times New Roman"/>
                <a:cs typeface="Times New Roman"/>
                <a:sym typeface="Times New Roman"/>
              </a:rPr>
              <a:t>Mission Statement: The mission of Levi’s Strauss &amp; Co. is to sustain responsible commercial; success as a global marketing company of branded apparel. We must balance goals of superior profitability and return on investment, leadership market positions and superior products and services. We will conduct our business ethically and demonstrate leadership in satisfying our responsibilities for our communities and to society.</a:t>
            </a:r>
            <a:endParaRPr b="1" sz="1400">
              <a:solidFill>
                <a:srgbClr val="FFFFFF"/>
              </a:solidFill>
              <a:latin typeface="Times New Roman"/>
              <a:ea typeface="Times New Roman"/>
              <a:cs typeface="Times New Roman"/>
              <a:sym typeface="Times New Roman"/>
            </a:endParaRPr>
          </a:p>
          <a:p>
            <a:pPr indent="457200" lvl="0" marL="0" marR="0" rtl="0" algn="l">
              <a:lnSpc>
                <a:spcPct val="200000"/>
              </a:lnSpc>
              <a:spcBef>
                <a:spcPts val="0"/>
              </a:spcBef>
              <a:spcAft>
                <a:spcPts val="0"/>
              </a:spcAft>
              <a:buNone/>
            </a:pPr>
            <a:r>
              <a:rPr b="1" lang="en" sz="1400">
                <a:solidFill>
                  <a:srgbClr val="FFFFFF"/>
                </a:solidFill>
                <a:latin typeface="Times New Roman"/>
                <a:ea typeface="Times New Roman"/>
                <a:cs typeface="Times New Roman"/>
                <a:sym typeface="Times New Roman"/>
              </a:rPr>
              <a:t>Vision Statement : When LS &amp; Co. describe the future of Levi they are talking about building on the foundation they have inherited: affirming best of their Company’s tradition, closing gaps that may exist between principles and practices and updating some of their values to reflect contemporary circumstances.</a:t>
            </a:r>
            <a:endParaRPr b="1" sz="1200">
              <a:solidFill>
                <a:srgbClr val="FFFFFF"/>
              </a:solidFill>
              <a:latin typeface="Times New Roman"/>
              <a:ea typeface="Times New Roman"/>
              <a:cs typeface="Times New Roman"/>
              <a:sym typeface="Times New Roman"/>
            </a:endParaRPr>
          </a:p>
          <a:p>
            <a:pPr indent="457200" lvl="0" marL="0" rtl="0" algn="l">
              <a:lnSpc>
                <a:spcPct val="200000"/>
              </a:lnSpc>
              <a:spcBef>
                <a:spcPts val="0"/>
              </a:spcBef>
              <a:spcAft>
                <a:spcPts val="0"/>
              </a:spcAft>
              <a:buClr>
                <a:schemeClr val="dk1"/>
              </a:buClr>
              <a:buSzPts val="1100"/>
              <a:buFont typeface="Arial"/>
              <a:buNone/>
            </a:pPr>
            <a:r>
              <a:t/>
            </a:r>
            <a:endParaRPr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1381125" y="329350"/>
            <a:ext cx="4199400" cy="5646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b="1" lang="en">
                <a:solidFill>
                  <a:srgbClr val="FFFFFF"/>
                </a:solidFill>
              </a:rPr>
              <a:t>Brand Audit </a:t>
            </a:r>
            <a:endParaRPr b="1">
              <a:solidFill>
                <a:srgbClr val="FFFFFF"/>
              </a:solidFill>
            </a:endParaRPr>
          </a:p>
        </p:txBody>
      </p:sp>
      <p:sp>
        <p:nvSpPr>
          <p:cNvPr id="76" name="Google Shape;76;p16"/>
          <p:cNvSpPr txBox="1"/>
          <p:nvPr>
            <p:ph idx="1" type="body"/>
          </p:nvPr>
        </p:nvSpPr>
        <p:spPr>
          <a:xfrm>
            <a:off x="752475" y="1053250"/>
            <a:ext cx="5241900" cy="25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FFFFFF"/>
                </a:solidFill>
                <a:latin typeface="Georgia"/>
                <a:ea typeface="Georgia"/>
                <a:cs typeface="Georgia"/>
                <a:sym typeface="Georgia"/>
              </a:rPr>
              <a:t>Were consumers really interested in premium brand denim and their prices?</a:t>
            </a:r>
            <a:endParaRPr sz="1450">
              <a:solidFill>
                <a:srgbClr val="FFFFFF"/>
              </a:solidFill>
              <a:latin typeface="Georgia"/>
              <a:ea typeface="Georgia"/>
              <a:cs typeface="Georgia"/>
              <a:sym typeface="Georgia"/>
            </a:endParaRPr>
          </a:p>
          <a:p>
            <a:pPr indent="0" lvl="0" marL="0" rtl="0" algn="l">
              <a:spcBef>
                <a:spcPts val="1600"/>
              </a:spcBef>
              <a:spcAft>
                <a:spcPts val="0"/>
              </a:spcAft>
              <a:buNone/>
            </a:pPr>
            <a:r>
              <a:t/>
            </a:r>
            <a:endParaRPr sz="1450">
              <a:solidFill>
                <a:srgbClr val="FFFFFF"/>
              </a:solidFill>
              <a:latin typeface="Georgia"/>
              <a:ea typeface="Georgia"/>
              <a:cs typeface="Georgia"/>
              <a:sym typeface="Georgia"/>
            </a:endParaRPr>
          </a:p>
          <a:p>
            <a:pPr indent="0" lvl="0" marL="0" rtl="0" algn="l">
              <a:spcBef>
                <a:spcPts val="1600"/>
              </a:spcBef>
              <a:spcAft>
                <a:spcPts val="1600"/>
              </a:spcAft>
              <a:buClr>
                <a:schemeClr val="dk1"/>
              </a:buClr>
              <a:buSzPts val="1100"/>
              <a:buFont typeface="Arial"/>
              <a:buNone/>
            </a:pPr>
            <a:r>
              <a:rPr lang="en" sz="1450">
                <a:solidFill>
                  <a:srgbClr val="FFFFFF"/>
                </a:solidFill>
                <a:latin typeface="Georgia"/>
                <a:ea typeface="Georgia"/>
                <a:cs typeface="Georgia"/>
                <a:sym typeface="Georgia"/>
              </a:rPr>
              <a:t>How was Levi’s before becoming public? What were some of their downfalls? What happen after they went public? </a:t>
            </a:r>
            <a:endParaRPr sz="1450">
              <a:solidFill>
                <a:srgbClr val="FFFFFF"/>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1029350" y="45650"/>
            <a:ext cx="3154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Times New Roman"/>
                <a:ea typeface="Times New Roman"/>
                <a:cs typeface="Times New Roman"/>
                <a:sym typeface="Times New Roman"/>
              </a:rPr>
              <a:t>Target Market </a:t>
            </a:r>
            <a:endParaRPr b="1">
              <a:solidFill>
                <a:srgbClr val="FFFFFF"/>
              </a:solidFill>
              <a:latin typeface="Times New Roman"/>
              <a:ea typeface="Times New Roman"/>
              <a:cs typeface="Times New Roman"/>
              <a:sym typeface="Times New Roman"/>
            </a:endParaRPr>
          </a:p>
        </p:txBody>
      </p:sp>
      <p:sp>
        <p:nvSpPr>
          <p:cNvPr id="82" name="Google Shape;82;p17"/>
          <p:cNvSpPr txBox="1"/>
          <p:nvPr>
            <p:ph idx="1" type="body"/>
          </p:nvPr>
        </p:nvSpPr>
        <p:spPr>
          <a:xfrm>
            <a:off x="0" y="779400"/>
            <a:ext cx="8520600" cy="35847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i="1" lang="en" sz="1400" u="sng">
                <a:solidFill>
                  <a:srgbClr val="FFFFFF"/>
                </a:solidFill>
              </a:rPr>
              <a:t>Demographics</a:t>
            </a:r>
            <a:r>
              <a:rPr b="1" i="1" lang="en" sz="1400">
                <a:solidFill>
                  <a:srgbClr val="FFFFFF"/>
                </a:solidFill>
              </a:rPr>
              <a:t>:</a:t>
            </a:r>
            <a:r>
              <a:rPr i="1" lang="en" sz="1400">
                <a:solidFill>
                  <a:srgbClr val="FFFFFF"/>
                </a:solidFill>
              </a:rPr>
              <a:t>Male and female age 20-35</a:t>
            </a:r>
            <a:endParaRPr i="1" sz="1400">
              <a:solidFill>
                <a:srgbClr val="FFFFFF"/>
              </a:solidFill>
            </a:endParaRPr>
          </a:p>
          <a:p>
            <a:pPr indent="-317500" lvl="0" marL="457200" rtl="0" algn="l">
              <a:spcBef>
                <a:spcPts val="1600"/>
              </a:spcBef>
              <a:spcAft>
                <a:spcPts val="0"/>
              </a:spcAft>
              <a:buClr>
                <a:srgbClr val="FFFFFF"/>
              </a:buClr>
              <a:buSzPts val="1400"/>
              <a:buChar char="●"/>
            </a:pPr>
            <a:r>
              <a:rPr i="1" lang="en" sz="1400">
                <a:solidFill>
                  <a:srgbClr val="FFFFFF"/>
                </a:solidFill>
              </a:rPr>
              <a:t>College student or College grad</a:t>
            </a:r>
            <a:endParaRPr i="1" sz="1400">
              <a:solidFill>
                <a:srgbClr val="FFFFFF"/>
              </a:solidFill>
            </a:endParaRPr>
          </a:p>
          <a:p>
            <a:pPr indent="-317500" lvl="0" marL="457200" rtl="0" algn="l">
              <a:spcBef>
                <a:spcPts val="0"/>
              </a:spcBef>
              <a:spcAft>
                <a:spcPts val="0"/>
              </a:spcAft>
              <a:buClr>
                <a:srgbClr val="FFFFFF"/>
              </a:buClr>
              <a:buSzPts val="1400"/>
              <a:buChar char="●"/>
            </a:pPr>
            <a:r>
              <a:rPr i="1" lang="en" sz="1400">
                <a:solidFill>
                  <a:srgbClr val="FFFFFF"/>
                </a:solidFill>
              </a:rPr>
              <a:t>Income range 30,000-45,000</a:t>
            </a:r>
            <a:endParaRPr i="1" sz="1400">
              <a:solidFill>
                <a:srgbClr val="FFFFFF"/>
              </a:solidFill>
            </a:endParaRPr>
          </a:p>
          <a:p>
            <a:pPr indent="0" lvl="0" marL="457200" rtl="0" algn="l">
              <a:spcBef>
                <a:spcPts val="1600"/>
              </a:spcBef>
              <a:spcAft>
                <a:spcPts val="0"/>
              </a:spcAft>
              <a:buNone/>
            </a:pPr>
            <a:r>
              <a:rPr b="1" i="1" lang="en" sz="1400" u="sng">
                <a:solidFill>
                  <a:srgbClr val="FFFFFF"/>
                </a:solidFill>
              </a:rPr>
              <a:t>Psychographics</a:t>
            </a:r>
            <a:r>
              <a:rPr b="1" i="1" lang="en" sz="1400">
                <a:solidFill>
                  <a:srgbClr val="FFFFFF"/>
                </a:solidFill>
              </a:rPr>
              <a:t>:</a:t>
            </a:r>
            <a:r>
              <a:rPr i="1" lang="en" sz="1400">
                <a:solidFill>
                  <a:srgbClr val="FFFFFF"/>
                </a:solidFill>
              </a:rPr>
              <a:t> </a:t>
            </a:r>
            <a:endParaRPr i="1" sz="1400">
              <a:solidFill>
                <a:srgbClr val="FFFFFF"/>
              </a:solidFill>
            </a:endParaRPr>
          </a:p>
          <a:p>
            <a:pPr indent="-317500" lvl="0" marL="457200" rtl="0" algn="l">
              <a:spcBef>
                <a:spcPts val="1600"/>
              </a:spcBef>
              <a:spcAft>
                <a:spcPts val="0"/>
              </a:spcAft>
              <a:buClr>
                <a:srgbClr val="FFFFFF"/>
              </a:buClr>
              <a:buSzPts val="1400"/>
              <a:buChar char="●"/>
            </a:pPr>
            <a:r>
              <a:rPr i="1" lang="en" sz="1400">
                <a:solidFill>
                  <a:srgbClr val="FFFFFF"/>
                </a:solidFill>
              </a:rPr>
              <a:t>Outgoing</a:t>
            </a:r>
            <a:endParaRPr i="1" sz="1400">
              <a:solidFill>
                <a:srgbClr val="FFFFFF"/>
              </a:solidFill>
            </a:endParaRPr>
          </a:p>
          <a:p>
            <a:pPr indent="-317500" lvl="0" marL="457200" rtl="0" algn="l">
              <a:spcBef>
                <a:spcPts val="0"/>
              </a:spcBef>
              <a:spcAft>
                <a:spcPts val="0"/>
              </a:spcAft>
              <a:buClr>
                <a:srgbClr val="FFFFFF"/>
              </a:buClr>
              <a:buSzPts val="1400"/>
              <a:buChar char="●"/>
            </a:pPr>
            <a:r>
              <a:rPr i="1" lang="en" sz="1400">
                <a:solidFill>
                  <a:srgbClr val="FFFFFF"/>
                </a:solidFill>
              </a:rPr>
              <a:t>spends a great deal at concerts and festivals</a:t>
            </a:r>
            <a:endParaRPr i="1" sz="1400">
              <a:solidFill>
                <a:srgbClr val="FFFFFF"/>
              </a:solidFill>
            </a:endParaRPr>
          </a:p>
          <a:p>
            <a:pPr indent="-317500" lvl="0" marL="457200" rtl="0" algn="l">
              <a:spcBef>
                <a:spcPts val="0"/>
              </a:spcBef>
              <a:spcAft>
                <a:spcPts val="0"/>
              </a:spcAft>
              <a:buClr>
                <a:srgbClr val="FFFFFF"/>
              </a:buClr>
              <a:buSzPts val="1400"/>
              <a:buChar char="●"/>
            </a:pPr>
            <a:r>
              <a:rPr i="1" lang="en" sz="1400">
                <a:solidFill>
                  <a:srgbClr val="FFFFFF"/>
                </a:solidFill>
              </a:rPr>
              <a:t>Listen to rock and hip-hop music </a:t>
            </a:r>
            <a:endParaRPr i="1" sz="1400">
              <a:solidFill>
                <a:srgbClr val="FFFFFF"/>
              </a:solidFill>
            </a:endParaRPr>
          </a:p>
          <a:p>
            <a:pPr indent="-317500" lvl="0" marL="457200" rtl="0" algn="l">
              <a:spcBef>
                <a:spcPts val="0"/>
              </a:spcBef>
              <a:spcAft>
                <a:spcPts val="0"/>
              </a:spcAft>
              <a:buClr>
                <a:srgbClr val="FFFFFF"/>
              </a:buClr>
              <a:buSzPts val="1400"/>
              <a:buChar char="●"/>
            </a:pPr>
            <a:r>
              <a:rPr i="1" lang="en" sz="1400">
                <a:solidFill>
                  <a:srgbClr val="FFFFFF"/>
                </a:solidFill>
              </a:rPr>
              <a:t>Time is spent with friends and family through </a:t>
            </a:r>
            <a:endParaRPr i="1" sz="1400">
              <a:solidFill>
                <a:srgbClr val="FFFFFF"/>
              </a:solidFill>
            </a:endParaRPr>
          </a:p>
          <a:p>
            <a:pPr indent="-317500" lvl="0" marL="457200" rtl="0" algn="l">
              <a:spcBef>
                <a:spcPts val="0"/>
              </a:spcBef>
              <a:spcAft>
                <a:spcPts val="0"/>
              </a:spcAft>
              <a:buClr>
                <a:srgbClr val="FFFFFF"/>
              </a:buClr>
              <a:buSzPts val="1400"/>
              <a:buChar char="●"/>
            </a:pPr>
            <a:r>
              <a:rPr i="1" lang="en" sz="1400">
                <a:solidFill>
                  <a:srgbClr val="FFFFFF"/>
                </a:solidFill>
              </a:rPr>
              <a:t>social media </a:t>
            </a:r>
            <a:endParaRPr i="1" sz="1400">
              <a:solidFill>
                <a:srgbClr val="FFFFFF"/>
              </a:solidFill>
            </a:endParaRPr>
          </a:p>
          <a:p>
            <a:pPr indent="-317500" lvl="0" marL="457200" rtl="0" algn="l">
              <a:spcBef>
                <a:spcPts val="0"/>
              </a:spcBef>
              <a:spcAft>
                <a:spcPts val="0"/>
              </a:spcAft>
              <a:buClr>
                <a:srgbClr val="FFFFFF"/>
              </a:buClr>
              <a:buSzPts val="1400"/>
              <a:buChar char="●"/>
            </a:pPr>
            <a:r>
              <a:rPr i="1" lang="en" sz="1400">
                <a:solidFill>
                  <a:srgbClr val="FFFFFF"/>
                </a:solidFill>
              </a:rPr>
              <a:t>Tech savvy</a:t>
            </a:r>
            <a:endParaRPr i="1" sz="1400">
              <a:solidFill>
                <a:srgbClr val="FFFFFF"/>
              </a:solidFill>
            </a:endParaRPr>
          </a:p>
          <a:p>
            <a:pPr indent="-342900" lvl="0" marL="457200" rtl="0" algn="l">
              <a:spcBef>
                <a:spcPts val="0"/>
              </a:spcBef>
              <a:spcAft>
                <a:spcPts val="0"/>
              </a:spcAft>
              <a:buClr>
                <a:srgbClr val="FFFFFF"/>
              </a:buClr>
              <a:buSzPts val="1800"/>
              <a:buChar char="●"/>
            </a:pPr>
            <a:r>
              <a:rPr i="1" lang="en" sz="1400">
                <a:solidFill>
                  <a:srgbClr val="FFFFFF"/>
                </a:solidFill>
              </a:rPr>
              <a:t>Are readers of US Weekly and GQ Magazine</a:t>
            </a:r>
            <a:r>
              <a:rPr lang="en">
                <a:solidFill>
                  <a:srgbClr val="000000"/>
                </a:solidFill>
              </a:rPr>
              <a:t> </a:t>
            </a:r>
            <a:endParaRPr>
              <a:solidFill>
                <a:srgbClr val="000000"/>
              </a:solidFill>
            </a:endParaRPr>
          </a:p>
        </p:txBody>
      </p:sp>
      <p:pic>
        <p:nvPicPr>
          <p:cNvPr id="83" name="Google Shape;83;p17"/>
          <p:cNvPicPr preferRelativeResize="0"/>
          <p:nvPr/>
        </p:nvPicPr>
        <p:blipFill>
          <a:blip r:embed="rId4">
            <a:alphaModFix/>
          </a:blip>
          <a:stretch>
            <a:fillRect/>
          </a:stretch>
        </p:blipFill>
        <p:spPr>
          <a:xfrm>
            <a:off x="5544975" y="0"/>
            <a:ext cx="3599025"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Top </a:t>
            </a:r>
            <a:r>
              <a:rPr lang="en">
                <a:latin typeface="Times New Roman"/>
                <a:ea typeface="Times New Roman"/>
                <a:cs typeface="Times New Roman"/>
                <a:sym typeface="Times New Roman"/>
              </a:rPr>
              <a:t>Competitors </a:t>
            </a:r>
            <a:endParaRPr>
              <a:latin typeface="Times New Roman"/>
              <a:ea typeface="Times New Roman"/>
              <a:cs typeface="Times New Roman"/>
              <a:sym typeface="Times New Roman"/>
            </a:endParaRPr>
          </a:p>
        </p:txBody>
      </p:sp>
      <p:sp>
        <p:nvSpPr>
          <p:cNvPr id="89" name="Google Shape;89;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Wrangler</a:t>
            </a:r>
            <a:endParaRPr sz="24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2400"/>
          </a:p>
          <a:p>
            <a:pPr indent="-381000" lvl="0" marL="457200" rtl="0" algn="l">
              <a:spcBef>
                <a:spcPts val="160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Madewell</a:t>
            </a:r>
            <a:endParaRPr sz="24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2400"/>
          </a:p>
          <a:p>
            <a:pPr indent="-381000" lvl="0" marL="457200" rtl="0" algn="l">
              <a:spcBef>
                <a:spcPts val="160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Everlane </a:t>
            </a:r>
            <a:endParaRPr sz="2400">
              <a:solidFill>
                <a:srgbClr val="000000"/>
              </a:solidFill>
              <a:latin typeface="Times New Roman"/>
              <a:ea typeface="Times New Roman"/>
              <a:cs typeface="Times New Roman"/>
              <a:sym typeface="Times New Roman"/>
            </a:endParaRPr>
          </a:p>
        </p:txBody>
      </p:sp>
      <p:sp>
        <p:nvSpPr>
          <p:cNvPr id="90" name="Google Shape;90;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1" name="Google Shape;91;p18"/>
          <p:cNvPicPr preferRelativeResize="0"/>
          <p:nvPr/>
        </p:nvPicPr>
        <p:blipFill>
          <a:blip r:embed="rId3">
            <a:alphaModFix/>
          </a:blip>
          <a:stretch>
            <a:fillRect/>
          </a:stretch>
        </p:blipFill>
        <p:spPr>
          <a:xfrm>
            <a:off x="3215175" y="274525"/>
            <a:ext cx="3793550" cy="2737500"/>
          </a:xfrm>
          <a:prstGeom prst="rect">
            <a:avLst/>
          </a:prstGeom>
          <a:noFill/>
          <a:ln>
            <a:noFill/>
          </a:ln>
        </p:spPr>
      </p:pic>
      <p:pic>
        <p:nvPicPr>
          <p:cNvPr id="92" name="Google Shape;92;p18"/>
          <p:cNvPicPr preferRelativeResize="0"/>
          <p:nvPr/>
        </p:nvPicPr>
        <p:blipFill>
          <a:blip r:embed="rId4">
            <a:alphaModFix/>
          </a:blip>
          <a:stretch>
            <a:fillRect/>
          </a:stretch>
        </p:blipFill>
        <p:spPr>
          <a:xfrm>
            <a:off x="3556175" y="3012025"/>
            <a:ext cx="5276126" cy="1889425"/>
          </a:xfrm>
          <a:prstGeom prst="rect">
            <a:avLst/>
          </a:prstGeom>
          <a:noFill/>
          <a:ln>
            <a:noFill/>
          </a:ln>
        </p:spPr>
      </p:pic>
      <p:pic>
        <p:nvPicPr>
          <p:cNvPr id="93" name="Google Shape;93;p18"/>
          <p:cNvPicPr preferRelativeResize="0"/>
          <p:nvPr/>
        </p:nvPicPr>
        <p:blipFill>
          <a:blip r:embed="rId5">
            <a:alphaModFix/>
          </a:blip>
          <a:stretch>
            <a:fillRect/>
          </a:stretch>
        </p:blipFill>
        <p:spPr>
          <a:xfrm>
            <a:off x="6558950" y="506600"/>
            <a:ext cx="2273350" cy="227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839475" y="88500"/>
            <a:ext cx="7226400" cy="5727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i="1" lang="en" sz="1800">
                <a:solidFill>
                  <a:srgbClr val="FFFFFF"/>
                </a:solidFill>
                <a:latin typeface="Oswald"/>
                <a:ea typeface="Oswald"/>
                <a:cs typeface="Oswald"/>
                <a:sym typeface="Oswald"/>
              </a:rPr>
              <a:t>Communicating, Launching and Evaluating the Brand</a:t>
            </a:r>
            <a:endParaRPr sz="1800">
              <a:solidFill>
                <a:srgbClr val="FFFFFF"/>
              </a:solidFill>
              <a:latin typeface="Oswald"/>
              <a:ea typeface="Oswald"/>
              <a:cs typeface="Oswald"/>
              <a:sym typeface="Oswald"/>
            </a:endParaRPr>
          </a:p>
          <a:p>
            <a:pPr indent="0" lvl="0" marL="0" rtl="0" algn="l">
              <a:lnSpc>
                <a:spcPct val="200000"/>
              </a:lnSpc>
              <a:spcBef>
                <a:spcPts val="0"/>
              </a:spcBef>
              <a:spcAft>
                <a:spcPts val="0"/>
              </a:spcAft>
              <a:buClr>
                <a:schemeClr val="dk1"/>
              </a:buClr>
              <a:buSzPts val="1100"/>
              <a:buFont typeface="Arial"/>
              <a:buNone/>
            </a:pPr>
            <a:r>
              <a:t/>
            </a:r>
            <a:endParaRPr sz="1400">
              <a:solidFill>
                <a:srgbClr val="FFFFFF"/>
              </a:solidFill>
            </a:endParaRPr>
          </a:p>
        </p:txBody>
      </p:sp>
      <p:sp>
        <p:nvSpPr>
          <p:cNvPr id="99" name="Google Shape;99;p19"/>
          <p:cNvSpPr txBox="1"/>
          <p:nvPr>
            <p:ph idx="1" type="body"/>
          </p:nvPr>
        </p:nvSpPr>
        <p:spPr>
          <a:xfrm>
            <a:off x="153750" y="661200"/>
            <a:ext cx="6991800" cy="35055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a:solidFill>
                  <a:srgbClr val="FFFFFF"/>
                </a:solidFill>
                <a:latin typeface="Times New Roman"/>
                <a:ea typeface="Times New Roman"/>
                <a:cs typeface="Times New Roman"/>
                <a:sym typeface="Times New Roman"/>
              </a:rPr>
              <a:t>Ethical fashion is the recognition that there are human beings behind the clothes we wear. To make a real impact in the world, we need to change the way people think about clothes. Levi’s new approach will ensure its jeans are not just on trend but ethical and sustainable as well. </a:t>
            </a:r>
            <a:endParaRPr b="1">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b="1" lang="en">
                <a:solidFill>
                  <a:srgbClr val="FFFFFF"/>
                </a:solidFill>
                <a:latin typeface="Times New Roman"/>
                <a:ea typeface="Times New Roman"/>
                <a:cs typeface="Times New Roman"/>
                <a:sym typeface="Times New Roman"/>
              </a:rPr>
              <a:t>While companies are putting an image to the consumers that they’re not pretty or cool enough unless they change their appearance. This creates a false craving that leads to a cycle of hyper-consumption.</a:t>
            </a:r>
            <a:endParaRPr b="1">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b="1" lang="en">
                <a:solidFill>
                  <a:srgbClr val="FFFFFF"/>
                </a:solidFill>
                <a:latin typeface="Times New Roman"/>
                <a:ea typeface="Times New Roman"/>
                <a:cs typeface="Times New Roman"/>
                <a:sym typeface="Times New Roman"/>
              </a:rPr>
              <a:t>Instead, what we’re trying to do is encourage our consumer to be mindful that when they purchase a pair of jeans, the garment had an impact before they purchased it, in terms of people that made it and the waste that was involved in creating it.</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2530050" y="237575"/>
            <a:ext cx="3411900" cy="5727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b="1" lang="en" sz="2400">
                <a:solidFill>
                  <a:srgbClr val="FFFFFF"/>
                </a:solidFill>
                <a:latin typeface="Oswald"/>
                <a:ea typeface="Oswald"/>
                <a:cs typeface="Oswald"/>
                <a:sym typeface="Oswald"/>
              </a:rPr>
              <a:t>Our Approach </a:t>
            </a:r>
            <a:endParaRPr b="1" sz="2400">
              <a:solidFill>
                <a:srgbClr val="FFFFFF"/>
              </a:solidFill>
              <a:latin typeface="Oswald"/>
              <a:ea typeface="Oswald"/>
              <a:cs typeface="Oswald"/>
              <a:sym typeface="Oswald"/>
            </a:endParaRPr>
          </a:p>
        </p:txBody>
      </p:sp>
      <p:sp>
        <p:nvSpPr>
          <p:cNvPr id="105" name="Google Shape;105;p20"/>
          <p:cNvSpPr txBox="1"/>
          <p:nvPr>
            <p:ph idx="1" type="body"/>
          </p:nvPr>
        </p:nvSpPr>
        <p:spPr>
          <a:xfrm>
            <a:off x="-208200" y="652700"/>
            <a:ext cx="7497600" cy="30150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F3F3F3"/>
              </a:buClr>
              <a:buSzPts val="1400"/>
              <a:buChar char="●"/>
            </a:pPr>
            <a:r>
              <a:rPr b="1" i="1" lang="en">
                <a:solidFill>
                  <a:srgbClr val="F3F3F3"/>
                </a:solidFill>
                <a:latin typeface="Times New Roman"/>
                <a:ea typeface="Times New Roman"/>
                <a:cs typeface="Times New Roman"/>
                <a:sym typeface="Times New Roman"/>
              </a:rPr>
              <a:t>Maintain a strong connection where we ensure that we have the fit you feel best in not the one you’ve been told to feel best in.</a:t>
            </a:r>
            <a:endParaRPr b="1" i="1">
              <a:solidFill>
                <a:srgbClr val="F3F3F3"/>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F3F3F3"/>
              </a:buClr>
              <a:buSzPts val="1400"/>
              <a:buFont typeface="Times New Roman"/>
              <a:buChar char="●"/>
            </a:pPr>
            <a:r>
              <a:rPr b="1" i="1" lang="en">
                <a:solidFill>
                  <a:srgbClr val="F3F3F3"/>
                </a:solidFill>
                <a:latin typeface="Times New Roman"/>
                <a:ea typeface="Times New Roman"/>
                <a:cs typeface="Times New Roman"/>
                <a:sym typeface="Times New Roman"/>
              </a:rPr>
              <a:t>Contribute to sustainable denim production, including significantly reducing water use. We strive for our cotton to come from 100% sustainable sources. </a:t>
            </a:r>
            <a:endParaRPr b="1" i="1">
              <a:solidFill>
                <a:srgbClr val="F3F3F3"/>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F3F3F3"/>
              </a:buClr>
              <a:buSzPts val="1400"/>
              <a:buFont typeface="Times New Roman"/>
              <a:buChar char="●"/>
            </a:pPr>
            <a:r>
              <a:rPr b="1" i="1" lang="en">
                <a:solidFill>
                  <a:srgbClr val="F3F3F3"/>
                </a:solidFill>
                <a:latin typeface="Times New Roman"/>
                <a:ea typeface="Times New Roman"/>
                <a:cs typeface="Times New Roman"/>
                <a:sym typeface="Times New Roman"/>
              </a:rPr>
              <a:t>Our </a:t>
            </a:r>
            <a:r>
              <a:rPr b="1" i="1" lang="en">
                <a:solidFill>
                  <a:srgbClr val="F3F3F3"/>
                </a:solidFill>
                <a:latin typeface="Times New Roman"/>
                <a:ea typeface="Times New Roman"/>
                <a:cs typeface="Times New Roman"/>
                <a:sym typeface="Times New Roman"/>
              </a:rPr>
              <a:t>Workers</a:t>
            </a:r>
            <a:r>
              <a:rPr b="1" i="1" lang="en">
                <a:solidFill>
                  <a:srgbClr val="F3F3F3"/>
                </a:solidFill>
                <a:latin typeface="Times New Roman"/>
                <a:ea typeface="Times New Roman"/>
                <a:cs typeface="Times New Roman"/>
                <a:sym typeface="Times New Roman"/>
              </a:rPr>
              <a:t> Well-being &amp; protecting the rights of the people who make our products.</a:t>
            </a:r>
            <a:endParaRPr b="1" i="1">
              <a:solidFill>
                <a:srgbClr val="F3F3F3"/>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F3F3F3"/>
              </a:buClr>
              <a:buSzPts val="1400"/>
              <a:buFont typeface="Times New Roman"/>
              <a:buChar char="●"/>
            </a:pPr>
            <a:r>
              <a:rPr b="1" i="1" lang="en">
                <a:solidFill>
                  <a:srgbClr val="F3F3F3"/>
                </a:solidFill>
                <a:latin typeface="Times New Roman"/>
                <a:ea typeface="Times New Roman"/>
                <a:cs typeface="Times New Roman"/>
                <a:sym typeface="Times New Roman"/>
              </a:rPr>
              <a:t>We have a life cycle assessment that looks at the impact at every stage of the process, all around the world. It’s also about educating the customer, telling them that there are better ways to take care of their clothes. </a:t>
            </a:r>
            <a:endParaRPr b="1" i="1">
              <a:solidFill>
                <a:srgbClr val="F3F3F3"/>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F3F3F3"/>
              </a:buClr>
              <a:buSzPts val="1400"/>
              <a:buFont typeface="Times New Roman"/>
              <a:buChar char="●"/>
            </a:pPr>
            <a:r>
              <a:rPr b="1" i="1" lang="en">
                <a:solidFill>
                  <a:srgbClr val="F3F3F3"/>
                </a:solidFill>
                <a:latin typeface="Times New Roman"/>
                <a:ea typeface="Times New Roman"/>
                <a:cs typeface="Times New Roman"/>
                <a:sym typeface="Times New Roman"/>
              </a:rPr>
              <a:t>A simple message like this allows us to build a deeper connection and involve the consumer in a much bigger effort to consciously draw down on resource consumption.</a:t>
            </a:r>
            <a:endParaRPr b="1" i="1">
              <a:solidFill>
                <a:srgbClr val="F3F3F3"/>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3258600" cy="572700"/>
          </a:xfrm>
          <a:prstGeom prst="rect">
            <a:avLst/>
          </a:prstGeom>
        </p:spPr>
        <p:txBody>
          <a:bodyPr anchorCtr="0" anchor="t" bIns="91425" lIns="91425" spcFirstLastPara="1" rIns="91425" wrap="square" tIns="91425">
            <a:noAutofit/>
          </a:bodyPr>
          <a:lstStyle/>
          <a:p>
            <a:pPr indent="0" lvl="0" marL="0" rtl="0" algn="l">
              <a:lnSpc>
                <a:spcPct val="240000"/>
              </a:lnSpc>
              <a:spcBef>
                <a:spcPts val="0"/>
              </a:spcBef>
              <a:spcAft>
                <a:spcPts val="0"/>
              </a:spcAft>
              <a:buClr>
                <a:schemeClr val="dk1"/>
              </a:buClr>
              <a:buSzPts val="1100"/>
              <a:buFont typeface="Arial"/>
              <a:buNone/>
            </a:pPr>
            <a:r>
              <a:rPr b="1" i="1" lang="en" sz="1800">
                <a:solidFill>
                  <a:srgbClr val="0C343D"/>
                </a:solidFill>
                <a:latin typeface="Times New Roman"/>
                <a:ea typeface="Times New Roman"/>
                <a:cs typeface="Times New Roman"/>
                <a:sym typeface="Times New Roman"/>
              </a:rPr>
              <a:t>Promotion</a:t>
            </a:r>
            <a:endParaRPr b="1">
              <a:solidFill>
                <a:srgbClr val="0C343D"/>
              </a:solidFill>
              <a:latin typeface="Times New Roman"/>
              <a:ea typeface="Times New Roman"/>
              <a:cs typeface="Times New Roman"/>
              <a:sym typeface="Times New Roman"/>
            </a:endParaRPr>
          </a:p>
        </p:txBody>
      </p:sp>
      <p:pic>
        <p:nvPicPr>
          <p:cNvPr id="111" name="Google Shape;111;p21"/>
          <p:cNvPicPr preferRelativeResize="0"/>
          <p:nvPr/>
        </p:nvPicPr>
        <p:blipFill>
          <a:blip r:embed="rId3">
            <a:alphaModFix/>
          </a:blip>
          <a:stretch>
            <a:fillRect/>
          </a:stretch>
        </p:blipFill>
        <p:spPr>
          <a:xfrm>
            <a:off x="6848247" y="1969450"/>
            <a:ext cx="1853125" cy="2359613"/>
          </a:xfrm>
          <a:prstGeom prst="rect">
            <a:avLst/>
          </a:prstGeom>
          <a:noFill/>
          <a:ln>
            <a:noFill/>
          </a:ln>
        </p:spPr>
      </p:pic>
      <p:pic>
        <p:nvPicPr>
          <p:cNvPr id="112" name="Google Shape;112;p21"/>
          <p:cNvPicPr preferRelativeResize="0"/>
          <p:nvPr/>
        </p:nvPicPr>
        <p:blipFill>
          <a:blip r:embed="rId4">
            <a:alphaModFix/>
          </a:blip>
          <a:stretch>
            <a:fillRect/>
          </a:stretch>
        </p:blipFill>
        <p:spPr>
          <a:xfrm>
            <a:off x="4739000" y="361375"/>
            <a:ext cx="1853124" cy="1154940"/>
          </a:xfrm>
          <a:prstGeom prst="rect">
            <a:avLst/>
          </a:prstGeom>
          <a:noFill/>
          <a:ln>
            <a:noFill/>
          </a:ln>
        </p:spPr>
      </p:pic>
      <p:pic>
        <p:nvPicPr>
          <p:cNvPr descr="Image result for eluxe magazine" id="113" name="Google Shape;113;p21"/>
          <p:cNvPicPr preferRelativeResize="0"/>
          <p:nvPr/>
        </p:nvPicPr>
        <p:blipFill>
          <a:blip r:embed="rId5">
            <a:alphaModFix/>
          </a:blip>
          <a:stretch>
            <a:fillRect/>
          </a:stretch>
        </p:blipFill>
        <p:spPr>
          <a:xfrm>
            <a:off x="6238175" y="63625"/>
            <a:ext cx="2579275" cy="1526975"/>
          </a:xfrm>
          <a:prstGeom prst="rect">
            <a:avLst/>
          </a:prstGeom>
          <a:noFill/>
          <a:ln>
            <a:noFill/>
          </a:ln>
        </p:spPr>
      </p:pic>
      <p:pic>
        <p:nvPicPr>
          <p:cNvPr descr="Image result for Luxiders magazine" id="114" name="Google Shape;114;p21"/>
          <p:cNvPicPr preferRelativeResize="0"/>
          <p:nvPr/>
        </p:nvPicPr>
        <p:blipFill>
          <a:blip r:embed="rId6">
            <a:alphaModFix/>
          </a:blip>
          <a:stretch>
            <a:fillRect/>
          </a:stretch>
        </p:blipFill>
        <p:spPr>
          <a:xfrm>
            <a:off x="5008175" y="1374450"/>
            <a:ext cx="1651075" cy="1054650"/>
          </a:xfrm>
          <a:prstGeom prst="rect">
            <a:avLst/>
          </a:prstGeom>
          <a:noFill/>
          <a:ln>
            <a:noFill/>
          </a:ln>
        </p:spPr>
      </p:pic>
      <p:sp>
        <p:nvSpPr>
          <p:cNvPr id="115" name="Google Shape;115;p21"/>
          <p:cNvSpPr txBox="1"/>
          <p:nvPr/>
        </p:nvSpPr>
        <p:spPr>
          <a:xfrm>
            <a:off x="60525" y="1175650"/>
            <a:ext cx="5065800" cy="3000000"/>
          </a:xfrm>
          <a:prstGeom prst="rect">
            <a:avLst/>
          </a:prstGeom>
          <a:noFill/>
          <a:ln>
            <a:noFill/>
          </a:ln>
        </p:spPr>
        <p:txBody>
          <a:bodyPr anchorCtr="0" anchor="t" bIns="91425" lIns="91425" spcFirstLastPara="1" rIns="91425" wrap="square" tIns="91425">
            <a:noAutofit/>
          </a:bodyPr>
          <a:lstStyle/>
          <a:p>
            <a:pPr indent="0" lvl="0" marL="0" rtl="0" algn="l">
              <a:lnSpc>
                <a:spcPct val="240000"/>
              </a:lnSpc>
              <a:spcBef>
                <a:spcPts val="0"/>
              </a:spcBef>
              <a:spcAft>
                <a:spcPts val="0"/>
              </a:spcAft>
              <a:buNone/>
            </a:pPr>
            <a:r>
              <a:rPr lang="en" sz="1200">
                <a:latin typeface="Calibri"/>
                <a:ea typeface="Calibri"/>
                <a:cs typeface="Calibri"/>
                <a:sym typeface="Calibri"/>
              </a:rPr>
              <a:t>Our promotional plan is all about sustainability and delivering the best quality products to target a new market.</a:t>
            </a:r>
            <a:endParaRPr sz="2800">
              <a:latin typeface="Calibri"/>
              <a:ea typeface="Calibri"/>
              <a:cs typeface="Calibri"/>
              <a:sym typeface="Calibri"/>
            </a:endParaRPr>
          </a:p>
          <a:p>
            <a:pPr indent="0" lvl="0" marL="0" rtl="0" algn="l">
              <a:lnSpc>
                <a:spcPct val="240000"/>
              </a:lnSpc>
              <a:spcBef>
                <a:spcPts val="0"/>
              </a:spcBef>
              <a:spcAft>
                <a:spcPts val="0"/>
              </a:spcAft>
              <a:buNone/>
            </a:pPr>
            <a:r>
              <a:rPr lang="en" sz="1200">
                <a:latin typeface="Calibri"/>
                <a:ea typeface="Calibri"/>
                <a:cs typeface="Calibri"/>
                <a:sym typeface="Calibri"/>
              </a:rPr>
              <a:t>Advertisements will be shown on social media with the intention of reaching wide number of consumers. Our objective is to reach and impact as many females in the continent of the United States.  Our marketing will incorporate Ad Campaign, Fashion Shows, Store event, Influencers  and Celebrity Endorsements. </a:t>
            </a:r>
            <a:endParaRPr>
              <a:latin typeface="Calibri"/>
              <a:ea typeface="Calibri"/>
              <a:cs typeface="Calibri"/>
              <a:sym typeface="Calibri"/>
            </a:endParaRPr>
          </a:p>
        </p:txBody>
      </p:sp>
      <p:pic>
        <p:nvPicPr>
          <p:cNvPr id="116" name="Google Shape;116;p21"/>
          <p:cNvPicPr preferRelativeResize="0"/>
          <p:nvPr/>
        </p:nvPicPr>
        <p:blipFill>
          <a:blip r:embed="rId7">
            <a:alphaModFix/>
          </a:blip>
          <a:stretch>
            <a:fillRect/>
          </a:stretch>
        </p:blipFill>
        <p:spPr>
          <a:xfrm>
            <a:off x="5374199" y="2429098"/>
            <a:ext cx="1399100" cy="10213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