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orsiva"/>
      <p:regular r:id="rId16"/>
      <p:bold r:id="rId17"/>
      <p:italic r:id="rId18"/>
      <p:boldItalic r:id="rId19"/>
    </p:embeddedFont>
    <p:embeddedFont>
      <p:font typeface="Lobster"/>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bster-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orsiva-bold.fntdata"/><Relationship Id="rId16" Type="http://schemas.openxmlformats.org/officeDocument/2006/relationships/font" Target="fonts/Corsiva-regular.fntdata"/><Relationship Id="rId5" Type="http://schemas.openxmlformats.org/officeDocument/2006/relationships/notesMaster" Target="notesMasters/notesMaster1.xml"/><Relationship Id="rId19" Type="http://schemas.openxmlformats.org/officeDocument/2006/relationships/font" Target="fonts/Corsiva-boldItalic.fntdata"/><Relationship Id="rId6" Type="http://schemas.openxmlformats.org/officeDocument/2006/relationships/slide" Target="slides/slide1.xml"/><Relationship Id="rId18" Type="http://schemas.openxmlformats.org/officeDocument/2006/relationships/font" Target="fonts/Corsi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a13a6b87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a13a6b87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73666a15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73666a15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a13a6b8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a13a6b8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73666a15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73666a15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73666a15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73666a15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73666a1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73666a15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a13a6b87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a13a6b87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a13a6b87d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a13a6b87d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a13a6b87d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a13a6b87d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63892" y="6165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solidFill>
                <a:srgbClr val="0ED836"/>
              </a:solidFill>
              <a:latin typeface="Lobster"/>
              <a:ea typeface="Lobster"/>
              <a:cs typeface="Lobster"/>
              <a:sym typeface="Lobster"/>
            </a:endParaRPr>
          </a:p>
          <a:p>
            <a:pPr indent="0" lvl="0" marL="0" rtl="0" algn="ctr">
              <a:spcBef>
                <a:spcPts val="0"/>
              </a:spcBef>
              <a:spcAft>
                <a:spcPts val="0"/>
              </a:spcAft>
              <a:buNone/>
            </a:pPr>
            <a:r>
              <a:t/>
            </a:r>
            <a:endParaRPr>
              <a:solidFill>
                <a:srgbClr val="0ED836"/>
              </a:solidFill>
              <a:latin typeface="Lobster"/>
              <a:ea typeface="Lobster"/>
              <a:cs typeface="Lobster"/>
              <a:sym typeface="Lobster"/>
            </a:endParaRPr>
          </a:p>
          <a:p>
            <a:pPr indent="0" lvl="0" marL="0" rtl="0" algn="ctr">
              <a:spcBef>
                <a:spcPts val="0"/>
              </a:spcBef>
              <a:spcAft>
                <a:spcPts val="0"/>
              </a:spcAft>
              <a:buNone/>
            </a:pPr>
            <a:r>
              <a:rPr lang="en">
                <a:solidFill>
                  <a:srgbClr val="38761D"/>
                </a:solidFill>
                <a:latin typeface="Lobster"/>
                <a:ea typeface="Lobster"/>
                <a:cs typeface="Lobster"/>
                <a:sym typeface="Lobster"/>
              </a:rPr>
              <a:t>BikiniMe</a:t>
            </a:r>
            <a:endParaRPr>
              <a:solidFill>
                <a:srgbClr val="38761D"/>
              </a:solidFill>
              <a:latin typeface="Lobster"/>
              <a:ea typeface="Lobster"/>
              <a:cs typeface="Lobster"/>
              <a:sym typeface="Lobster"/>
            </a:endParaRPr>
          </a:p>
        </p:txBody>
      </p:sp>
      <p:pic>
        <p:nvPicPr>
          <p:cNvPr id="55" name="Google Shape;55;p13"/>
          <p:cNvPicPr preferRelativeResize="0"/>
          <p:nvPr/>
        </p:nvPicPr>
        <p:blipFill>
          <a:blip r:embed="rId3">
            <a:alphaModFix/>
          </a:blip>
          <a:stretch>
            <a:fillRect/>
          </a:stretch>
        </p:blipFill>
        <p:spPr>
          <a:xfrm>
            <a:off x="7268825" y="-1"/>
            <a:ext cx="1875175" cy="2027412"/>
          </a:xfrm>
          <a:prstGeom prst="rect">
            <a:avLst/>
          </a:prstGeom>
          <a:noFill/>
          <a:ln>
            <a:noFill/>
          </a:ln>
        </p:spPr>
      </p:pic>
      <p:pic>
        <p:nvPicPr>
          <p:cNvPr id="56" name="Google Shape;56;p13"/>
          <p:cNvPicPr preferRelativeResize="0"/>
          <p:nvPr/>
        </p:nvPicPr>
        <p:blipFill>
          <a:blip r:embed="rId4">
            <a:alphaModFix/>
          </a:blip>
          <a:stretch>
            <a:fillRect/>
          </a:stretch>
        </p:blipFill>
        <p:spPr>
          <a:xfrm>
            <a:off x="7362325" y="1857700"/>
            <a:ext cx="1688175" cy="3003500"/>
          </a:xfrm>
          <a:prstGeom prst="rect">
            <a:avLst/>
          </a:prstGeom>
          <a:noFill/>
          <a:ln cap="flat" cmpd="sng" w="101600">
            <a:solidFill>
              <a:srgbClr val="E2CBBD"/>
            </a:solidFill>
            <a:prstDash val="solid"/>
            <a:miter lim="8000"/>
            <a:headEnd len="sm" w="sm" type="none"/>
            <a:tailEnd len="sm" w="sm" type="none"/>
          </a:ln>
        </p:spPr>
      </p:pic>
      <p:pic>
        <p:nvPicPr>
          <p:cNvPr id="57" name="Google Shape;57;p13"/>
          <p:cNvPicPr preferRelativeResize="0"/>
          <p:nvPr/>
        </p:nvPicPr>
        <p:blipFill rotWithShape="1">
          <a:blip r:embed="rId5">
            <a:alphaModFix/>
          </a:blip>
          <a:srcRect b="14034" l="14190" r="13888" t="12790"/>
          <a:stretch/>
        </p:blipFill>
        <p:spPr>
          <a:xfrm>
            <a:off x="7268825" y="3245375"/>
            <a:ext cx="1875175" cy="1898125"/>
          </a:xfrm>
          <a:prstGeom prst="rect">
            <a:avLst/>
          </a:prstGeom>
          <a:noFill/>
          <a:ln>
            <a:noFill/>
          </a:ln>
        </p:spPr>
      </p:pic>
      <p:sp>
        <p:nvSpPr>
          <p:cNvPr id="58" name="Google Shape;58;p13"/>
          <p:cNvSpPr txBox="1"/>
          <p:nvPr/>
        </p:nvSpPr>
        <p:spPr>
          <a:xfrm rot="-1575123">
            <a:off x="7107611" y="3142548"/>
            <a:ext cx="466630" cy="38036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t>
            </a:r>
            <a:endParaRPr/>
          </a:p>
        </p:txBody>
      </p:sp>
      <p:sp>
        <p:nvSpPr>
          <p:cNvPr id="59" name="Google Shape;59;p13"/>
          <p:cNvSpPr txBox="1"/>
          <p:nvPr/>
        </p:nvSpPr>
        <p:spPr>
          <a:xfrm rot="-1706900">
            <a:off x="7168890" y="1694007"/>
            <a:ext cx="465398" cy="41720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t>
            </a:r>
            <a:endParaRPr/>
          </a:p>
        </p:txBody>
      </p:sp>
      <p:sp>
        <p:nvSpPr>
          <p:cNvPr id="60" name="Google Shape;60;p13"/>
          <p:cNvSpPr txBox="1"/>
          <p:nvPr/>
        </p:nvSpPr>
        <p:spPr>
          <a:xfrm rot="-1986374">
            <a:off x="7156643" y="-98087"/>
            <a:ext cx="489937" cy="43917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77350" y="889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Thank You !</a:t>
            </a:r>
            <a:endParaRPr>
              <a:latin typeface="Times New Roman"/>
              <a:ea typeface="Times New Roman"/>
              <a:cs typeface="Times New Roman"/>
              <a:sym typeface="Times New Roman"/>
            </a:endParaRPr>
          </a:p>
        </p:txBody>
      </p:sp>
      <p:pic>
        <p:nvPicPr>
          <p:cNvPr id="142" name="Google Shape;142;p22"/>
          <p:cNvPicPr preferRelativeResize="0"/>
          <p:nvPr/>
        </p:nvPicPr>
        <p:blipFill rotWithShape="1">
          <a:blip r:embed="rId3">
            <a:alphaModFix/>
          </a:blip>
          <a:srcRect b="3201" l="8881" r="5303" t="4539"/>
          <a:stretch/>
        </p:blipFill>
        <p:spPr>
          <a:xfrm>
            <a:off x="3401525" y="1253725"/>
            <a:ext cx="1958500" cy="3356476"/>
          </a:xfrm>
          <a:prstGeom prst="rect">
            <a:avLst/>
          </a:prstGeom>
          <a:noFill/>
          <a:ln>
            <a:noFill/>
          </a:ln>
        </p:spPr>
      </p:pic>
      <p:pic>
        <p:nvPicPr>
          <p:cNvPr id="143" name="Google Shape;143;p22"/>
          <p:cNvPicPr preferRelativeResize="0"/>
          <p:nvPr/>
        </p:nvPicPr>
        <p:blipFill rotWithShape="1">
          <a:blip r:embed="rId4">
            <a:alphaModFix/>
          </a:blip>
          <a:srcRect b="2684" l="7643" r="3483" t="5055"/>
          <a:stretch/>
        </p:blipFill>
        <p:spPr>
          <a:xfrm>
            <a:off x="471800" y="857300"/>
            <a:ext cx="2040525" cy="3356476"/>
          </a:xfrm>
          <a:prstGeom prst="rect">
            <a:avLst/>
          </a:prstGeom>
          <a:noFill/>
          <a:ln>
            <a:noFill/>
          </a:ln>
        </p:spPr>
      </p:pic>
      <p:pic>
        <p:nvPicPr>
          <p:cNvPr id="144" name="Google Shape;144;p22"/>
          <p:cNvPicPr preferRelativeResize="0"/>
          <p:nvPr/>
        </p:nvPicPr>
        <p:blipFill rotWithShape="1">
          <a:blip r:embed="rId5">
            <a:alphaModFix/>
          </a:blip>
          <a:srcRect b="2821" l="6882" r="9589" t="2821"/>
          <a:stretch/>
        </p:blipFill>
        <p:spPr>
          <a:xfrm>
            <a:off x="6334050" y="795761"/>
            <a:ext cx="1958500" cy="3551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ctrTitle"/>
          </p:nvPr>
        </p:nvSpPr>
        <p:spPr>
          <a:xfrm>
            <a:off x="2569851" y="544925"/>
            <a:ext cx="4240800" cy="434700"/>
          </a:xfrm>
          <a:prstGeom prst="rect">
            <a:avLst/>
          </a:prstGeom>
        </p:spPr>
        <p:txBody>
          <a:bodyPr anchorCtr="0" anchor="b" bIns="91425" lIns="91425" spcFirstLastPara="1" rIns="91425" wrap="square" tIns="91425">
            <a:noAutofit/>
          </a:bodyPr>
          <a:lstStyle/>
          <a:p>
            <a:pPr indent="457200" lvl="0" marL="457200" rtl="0" algn="l">
              <a:spcBef>
                <a:spcPts val="0"/>
              </a:spcBef>
              <a:spcAft>
                <a:spcPts val="0"/>
              </a:spcAft>
              <a:buNone/>
            </a:pPr>
            <a:r>
              <a:rPr b="1" lang="en" sz="2400"/>
              <a:t>Our Vision</a:t>
            </a:r>
            <a:r>
              <a:rPr b="1" lang="en"/>
              <a:t> </a:t>
            </a:r>
            <a:endParaRPr b="1"/>
          </a:p>
        </p:txBody>
      </p:sp>
      <p:sp>
        <p:nvSpPr>
          <p:cNvPr id="66" name="Google Shape;66;p14"/>
          <p:cNvSpPr txBox="1"/>
          <p:nvPr>
            <p:ph idx="1" type="subTitle"/>
          </p:nvPr>
        </p:nvSpPr>
        <p:spPr>
          <a:xfrm>
            <a:off x="30000" y="791700"/>
            <a:ext cx="9084000" cy="3560100"/>
          </a:xfrm>
          <a:prstGeom prst="rect">
            <a:avLst/>
          </a:prstGeom>
        </p:spPr>
        <p:txBody>
          <a:bodyPr anchorCtr="0" anchor="t" bIns="91425" lIns="91425" spcFirstLastPara="1" rIns="91425" wrap="square" tIns="91425">
            <a:noAutofit/>
          </a:bodyPr>
          <a:lstStyle/>
          <a:p>
            <a:pPr indent="457200" lvl="0" marL="2286000" rtl="0" algn="l">
              <a:lnSpc>
                <a:spcPct val="115000"/>
              </a:lnSpc>
              <a:spcBef>
                <a:spcPts val="0"/>
              </a:spcBef>
              <a:spcAft>
                <a:spcPts val="0"/>
              </a:spcAft>
              <a:buNone/>
            </a:pPr>
            <a:r>
              <a:t/>
            </a:r>
            <a:endParaRPr b="1" sz="1200">
              <a:solidFill>
                <a:schemeClr val="dk1"/>
              </a:solidFill>
            </a:endParaRPr>
          </a:p>
          <a:p>
            <a:pPr indent="0" lvl="0" marL="457200" rtl="0" algn="l">
              <a:lnSpc>
                <a:spcPct val="115000"/>
              </a:lnSpc>
              <a:spcBef>
                <a:spcPts val="0"/>
              </a:spcBef>
              <a:spcAft>
                <a:spcPts val="0"/>
              </a:spcAft>
              <a:buNone/>
            </a:pPr>
            <a:r>
              <a:t/>
            </a:r>
            <a:endParaRPr sz="1100">
              <a:solidFill>
                <a:schemeClr val="dk1"/>
              </a:solidFill>
            </a:endParaRPr>
          </a:p>
          <a:p>
            <a:pPr indent="-317500" lvl="0" marL="457200" rtl="0" algn="l">
              <a:lnSpc>
                <a:spcPct val="200000"/>
              </a:lnSpc>
              <a:spcBef>
                <a:spcPts val="0"/>
              </a:spcBef>
              <a:spcAft>
                <a:spcPts val="0"/>
              </a:spcAft>
              <a:buSzPts val="1400"/>
              <a:buFont typeface="Times New Roman"/>
              <a:buChar char="-"/>
            </a:pPr>
            <a:r>
              <a:rPr b="1" lang="en" sz="1400">
                <a:solidFill>
                  <a:schemeClr val="dk1"/>
                </a:solidFill>
                <a:latin typeface="Times New Roman"/>
                <a:ea typeface="Times New Roman"/>
                <a:cs typeface="Times New Roman"/>
                <a:sym typeface="Times New Roman"/>
              </a:rPr>
              <a:t>The idea of Bikinime started in California 2015 when three girlfriends were in Malibu in a launching event for a local brand. Alexia Hernandez, Tenzin Chozin, and Brenda Mendez connected right of the back and had similar visions for a swimsuit brand. Therefore, they decided to create a brand who introduced perfect swimsuits for consumers who have a love for luxurious fabrics, fashion forward shapes, and cheeky bottoms. Our suits look great on everybody no matter what shape size you are. Bikinime is a global brand that goals to make every women feel beautiful and confident therefore we have decided to create size ranges from 0-14. Sustainability is what we strongly believe in and incorporate into all parts of the Bikinime process. We provide customers with the perfect fabrics and dyes that will make any women feel luxurious, bold, and confident. </a:t>
            </a:r>
            <a:endParaRPr b="1" sz="1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How do we do it, to keep our business relevant?</a:t>
            </a:r>
            <a:endParaRPr b="1"/>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b="1" lang="en" sz="1400">
                <a:solidFill>
                  <a:schemeClr val="dk1"/>
                </a:solidFill>
                <a:latin typeface="Times New Roman"/>
                <a:ea typeface="Times New Roman"/>
                <a:cs typeface="Times New Roman"/>
                <a:sym typeface="Times New Roman"/>
              </a:rPr>
              <a:t>As a luxury swimwear brand, we understand the negative impacts the textile industry has on our planet, that is why we are known for our sustainability. We put sustainability at the core of everything we do. We invest in green building infrastructure to minimize our waste, water, and energy footprints. So the question is what do we do that makes us stand out and how do we do it? </a:t>
            </a:r>
            <a:endParaRPr b="1" sz="1400">
              <a:solidFill>
                <a:schemeClr val="dk1"/>
              </a:solidFill>
              <a:latin typeface="Times New Roman"/>
              <a:ea typeface="Times New Roman"/>
              <a:cs typeface="Times New Roman"/>
              <a:sym typeface="Times New Roman"/>
            </a:endParaRPr>
          </a:p>
          <a:p>
            <a:pPr indent="457200" lvl="0" marL="914400" rtl="0" algn="l">
              <a:lnSpc>
                <a:spcPct val="200000"/>
              </a:lnSpc>
              <a:spcBef>
                <a:spcPts val="1000"/>
              </a:spcBef>
              <a:spcAft>
                <a:spcPts val="0"/>
              </a:spcAft>
              <a:buNone/>
            </a:pPr>
            <a:r>
              <a:rPr b="1" lang="en">
                <a:solidFill>
                  <a:srgbClr val="222222"/>
                </a:solidFill>
                <a:latin typeface="Times New Roman"/>
                <a:ea typeface="Times New Roman"/>
                <a:cs typeface="Times New Roman"/>
                <a:sym typeface="Times New Roman"/>
              </a:rPr>
              <a:t>Our Fabrics. 						</a:t>
            </a:r>
            <a:r>
              <a:rPr b="1" lang="en">
                <a:solidFill>
                  <a:srgbClr val="222222"/>
                </a:solidFill>
                <a:latin typeface="Times New Roman"/>
                <a:ea typeface="Times New Roman"/>
                <a:cs typeface="Times New Roman"/>
                <a:sym typeface="Times New Roman"/>
              </a:rPr>
              <a:t>Our Packaging</a:t>
            </a:r>
            <a:endParaRPr b="1">
              <a:solidFill>
                <a:srgbClr val="222222"/>
              </a:solidFill>
              <a:latin typeface="Times New Roman"/>
              <a:ea typeface="Times New Roman"/>
              <a:cs typeface="Times New Roman"/>
              <a:sym typeface="Times New Roman"/>
            </a:endParaRPr>
          </a:p>
          <a:p>
            <a:pPr indent="457200" lvl="0" marL="914400" rtl="0" algn="l">
              <a:lnSpc>
                <a:spcPct val="100000"/>
              </a:lnSpc>
              <a:spcBef>
                <a:spcPts val="1000"/>
              </a:spcBef>
              <a:spcAft>
                <a:spcPts val="0"/>
              </a:spcAft>
              <a:buNone/>
            </a:pPr>
            <a:r>
              <a:rPr b="1" lang="en">
                <a:solidFill>
                  <a:srgbClr val="222222"/>
                </a:solidFill>
                <a:latin typeface="Times New Roman"/>
                <a:ea typeface="Times New Roman"/>
                <a:cs typeface="Times New Roman"/>
                <a:sym typeface="Times New Roman"/>
              </a:rPr>
              <a:t>We Recycling						</a:t>
            </a:r>
            <a:r>
              <a:rPr b="1" lang="en">
                <a:solidFill>
                  <a:srgbClr val="222222"/>
                </a:solidFill>
                <a:latin typeface="Times New Roman"/>
                <a:ea typeface="Times New Roman"/>
                <a:cs typeface="Times New Roman"/>
                <a:sym typeface="Times New Roman"/>
              </a:rPr>
              <a:t>Hangers &amp; totes</a:t>
            </a:r>
            <a:endParaRPr b="1">
              <a:solidFill>
                <a:srgbClr val="222222"/>
              </a:solidFill>
              <a:latin typeface="Times New Roman"/>
              <a:ea typeface="Times New Roman"/>
              <a:cs typeface="Times New Roman"/>
              <a:sym typeface="Times New Roman"/>
            </a:endParaRPr>
          </a:p>
          <a:p>
            <a:pPr indent="457200" lvl="0" marL="0" rtl="0" algn="l">
              <a:lnSpc>
                <a:spcPct val="100000"/>
              </a:lnSpc>
              <a:spcBef>
                <a:spcPts val="1000"/>
              </a:spcBef>
              <a:spcAft>
                <a:spcPts val="0"/>
              </a:spcAft>
              <a:buNone/>
            </a:pPr>
            <a:r>
              <a:t/>
            </a:r>
            <a:endParaRPr b="1">
              <a:solidFill>
                <a:srgbClr val="222222"/>
              </a:solidFill>
              <a:latin typeface="Times New Roman"/>
              <a:ea typeface="Times New Roman"/>
              <a:cs typeface="Times New Roman"/>
              <a:sym typeface="Times New Roman"/>
            </a:endParaRPr>
          </a:p>
          <a:p>
            <a:pPr indent="457200" lvl="0" marL="1828800" rtl="0" algn="l">
              <a:lnSpc>
                <a:spcPct val="100000"/>
              </a:lnSpc>
              <a:spcBef>
                <a:spcPts val="1000"/>
              </a:spcBef>
              <a:spcAft>
                <a:spcPts val="0"/>
              </a:spcAft>
              <a:buNone/>
            </a:pPr>
            <a:r>
              <a:rPr b="1" lang="en">
                <a:solidFill>
                  <a:srgbClr val="222222"/>
                </a:solidFill>
                <a:latin typeface="Times New Roman"/>
                <a:ea typeface="Times New Roman"/>
                <a:cs typeface="Times New Roman"/>
                <a:sym typeface="Times New Roman"/>
              </a:rPr>
              <a:t>						</a:t>
            </a:r>
            <a:endParaRPr b="1">
              <a:solidFill>
                <a:srgbClr val="222222"/>
              </a:solidFill>
              <a:latin typeface="Times New Roman"/>
              <a:ea typeface="Times New Roman"/>
              <a:cs typeface="Times New Roman"/>
              <a:sym typeface="Times New Roman"/>
            </a:endParaRPr>
          </a:p>
          <a:p>
            <a:pPr indent="457200" lvl="0" marL="0" rtl="0" algn="l">
              <a:lnSpc>
                <a:spcPct val="100000"/>
              </a:lnSpc>
              <a:spcBef>
                <a:spcPts val="1000"/>
              </a:spcBef>
              <a:spcAft>
                <a:spcPts val="0"/>
              </a:spcAft>
              <a:buNone/>
            </a:pPr>
            <a:r>
              <a:rPr b="1" lang="en" sz="1200">
                <a:solidFill>
                  <a:srgbClr val="222222"/>
                </a:solidFill>
                <a:latin typeface="Times New Roman"/>
                <a:ea typeface="Times New Roman"/>
                <a:cs typeface="Times New Roman"/>
                <a:sym typeface="Times New Roman"/>
              </a:rPr>
              <a:t> 							</a:t>
            </a:r>
            <a:endParaRPr b="1" sz="1200">
              <a:solidFill>
                <a:srgbClr val="222222"/>
              </a:solidFill>
              <a:latin typeface="Times New Roman"/>
              <a:ea typeface="Times New Roman"/>
              <a:cs typeface="Times New Roman"/>
              <a:sym typeface="Times New Roman"/>
            </a:endParaRPr>
          </a:p>
          <a:p>
            <a:pPr indent="457200" lvl="0" marL="0" rtl="0" algn="l">
              <a:spcBef>
                <a:spcPts val="1000"/>
              </a:spcBef>
              <a:spcAft>
                <a:spcPts val="0"/>
              </a:spcAft>
              <a:buNone/>
            </a:pPr>
            <a:r>
              <a:t/>
            </a:r>
            <a:endParaRPr b="1" sz="1200">
              <a:solidFill>
                <a:srgbClr val="222222"/>
              </a:solidFill>
              <a:highlight>
                <a:srgbClr val="FFFFFF"/>
              </a:highlight>
              <a:latin typeface="Times New Roman"/>
              <a:ea typeface="Times New Roman"/>
              <a:cs typeface="Times New Roman"/>
              <a:sym typeface="Times New Roman"/>
            </a:endParaRPr>
          </a:p>
          <a:p>
            <a:pPr indent="45720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457200" lvl="0" marL="0" rtl="0" algn="l">
              <a:lnSpc>
                <a:spcPct val="100000"/>
              </a:lnSpc>
              <a:spcBef>
                <a:spcPts val="0"/>
              </a:spcBef>
              <a:spcAft>
                <a:spcPts val="0"/>
              </a:spcAft>
              <a:buNone/>
            </a:pPr>
            <a:r>
              <a:t/>
            </a:r>
            <a:endParaRPr b="1" sz="1200">
              <a:solidFill>
                <a:srgbClr val="222222"/>
              </a:solidFill>
              <a:latin typeface="Times New Roman"/>
              <a:ea typeface="Times New Roman"/>
              <a:cs typeface="Times New Roman"/>
              <a:sym typeface="Times New Roman"/>
            </a:endParaRPr>
          </a:p>
          <a:p>
            <a:pPr indent="457200" lvl="0" marL="0" rtl="0" algn="l">
              <a:lnSpc>
                <a:spcPct val="100000"/>
              </a:lnSpc>
              <a:spcBef>
                <a:spcPts val="1000"/>
              </a:spcBef>
              <a:spcAft>
                <a:spcPts val="0"/>
              </a:spcAft>
              <a:buNone/>
            </a:pPr>
            <a:r>
              <a:t/>
            </a:r>
            <a:endParaRPr b="1" sz="1200">
              <a:solidFill>
                <a:srgbClr val="222222"/>
              </a:solidFill>
              <a:latin typeface="Times New Roman"/>
              <a:ea typeface="Times New Roman"/>
              <a:cs typeface="Times New Roman"/>
              <a:sym typeface="Times New Roman"/>
            </a:endParaRPr>
          </a:p>
          <a:p>
            <a:pPr indent="457200" lvl="0" marL="0" rtl="0" algn="l">
              <a:lnSpc>
                <a:spcPct val="200000"/>
              </a:lnSpc>
              <a:spcBef>
                <a:spcPts val="1000"/>
              </a:spcBef>
              <a:spcAft>
                <a:spcPts val="1000"/>
              </a:spcAft>
              <a:buClr>
                <a:schemeClr val="dk1"/>
              </a:buClr>
              <a:buSzPts val="1100"/>
              <a:buFont typeface="Arial"/>
              <a:buNone/>
            </a:pPr>
            <a:r>
              <a:t/>
            </a:r>
            <a:endParaRPr b="1" sz="1200">
              <a:solidFill>
                <a:schemeClr val="dk1"/>
              </a:solidFill>
              <a:latin typeface="Times New Roman"/>
              <a:ea typeface="Times New Roman"/>
              <a:cs typeface="Times New Roman"/>
              <a:sym typeface="Times New Roman"/>
            </a:endParaRPr>
          </a:p>
        </p:txBody>
      </p:sp>
      <p:pic>
        <p:nvPicPr>
          <p:cNvPr id="73" name="Google Shape;73;p15"/>
          <p:cNvPicPr preferRelativeResize="0"/>
          <p:nvPr/>
        </p:nvPicPr>
        <p:blipFill>
          <a:blip r:embed="rId3">
            <a:alphaModFix amt="54000"/>
          </a:blip>
          <a:stretch>
            <a:fillRect/>
          </a:stretch>
        </p:blipFill>
        <p:spPr>
          <a:xfrm>
            <a:off x="3421475" y="3091350"/>
            <a:ext cx="1782050" cy="1904175"/>
          </a:xfrm>
          <a:prstGeom prst="rect">
            <a:avLst/>
          </a:prstGeom>
          <a:noFill/>
          <a:ln>
            <a:noFill/>
          </a:ln>
        </p:spPr>
      </p:pic>
      <p:cxnSp>
        <p:nvCxnSpPr>
          <p:cNvPr id="74" name="Google Shape;74;p15"/>
          <p:cNvCxnSpPr>
            <a:stCxn id="73" idx="0"/>
          </p:cNvCxnSpPr>
          <p:nvPr/>
        </p:nvCxnSpPr>
        <p:spPr>
          <a:xfrm flipH="1">
            <a:off x="2995200" y="3091350"/>
            <a:ext cx="1317300" cy="193500"/>
          </a:xfrm>
          <a:prstGeom prst="straightConnector1">
            <a:avLst/>
          </a:prstGeom>
          <a:noFill/>
          <a:ln cap="flat" cmpd="sng" w="9525">
            <a:solidFill>
              <a:schemeClr val="dk2"/>
            </a:solidFill>
            <a:prstDash val="solid"/>
            <a:round/>
            <a:headEnd len="med" w="med" type="none"/>
            <a:tailEnd len="med" w="med" type="none"/>
          </a:ln>
        </p:spPr>
      </p:cxnSp>
      <p:cxnSp>
        <p:nvCxnSpPr>
          <p:cNvPr id="75" name="Google Shape;75;p15"/>
          <p:cNvCxnSpPr>
            <a:stCxn id="73" idx="1"/>
          </p:cNvCxnSpPr>
          <p:nvPr/>
        </p:nvCxnSpPr>
        <p:spPr>
          <a:xfrm rot="10800000">
            <a:off x="3105875" y="3910837"/>
            <a:ext cx="315600" cy="132600"/>
          </a:xfrm>
          <a:prstGeom prst="straightConnector1">
            <a:avLst/>
          </a:prstGeom>
          <a:noFill/>
          <a:ln cap="flat" cmpd="sng" w="9525">
            <a:solidFill>
              <a:schemeClr val="dk2"/>
            </a:solidFill>
            <a:prstDash val="solid"/>
            <a:round/>
            <a:headEnd len="med" w="med" type="none"/>
            <a:tailEnd len="med" w="med" type="none"/>
          </a:ln>
        </p:spPr>
      </p:cxnSp>
      <p:cxnSp>
        <p:nvCxnSpPr>
          <p:cNvPr id="76" name="Google Shape;76;p15"/>
          <p:cNvCxnSpPr>
            <a:stCxn id="73" idx="3"/>
          </p:cNvCxnSpPr>
          <p:nvPr/>
        </p:nvCxnSpPr>
        <p:spPr>
          <a:xfrm flipH="1" rot="10800000">
            <a:off x="5203525" y="3972037"/>
            <a:ext cx="909900" cy="71400"/>
          </a:xfrm>
          <a:prstGeom prst="straightConnector1">
            <a:avLst/>
          </a:prstGeom>
          <a:noFill/>
          <a:ln cap="flat" cmpd="sng" w="9525">
            <a:solidFill>
              <a:schemeClr val="dk2"/>
            </a:solidFill>
            <a:prstDash val="solid"/>
            <a:round/>
            <a:headEnd len="med" w="med" type="none"/>
            <a:tailEnd len="med" w="med" type="none"/>
          </a:ln>
        </p:spPr>
      </p:cxnSp>
      <p:cxnSp>
        <p:nvCxnSpPr>
          <p:cNvPr id="77" name="Google Shape;77;p15"/>
          <p:cNvCxnSpPr>
            <a:stCxn id="73" idx="0"/>
          </p:cNvCxnSpPr>
          <p:nvPr/>
        </p:nvCxnSpPr>
        <p:spPr>
          <a:xfrm>
            <a:off x="4312500" y="3091350"/>
            <a:ext cx="1260600" cy="230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289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                       </a:t>
            </a:r>
            <a:r>
              <a:rPr b="1" lang="en">
                <a:latin typeface="Times New Roman"/>
                <a:ea typeface="Times New Roman"/>
                <a:cs typeface="Times New Roman"/>
                <a:sym typeface="Times New Roman"/>
              </a:rPr>
              <a:t>BikiniMe’s </a:t>
            </a:r>
            <a:r>
              <a:rPr b="1" lang="en">
                <a:latin typeface="Times New Roman"/>
                <a:ea typeface="Times New Roman"/>
                <a:cs typeface="Times New Roman"/>
                <a:sym typeface="Times New Roman"/>
              </a:rPr>
              <a:t>Target Market </a:t>
            </a:r>
            <a:endParaRPr b="1">
              <a:latin typeface="Times New Roman"/>
              <a:ea typeface="Times New Roman"/>
              <a:cs typeface="Times New Roman"/>
              <a:sym typeface="Times New Roman"/>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latin typeface="Times New Roman"/>
                <a:ea typeface="Times New Roman"/>
                <a:cs typeface="Times New Roman"/>
                <a:sym typeface="Times New Roman"/>
              </a:rPr>
              <a:t>Demographics</a:t>
            </a:r>
            <a:r>
              <a:rPr b="1" lang="en">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a:p>
            <a:pPr indent="-317500" lvl="0" marL="457200" rtl="0" algn="l">
              <a:spcBef>
                <a:spcPts val="160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Women ages of 21-25</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College Graduate </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Income range:</a:t>
            </a:r>
            <a:r>
              <a:rPr lang="en" sz="1400">
                <a:solidFill>
                  <a:srgbClr val="000000"/>
                </a:solidFill>
                <a:latin typeface="Times New Roman"/>
                <a:ea typeface="Times New Roman"/>
                <a:cs typeface="Times New Roman"/>
                <a:sym typeface="Times New Roman"/>
              </a:rPr>
              <a:t>$80,000-$100,000</a:t>
            </a:r>
            <a:endParaRPr sz="14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b="1" lang="en" sz="2400">
                <a:solidFill>
                  <a:srgbClr val="000000"/>
                </a:solidFill>
                <a:latin typeface="Times New Roman"/>
                <a:ea typeface="Times New Roman"/>
                <a:cs typeface="Times New Roman"/>
                <a:sym typeface="Times New Roman"/>
              </a:rPr>
              <a:t>Psychographics: </a:t>
            </a:r>
            <a:endParaRPr b="1" sz="2400">
              <a:solidFill>
                <a:srgbClr val="000000"/>
              </a:solidFill>
              <a:latin typeface="Times New Roman"/>
              <a:ea typeface="Times New Roman"/>
              <a:cs typeface="Times New Roman"/>
              <a:sym typeface="Times New Roman"/>
            </a:endParaRPr>
          </a:p>
          <a:p>
            <a:pPr indent="-317500" lvl="0" marL="457200" rtl="0" algn="l">
              <a:spcBef>
                <a:spcPts val="160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Eco-friendly</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Vegan lifestyle</a:t>
            </a:r>
            <a:endParaRPr sz="14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sz="1400">
                <a:solidFill>
                  <a:srgbClr val="000000"/>
                </a:solidFill>
                <a:latin typeface="Times New Roman"/>
                <a:ea typeface="Times New Roman"/>
                <a:cs typeface="Times New Roman"/>
                <a:sym typeface="Times New Roman"/>
              </a:rPr>
              <a:t>Supports </a:t>
            </a:r>
            <a:r>
              <a:rPr lang="en" sz="1400">
                <a:solidFill>
                  <a:srgbClr val="000000"/>
                </a:solidFill>
                <a:latin typeface="Times New Roman"/>
                <a:ea typeface="Times New Roman"/>
                <a:cs typeface="Times New Roman"/>
                <a:sym typeface="Times New Roman"/>
              </a:rPr>
              <a:t>environmental</a:t>
            </a:r>
            <a:r>
              <a:rPr lang="en" sz="1400">
                <a:solidFill>
                  <a:srgbClr val="000000"/>
                </a:solidFill>
                <a:latin typeface="Times New Roman"/>
                <a:ea typeface="Times New Roman"/>
                <a:cs typeface="Times New Roman"/>
                <a:sym typeface="Times New Roman"/>
              </a:rPr>
              <a:t> causes</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Athletic: Loves to work out and swim</a:t>
            </a:r>
            <a:endParaRPr sz="1400">
              <a:solidFill>
                <a:srgbClr val="000000"/>
              </a:solidFill>
              <a:latin typeface="Times New Roman"/>
              <a:ea typeface="Times New Roman"/>
              <a:cs typeface="Times New Roman"/>
              <a:sym typeface="Times New Roman"/>
            </a:endParaRPr>
          </a:p>
        </p:txBody>
      </p:sp>
      <p:pic>
        <p:nvPicPr>
          <p:cNvPr id="84" name="Google Shape;84;p16"/>
          <p:cNvPicPr preferRelativeResize="0"/>
          <p:nvPr/>
        </p:nvPicPr>
        <p:blipFill>
          <a:blip r:embed="rId3">
            <a:alphaModFix amt="82000"/>
          </a:blip>
          <a:stretch>
            <a:fillRect/>
          </a:stretch>
        </p:blipFill>
        <p:spPr>
          <a:xfrm>
            <a:off x="4678909" y="1152475"/>
            <a:ext cx="4030200" cy="3531300"/>
          </a:xfrm>
          <a:prstGeom prst="flowChartAlternateProcess">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Color Story Spring/Summer 2020</a:t>
            </a:r>
            <a:endParaRPr/>
          </a:p>
        </p:txBody>
      </p:sp>
      <p:pic>
        <p:nvPicPr>
          <p:cNvPr id="90" name="Google Shape;90;p17"/>
          <p:cNvPicPr preferRelativeResize="0"/>
          <p:nvPr/>
        </p:nvPicPr>
        <p:blipFill rotWithShape="1">
          <a:blip r:embed="rId3">
            <a:alphaModFix amt="90000"/>
          </a:blip>
          <a:srcRect b="20255" l="0" r="0" t="0"/>
          <a:stretch/>
        </p:blipFill>
        <p:spPr>
          <a:xfrm>
            <a:off x="973675" y="1017725"/>
            <a:ext cx="6883200" cy="1800300"/>
          </a:xfrm>
          <a:prstGeom prst="flowChartAlternateProcess">
            <a:avLst/>
          </a:prstGeom>
          <a:noFill/>
          <a:ln>
            <a:noFill/>
          </a:ln>
        </p:spPr>
      </p:pic>
      <p:sp>
        <p:nvSpPr>
          <p:cNvPr id="91" name="Google Shape;91;p17"/>
          <p:cNvSpPr txBox="1"/>
          <p:nvPr/>
        </p:nvSpPr>
        <p:spPr>
          <a:xfrm>
            <a:off x="1084525" y="2818025"/>
            <a:ext cx="1086300" cy="3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Pale Blue- 001 </a:t>
            </a:r>
            <a:endParaRPr/>
          </a:p>
        </p:txBody>
      </p:sp>
      <p:sp>
        <p:nvSpPr>
          <p:cNvPr id="92" name="Google Shape;92;p17"/>
          <p:cNvSpPr txBox="1"/>
          <p:nvPr/>
        </p:nvSpPr>
        <p:spPr>
          <a:xfrm>
            <a:off x="2389625" y="2818025"/>
            <a:ext cx="11307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Neo Mint-003</a:t>
            </a:r>
            <a:endParaRPr/>
          </a:p>
        </p:txBody>
      </p:sp>
      <p:sp>
        <p:nvSpPr>
          <p:cNvPr id="93" name="Google Shape;93;p17"/>
          <p:cNvSpPr txBox="1"/>
          <p:nvPr/>
        </p:nvSpPr>
        <p:spPr>
          <a:xfrm>
            <a:off x="3739125" y="2818025"/>
            <a:ext cx="10863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Tangerine-004</a:t>
            </a:r>
            <a:endParaRPr/>
          </a:p>
        </p:txBody>
      </p:sp>
      <p:sp>
        <p:nvSpPr>
          <p:cNvPr id="94" name="Google Shape;94;p17"/>
          <p:cNvSpPr txBox="1"/>
          <p:nvPr/>
        </p:nvSpPr>
        <p:spPr>
          <a:xfrm>
            <a:off x="5150275" y="2818025"/>
            <a:ext cx="1130700" cy="11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Lavender</a:t>
            </a:r>
            <a:r>
              <a:rPr lang="en"/>
              <a:t>-</a:t>
            </a:r>
            <a:endParaRPr/>
          </a:p>
          <a:p>
            <a:pPr indent="0" lvl="0" marL="0" rtl="0" algn="l">
              <a:spcBef>
                <a:spcPts val="0"/>
              </a:spcBef>
              <a:spcAft>
                <a:spcPts val="0"/>
              </a:spcAft>
              <a:buNone/>
            </a:pPr>
            <a:r>
              <a:rPr lang="en"/>
              <a:t>005</a:t>
            </a:r>
            <a:endParaRPr/>
          </a:p>
        </p:txBody>
      </p:sp>
      <p:sp>
        <p:nvSpPr>
          <p:cNvPr id="95" name="Google Shape;95;p17"/>
          <p:cNvSpPr txBox="1"/>
          <p:nvPr/>
        </p:nvSpPr>
        <p:spPr>
          <a:xfrm>
            <a:off x="6605825" y="2818025"/>
            <a:ext cx="842400" cy="3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Golden Yellow-002</a:t>
            </a:r>
            <a:endParaRPr/>
          </a:p>
        </p:txBody>
      </p:sp>
      <p:sp>
        <p:nvSpPr>
          <p:cNvPr id="96" name="Google Shape;96;p17"/>
          <p:cNvSpPr txBox="1"/>
          <p:nvPr/>
        </p:nvSpPr>
        <p:spPr>
          <a:xfrm>
            <a:off x="780900" y="3393875"/>
            <a:ext cx="7582200" cy="11751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We will want to keep our colors neutral and pastel just because we are based in Los Angeles, California and it compliments everyones skin color and the versatility that we bring to the table. We want to be able to stay relevant to our consumer and keep up with our everyday competitors. Colors will always have a huge impact on trends and could also reflect or predict where the fashion industry or even the world is going. Neo mint will the trendiest color for 2020.</a:t>
            </a:r>
            <a:endParaRPr b="1" sz="12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0"/>
            <a:ext cx="8520600" cy="4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Our </a:t>
            </a:r>
            <a:r>
              <a:rPr lang="en"/>
              <a:t>Sustainable</a:t>
            </a:r>
            <a:r>
              <a:rPr lang="en"/>
              <a:t> Textiles </a:t>
            </a:r>
            <a:endParaRPr/>
          </a:p>
        </p:txBody>
      </p:sp>
      <p:sp>
        <p:nvSpPr>
          <p:cNvPr id="102" name="Google Shape;102;p18"/>
          <p:cNvSpPr txBox="1"/>
          <p:nvPr>
            <p:ph idx="4294967295" type="body"/>
          </p:nvPr>
        </p:nvSpPr>
        <p:spPr>
          <a:xfrm>
            <a:off x="311700" y="477000"/>
            <a:ext cx="3999900" cy="34164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000000"/>
              </a:buClr>
              <a:buSzPts val="1200"/>
              <a:buChar char="-"/>
            </a:pPr>
            <a:r>
              <a:rPr b="1" lang="en" sz="1200">
                <a:solidFill>
                  <a:srgbClr val="000000"/>
                </a:solidFill>
                <a:latin typeface="Times New Roman"/>
                <a:ea typeface="Times New Roman"/>
                <a:cs typeface="Times New Roman"/>
                <a:sym typeface="Times New Roman"/>
              </a:rPr>
              <a:t>The fabrics that we will be choosing for our swimwear are Organic Cotton, Linen, Econyl, LYCRA, Acrylic.</a:t>
            </a:r>
            <a:endParaRPr b="1" sz="1200">
              <a:solidFill>
                <a:srgbClr val="000000"/>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Organic cotton is grown in a way that uses methods and materials that lessen the impact on our environment.</a:t>
            </a:r>
            <a:endParaRPr b="1" sz="1200">
              <a:solidFill>
                <a:srgbClr val="000000"/>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Linen is made from flax As a fabric it’s breathable, durable, lightweight, absorbent, antimicrobial, moth-resistant, and cool as in it lowers your body temperature in summer.</a:t>
            </a:r>
            <a:endParaRPr b="1" sz="1200">
              <a:solidFill>
                <a:srgbClr val="000000"/>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rgbClr val="000000"/>
              </a:buClr>
              <a:buSzPts val="1200"/>
              <a:buFont typeface="Times New Roman"/>
              <a:buChar char="-"/>
            </a:pPr>
            <a:r>
              <a:rPr b="1" lang="en" sz="1200">
                <a:solidFill>
                  <a:srgbClr val="000000"/>
                </a:solidFill>
                <a:latin typeface="Times New Roman"/>
                <a:ea typeface="Times New Roman"/>
                <a:cs typeface="Times New Roman"/>
                <a:sym typeface="Times New Roman"/>
              </a:rPr>
              <a:t>Econyl is sustainable alternative for nylon and it  reduces less energy, water consumption, reduces air and water and soil contamination.  </a:t>
            </a:r>
            <a:endParaRPr b="1" sz="1200">
              <a:solidFill>
                <a:srgbClr val="000000"/>
              </a:solidFill>
              <a:latin typeface="Times New Roman"/>
              <a:ea typeface="Times New Roman"/>
              <a:cs typeface="Times New Roman"/>
              <a:sym typeface="Times New Roman"/>
            </a:endParaRPr>
          </a:p>
        </p:txBody>
      </p:sp>
      <p:pic>
        <p:nvPicPr>
          <p:cNvPr id="103" name="Google Shape;103;p18"/>
          <p:cNvPicPr preferRelativeResize="0"/>
          <p:nvPr/>
        </p:nvPicPr>
        <p:blipFill>
          <a:blip r:embed="rId3">
            <a:alphaModFix amt="88000"/>
          </a:blip>
          <a:stretch>
            <a:fillRect/>
          </a:stretch>
        </p:blipFill>
        <p:spPr>
          <a:xfrm>
            <a:off x="4449800" y="1260325"/>
            <a:ext cx="2518800" cy="2191500"/>
          </a:xfrm>
          <a:prstGeom prst="flowChartAlternateProcess">
            <a:avLst/>
          </a:prstGeom>
          <a:noFill/>
          <a:ln>
            <a:noFill/>
          </a:ln>
        </p:spPr>
      </p:pic>
      <p:pic>
        <p:nvPicPr>
          <p:cNvPr id="104" name="Google Shape;104;p18"/>
          <p:cNvPicPr preferRelativeResize="0"/>
          <p:nvPr/>
        </p:nvPicPr>
        <p:blipFill>
          <a:blip r:embed="rId4">
            <a:alphaModFix amt="87000"/>
          </a:blip>
          <a:stretch>
            <a:fillRect/>
          </a:stretch>
        </p:blipFill>
        <p:spPr>
          <a:xfrm>
            <a:off x="5313413" y="3037625"/>
            <a:ext cx="2370000" cy="1422000"/>
          </a:xfrm>
          <a:prstGeom prst="flowChartAlternateProcess">
            <a:avLst/>
          </a:prstGeom>
          <a:noFill/>
          <a:ln>
            <a:noFill/>
          </a:ln>
        </p:spPr>
      </p:pic>
      <p:pic>
        <p:nvPicPr>
          <p:cNvPr id="105" name="Google Shape;105;p18"/>
          <p:cNvPicPr preferRelativeResize="0"/>
          <p:nvPr/>
        </p:nvPicPr>
        <p:blipFill>
          <a:blip r:embed="rId5">
            <a:alphaModFix amt="88000"/>
          </a:blip>
          <a:stretch>
            <a:fillRect/>
          </a:stretch>
        </p:blipFill>
        <p:spPr>
          <a:xfrm>
            <a:off x="6534000" y="1206926"/>
            <a:ext cx="2298300" cy="2298300"/>
          </a:xfrm>
          <a:prstGeom prst="flowChartAlternateProcess">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198650" y="0"/>
            <a:ext cx="8520600" cy="5727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b="1" lang="en" sz="3000"/>
              <a:t>5 BikiniMe Styles </a:t>
            </a:r>
            <a:endParaRPr b="1" sz="3000"/>
          </a:p>
        </p:txBody>
      </p:sp>
      <p:pic>
        <p:nvPicPr>
          <p:cNvPr id="111" name="Google Shape;111;p19"/>
          <p:cNvPicPr preferRelativeResize="0"/>
          <p:nvPr/>
        </p:nvPicPr>
        <p:blipFill rotWithShape="1">
          <a:blip r:embed="rId3">
            <a:alphaModFix/>
          </a:blip>
          <a:srcRect b="0" l="0" r="18526" t="6340"/>
          <a:stretch/>
        </p:blipFill>
        <p:spPr>
          <a:xfrm>
            <a:off x="-84325" y="663050"/>
            <a:ext cx="2038626" cy="4480450"/>
          </a:xfrm>
          <a:prstGeom prst="rect">
            <a:avLst/>
          </a:prstGeom>
          <a:noFill/>
          <a:ln>
            <a:noFill/>
          </a:ln>
        </p:spPr>
      </p:pic>
      <p:pic>
        <p:nvPicPr>
          <p:cNvPr id="112" name="Google Shape;112;p19"/>
          <p:cNvPicPr preferRelativeResize="0"/>
          <p:nvPr/>
        </p:nvPicPr>
        <p:blipFill rotWithShape="1">
          <a:blip r:embed="rId4">
            <a:alphaModFix/>
          </a:blip>
          <a:srcRect b="0" l="35695" r="0" t="10626"/>
          <a:stretch/>
        </p:blipFill>
        <p:spPr>
          <a:xfrm>
            <a:off x="1780450" y="663050"/>
            <a:ext cx="1785442" cy="4480449"/>
          </a:xfrm>
          <a:prstGeom prst="rect">
            <a:avLst/>
          </a:prstGeom>
          <a:noFill/>
          <a:ln>
            <a:noFill/>
          </a:ln>
        </p:spPr>
      </p:pic>
      <p:pic>
        <p:nvPicPr>
          <p:cNvPr id="113" name="Google Shape;113;p19"/>
          <p:cNvPicPr preferRelativeResize="0"/>
          <p:nvPr/>
        </p:nvPicPr>
        <p:blipFill rotWithShape="1">
          <a:blip r:embed="rId5">
            <a:alphaModFix/>
          </a:blip>
          <a:srcRect b="2332" l="22988" r="0" t="5126"/>
          <a:stretch/>
        </p:blipFill>
        <p:spPr>
          <a:xfrm>
            <a:off x="3430830" y="684125"/>
            <a:ext cx="1950195" cy="4480450"/>
          </a:xfrm>
          <a:prstGeom prst="rect">
            <a:avLst/>
          </a:prstGeom>
          <a:noFill/>
          <a:ln>
            <a:noFill/>
          </a:ln>
        </p:spPr>
      </p:pic>
      <p:pic>
        <p:nvPicPr>
          <p:cNvPr id="114" name="Google Shape;114;p19"/>
          <p:cNvPicPr preferRelativeResize="0"/>
          <p:nvPr/>
        </p:nvPicPr>
        <p:blipFill rotWithShape="1">
          <a:blip r:embed="rId6">
            <a:alphaModFix/>
          </a:blip>
          <a:srcRect b="0" l="20785" r="0" t="7123"/>
          <a:stretch/>
        </p:blipFill>
        <p:spPr>
          <a:xfrm>
            <a:off x="5005075" y="684125"/>
            <a:ext cx="2130032" cy="4415099"/>
          </a:xfrm>
          <a:prstGeom prst="rect">
            <a:avLst/>
          </a:prstGeom>
          <a:noFill/>
          <a:ln>
            <a:noFill/>
          </a:ln>
        </p:spPr>
      </p:pic>
      <p:pic>
        <p:nvPicPr>
          <p:cNvPr id="115" name="Google Shape;115;p19"/>
          <p:cNvPicPr preferRelativeResize="0"/>
          <p:nvPr/>
        </p:nvPicPr>
        <p:blipFill rotWithShape="1">
          <a:blip r:embed="rId7">
            <a:alphaModFix/>
          </a:blip>
          <a:srcRect b="0" l="20785" r="0" t="14118"/>
          <a:stretch/>
        </p:blipFill>
        <p:spPr>
          <a:xfrm>
            <a:off x="6992675" y="684125"/>
            <a:ext cx="2130025" cy="4415091"/>
          </a:xfrm>
          <a:prstGeom prst="rect">
            <a:avLst/>
          </a:prstGeom>
          <a:noFill/>
          <a:ln>
            <a:noFill/>
          </a:ln>
        </p:spPr>
      </p:pic>
      <p:sp>
        <p:nvSpPr>
          <p:cNvPr id="116" name="Google Shape;116;p19"/>
          <p:cNvSpPr txBox="1"/>
          <p:nvPr/>
        </p:nvSpPr>
        <p:spPr>
          <a:xfrm>
            <a:off x="38675" y="4486525"/>
            <a:ext cx="1528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rsiva"/>
                <a:ea typeface="Corsiva"/>
                <a:cs typeface="Corsiva"/>
                <a:sym typeface="Corsiva"/>
              </a:rPr>
              <a:t>Style#1247 The Kaitlyn Bikini</a:t>
            </a:r>
            <a:endParaRPr b="1">
              <a:latin typeface="Corsiva"/>
              <a:ea typeface="Corsiva"/>
              <a:cs typeface="Corsiva"/>
              <a:sym typeface="Corsiva"/>
            </a:endParaRPr>
          </a:p>
        </p:txBody>
      </p:sp>
      <p:sp>
        <p:nvSpPr>
          <p:cNvPr id="117" name="Google Shape;117;p19"/>
          <p:cNvSpPr txBox="1"/>
          <p:nvPr/>
        </p:nvSpPr>
        <p:spPr>
          <a:xfrm>
            <a:off x="1653925" y="4486525"/>
            <a:ext cx="2038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rsiva"/>
                <a:ea typeface="Corsiva"/>
                <a:cs typeface="Corsiva"/>
                <a:sym typeface="Corsiva"/>
              </a:rPr>
              <a:t>Style #1975 The Valarie one piece swimsuit</a:t>
            </a:r>
            <a:endParaRPr b="1">
              <a:latin typeface="Corsiva"/>
              <a:ea typeface="Corsiva"/>
              <a:cs typeface="Corsiva"/>
              <a:sym typeface="Corsiva"/>
            </a:endParaRPr>
          </a:p>
        </p:txBody>
      </p:sp>
      <p:sp>
        <p:nvSpPr>
          <p:cNvPr id="118" name="Google Shape;118;p19"/>
          <p:cNvSpPr txBox="1"/>
          <p:nvPr/>
        </p:nvSpPr>
        <p:spPr>
          <a:xfrm>
            <a:off x="3515675" y="4486525"/>
            <a:ext cx="1865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rsiva"/>
                <a:ea typeface="Corsiva"/>
                <a:cs typeface="Corsiva"/>
                <a:sym typeface="Corsiva"/>
              </a:rPr>
              <a:t>Style #0808 The Marissa Bandeau Bikini</a:t>
            </a:r>
            <a:endParaRPr b="1">
              <a:latin typeface="Corsiva"/>
              <a:ea typeface="Corsiva"/>
              <a:cs typeface="Corsiva"/>
              <a:sym typeface="Corsiva"/>
            </a:endParaRPr>
          </a:p>
        </p:txBody>
      </p:sp>
      <p:sp>
        <p:nvSpPr>
          <p:cNvPr id="119" name="Google Shape;119;p19"/>
          <p:cNvSpPr txBox="1"/>
          <p:nvPr/>
        </p:nvSpPr>
        <p:spPr>
          <a:xfrm>
            <a:off x="5381025" y="4569325"/>
            <a:ext cx="19503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rsiva"/>
                <a:ea typeface="Corsiva"/>
                <a:cs typeface="Corsiva"/>
                <a:sym typeface="Corsiva"/>
              </a:rPr>
              <a:t>Style #4091 The Sophia One piece swimsuit</a:t>
            </a:r>
            <a:endParaRPr b="1">
              <a:latin typeface="Corsiva"/>
              <a:ea typeface="Corsiva"/>
              <a:cs typeface="Corsiva"/>
              <a:sym typeface="Corsiva"/>
            </a:endParaRPr>
          </a:p>
        </p:txBody>
      </p:sp>
      <p:sp>
        <p:nvSpPr>
          <p:cNvPr id="120" name="Google Shape;120;p19"/>
          <p:cNvSpPr txBox="1"/>
          <p:nvPr/>
        </p:nvSpPr>
        <p:spPr>
          <a:xfrm>
            <a:off x="7329875" y="4610425"/>
            <a:ext cx="1785300" cy="4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rsiva"/>
                <a:ea typeface="Corsiva"/>
                <a:cs typeface="Corsiva"/>
                <a:sym typeface="Corsiva"/>
              </a:rPr>
              <a:t>Style #4576 The Tessa Wired Bikini</a:t>
            </a:r>
            <a:endParaRPr b="1">
              <a:latin typeface="Corsiva"/>
              <a:ea typeface="Corsiva"/>
              <a:cs typeface="Corsiva"/>
              <a:sym typeface="Corsi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6799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34F5C"/>
                </a:solidFill>
                <a:latin typeface="Times New Roman"/>
                <a:ea typeface="Times New Roman"/>
                <a:cs typeface="Times New Roman"/>
                <a:sym typeface="Times New Roman"/>
              </a:rPr>
              <a:t>Brand Ambassador &amp; Marketing Strategies</a:t>
            </a:r>
            <a:endParaRPr>
              <a:solidFill>
                <a:srgbClr val="134F5C"/>
              </a:solidFill>
              <a:latin typeface="Times New Roman"/>
              <a:ea typeface="Times New Roman"/>
              <a:cs typeface="Times New Roman"/>
              <a:sym typeface="Times New Roman"/>
            </a:endParaRPr>
          </a:p>
        </p:txBody>
      </p:sp>
      <p:pic>
        <p:nvPicPr>
          <p:cNvPr descr="THERMAL, CA - APRIL 13: Gigi Hadid attends Day 2 of the LACOSTE Beautiful Desert Pool Party on April 13, 2014 in Thermal, California. (Photo by Chris Weeks/Getty Images for LACOSTE)" id="126" name="Google Shape;126;p20" title="THERMAL, CA - APRIL 13: Gigi Hadid attends Day 2 of the LACOSTE Beautiful Desert Pool Party on April 13, 2014 in Thermal, California. (Photo by Chris Weeks/Getty Images for LACOSTE)"/>
          <p:cNvPicPr preferRelativeResize="0"/>
          <p:nvPr/>
        </p:nvPicPr>
        <p:blipFill>
          <a:blip r:embed="rId3">
            <a:alphaModFix amt="88000"/>
          </a:blip>
          <a:stretch>
            <a:fillRect/>
          </a:stretch>
        </p:blipFill>
        <p:spPr>
          <a:xfrm>
            <a:off x="220075" y="697975"/>
            <a:ext cx="2862900" cy="2057225"/>
          </a:xfrm>
          <a:prstGeom prst="rect">
            <a:avLst/>
          </a:prstGeom>
          <a:noFill/>
          <a:ln>
            <a:noFill/>
          </a:ln>
        </p:spPr>
      </p:pic>
      <p:sp>
        <p:nvSpPr>
          <p:cNvPr id="127" name="Google Shape;127;p20"/>
          <p:cNvSpPr txBox="1"/>
          <p:nvPr/>
        </p:nvSpPr>
        <p:spPr>
          <a:xfrm>
            <a:off x="3082975" y="572700"/>
            <a:ext cx="6117600" cy="7488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Gigi Hadid is the girl for our brand considering she spends most of her time in LA and grew up in Beverly Hills, usually seen roaming around with her close friends Kendall Jenner and Hailey Bieber. </a:t>
            </a:r>
            <a:endParaRPr b="1" sz="12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Her circle of model friends and A-list celebs have received heaps of fame and publicity. Gigi also represents brands such as Tommy Hilfiger and has been acknowledged as one of the hottest models around.</a:t>
            </a:r>
            <a:endParaRPr b="1" sz="1200"/>
          </a:p>
        </p:txBody>
      </p:sp>
      <p:sp>
        <p:nvSpPr>
          <p:cNvPr id="128" name="Google Shape;128;p20"/>
          <p:cNvSpPr txBox="1"/>
          <p:nvPr/>
        </p:nvSpPr>
        <p:spPr>
          <a:xfrm>
            <a:off x="411150" y="3137400"/>
            <a:ext cx="8237100" cy="13257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SzPts val="1400"/>
              <a:buChar char="➔"/>
            </a:pPr>
            <a:r>
              <a:rPr b="1" lang="en" sz="1200">
                <a:solidFill>
                  <a:schemeClr val="dk1"/>
                </a:solidFill>
                <a:latin typeface="Times New Roman"/>
                <a:ea typeface="Times New Roman"/>
                <a:cs typeface="Times New Roman"/>
                <a:sym typeface="Times New Roman"/>
              </a:rPr>
              <a:t> </a:t>
            </a:r>
            <a:r>
              <a:rPr b="1" lang="en" sz="1200">
                <a:latin typeface="Times New Roman"/>
                <a:ea typeface="Times New Roman"/>
                <a:cs typeface="Times New Roman"/>
                <a:sym typeface="Times New Roman"/>
              </a:rPr>
              <a:t>Bikinime strives to reach customers through multiple platforms whether it’s through social media or campaign ads to collabs with local sustainable brands.</a:t>
            </a:r>
            <a:endParaRPr b="1" sz="1200">
              <a:latin typeface="Times New Roman"/>
              <a:ea typeface="Times New Roman"/>
              <a:cs typeface="Times New Roman"/>
              <a:sym typeface="Times New Roman"/>
            </a:endParaRPr>
          </a:p>
          <a:p>
            <a:pPr indent="-317500" lvl="0" marL="457200" rtl="0" algn="l">
              <a:lnSpc>
                <a:spcPct val="200000"/>
              </a:lnSpc>
              <a:spcBef>
                <a:spcPts val="0"/>
              </a:spcBef>
              <a:spcAft>
                <a:spcPts val="0"/>
              </a:spcAft>
              <a:buSzPts val="1400"/>
              <a:buFont typeface="Times New Roman"/>
              <a:buChar char="➔"/>
            </a:pPr>
            <a:r>
              <a:rPr b="1" lang="en" sz="1200">
                <a:latin typeface="Times New Roman"/>
                <a:ea typeface="Times New Roman"/>
                <a:cs typeface="Times New Roman"/>
                <a:sym typeface="Times New Roman"/>
              </a:rPr>
              <a:t>We are also hosting couple of events for the anniversary of our brand and will be inviting A-list celebs such as Kim Kardashian, Priyanka Chopra, Zendaya Coleman and social influencers such as Carli Bybel to promote the brand and those that support sustainability while living a luxury mindset</a:t>
            </a:r>
            <a:endParaRPr b="1" sz="12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457425" y="231375"/>
            <a:ext cx="8520600" cy="572700"/>
          </a:xfrm>
          <a:prstGeom prst="rect">
            <a:avLst/>
          </a:prstGeom>
        </p:spPr>
        <p:txBody>
          <a:bodyPr anchorCtr="0" anchor="t" bIns="91425" lIns="91425" spcFirstLastPara="1" rIns="91425" wrap="square" tIns="91425">
            <a:noAutofit/>
          </a:bodyPr>
          <a:lstStyle/>
          <a:p>
            <a:pPr indent="457200" lvl="0" marL="914400" rtl="0" algn="l">
              <a:spcBef>
                <a:spcPts val="0"/>
              </a:spcBef>
              <a:spcAft>
                <a:spcPts val="0"/>
              </a:spcAft>
              <a:buNone/>
            </a:pPr>
            <a:r>
              <a:rPr lang="en"/>
              <a:t>In store &amp; e-commerce </a:t>
            </a:r>
            <a:endParaRPr/>
          </a:p>
        </p:txBody>
      </p:sp>
      <p:sp>
        <p:nvSpPr>
          <p:cNvPr id="134" name="Google Shape;134;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5" name="Google Shape;135;p21"/>
          <p:cNvPicPr preferRelativeResize="0"/>
          <p:nvPr/>
        </p:nvPicPr>
        <p:blipFill rotWithShape="1">
          <a:blip r:embed="rId3">
            <a:alphaModFix amt="78000"/>
          </a:blip>
          <a:srcRect b="0" l="6648" r="-1219" t="32065"/>
          <a:stretch/>
        </p:blipFill>
        <p:spPr>
          <a:xfrm>
            <a:off x="123925" y="1443050"/>
            <a:ext cx="5221525" cy="3222650"/>
          </a:xfrm>
          <a:prstGeom prst="rect">
            <a:avLst/>
          </a:prstGeom>
          <a:noFill/>
          <a:ln>
            <a:noFill/>
          </a:ln>
        </p:spPr>
      </p:pic>
      <p:pic>
        <p:nvPicPr>
          <p:cNvPr id="136" name="Google Shape;136;p21"/>
          <p:cNvPicPr preferRelativeResize="0"/>
          <p:nvPr/>
        </p:nvPicPr>
        <p:blipFill>
          <a:blip r:embed="rId4">
            <a:alphaModFix amt="92000"/>
          </a:blip>
          <a:stretch>
            <a:fillRect/>
          </a:stretch>
        </p:blipFill>
        <p:spPr>
          <a:xfrm>
            <a:off x="5625975" y="590500"/>
            <a:ext cx="2976350" cy="4448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