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Lst>
  <p:sldSz cy="5143500" cx="9144000"/>
  <p:notesSz cx="6858000" cy="9144000"/>
  <p:embeddedFontLst>
    <p:embeddedFont>
      <p:font typeface="Roboto"/>
      <p:regular r:id="rId17"/>
      <p:bold r:id="rId18"/>
      <p:italic r:id="rId19"/>
      <p:boldItalic r:id="rId20"/>
    </p:embeddedFont>
    <p:embeddedFont>
      <p:font typeface="Nunito"/>
      <p:regular r:id="rId21"/>
      <p:bold r:id="rId22"/>
      <p:italic r:id="rId23"/>
      <p:boldItalic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54FCE716-F2F3-448C-A451-7887D7FE7AC1}">
  <a:tblStyle styleId="{54FCE716-F2F3-448C-A451-7887D7FE7AC1}"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boldItalic.fntdata"/><Relationship Id="rId11" Type="http://schemas.openxmlformats.org/officeDocument/2006/relationships/slide" Target="slides/slide5.xml"/><Relationship Id="rId22" Type="http://schemas.openxmlformats.org/officeDocument/2006/relationships/font" Target="fonts/Nunito-bold.fntdata"/><Relationship Id="rId10" Type="http://schemas.openxmlformats.org/officeDocument/2006/relationships/slide" Target="slides/slide4.xml"/><Relationship Id="rId21" Type="http://schemas.openxmlformats.org/officeDocument/2006/relationships/font" Target="fonts/Nunito-regular.fntdata"/><Relationship Id="rId13" Type="http://schemas.openxmlformats.org/officeDocument/2006/relationships/slide" Target="slides/slide7.xml"/><Relationship Id="rId24" Type="http://schemas.openxmlformats.org/officeDocument/2006/relationships/font" Target="fonts/Nunito-boldItalic.fntdata"/><Relationship Id="rId12" Type="http://schemas.openxmlformats.org/officeDocument/2006/relationships/slide" Target="slides/slide6.xml"/><Relationship Id="rId23" Type="http://schemas.openxmlformats.org/officeDocument/2006/relationships/font" Target="fonts/Nunito-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font" Target="fonts/Roboto-regular.fntdata"/><Relationship Id="rId16" Type="http://schemas.openxmlformats.org/officeDocument/2006/relationships/slide" Target="slides/slide10.xml"/><Relationship Id="rId5" Type="http://schemas.openxmlformats.org/officeDocument/2006/relationships/slideMaster" Target="slideMasters/slideMaster1.xml"/><Relationship Id="rId19" Type="http://schemas.openxmlformats.org/officeDocument/2006/relationships/font" Target="fonts/Roboto-italic.fntdata"/><Relationship Id="rId6" Type="http://schemas.openxmlformats.org/officeDocument/2006/relationships/notesMaster" Target="notesMasters/notesMaster1.xml"/><Relationship Id="rId18" Type="http://schemas.openxmlformats.org/officeDocument/2006/relationships/font" Target="fonts/Roboto-bold.fntdata"/><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4" name="Shape 124"/>
        <p:cNvGrpSpPr/>
        <p:nvPr/>
      </p:nvGrpSpPr>
      <p:grpSpPr>
        <a:xfrm>
          <a:off x="0" y="0"/>
          <a:ext cx="0" cy="0"/>
          <a:chOff x="0" y="0"/>
          <a:chExt cx="0" cy="0"/>
        </a:xfrm>
      </p:grpSpPr>
      <p:sp>
        <p:nvSpPr>
          <p:cNvPr id="125" name="Google Shape;125;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a:latin typeface="Times New Roman"/>
                <a:ea typeface="Times New Roman"/>
                <a:cs typeface="Times New Roman"/>
                <a:sym typeface="Times New Roman"/>
              </a:rPr>
              <a:t>Missoni is known for their signature bold and intricate knitwear, so often described as “wearable works of art” (). Having a hippy luxe feel this luxury brand never failed to go against their bohemian style.</a:t>
            </a:r>
            <a:endParaRPr sz="1200">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en" sz="1200">
                <a:latin typeface="Times New Roman"/>
                <a:ea typeface="Times New Roman"/>
                <a:cs typeface="Times New Roman"/>
                <a:sym typeface="Times New Roman"/>
              </a:rPr>
              <a:t>It began in 1953 as a creative collaboration between husband and wife Ottavio and Rosita Missoni, and has now become an influential, unique global lifestyle brand().</a:t>
            </a:r>
            <a:r>
              <a:rPr lang="en" sz="1700">
                <a:solidFill>
                  <a:srgbClr val="454545"/>
                </a:solidFill>
              </a:rPr>
              <a:t> </a:t>
            </a:r>
            <a:endParaRPr sz="1700">
              <a:solidFill>
                <a:srgbClr val="454545"/>
              </a:solidFill>
            </a:endParaRPr>
          </a:p>
          <a:p>
            <a:pPr indent="0" lvl="0" marL="0" rtl="0" algn="l">
              <a:lnSpc>
                <a:spcPct val="115000"/>
              </a:lnSpc>
              <a:spcBef>
                <a:spcPts val="0"/>
              </a:spcBef>
              <a:spcAft>
                <a:spcPts val="0"/>
              </a:spcAft>
              <a:buNone/>
            </a:pPr>
            <a:r>
              <a:t/>
            </a:r>
            <a:endParaRPr sz="1700"/>
          </a:p>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0" name="Shape 210"/>
        <p:cNvGrpSpPr/>
        <p:nvPr/>
      </p:nvGrpSpPr>
      <p:grpSpPr>
        <a:xfrm>
          <a:off x="0" y="0"/>
          <a:ext cx="0" cy="0"/>
          <a:chOff x="0" y="0"/>
          <a:chExt cx="0" cy="0"/>
        </a:xfrm>
      </p:grpSpPr>
      <p:sp>
        <p:nvSpPr>
          <p:cNvPr id="211" name="Google Shape;211;g5766fa2e94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2" name="Google Shape;212;g5766fa2e94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0" name="Shape 130"/>
        <p:cNvGrpSpPr/>
        <p:nvPr/>
      </p:nvGrpSpPr>
      <p:grpSpPr>
        <a:xfrm>
          <a:off x="0" y="0"/>
          <a:ext cx="0" cy="0"/>
          <a:chOff x="0" y="0"/>
          <a:chExt cx="0" cy="0"/>
        </a:xfrm>
      </p:grpSpPr>
      <p:sp>
        <p:nvSpPr>
          <p:cNvPr id="131" name="Google Shape;131;g386a08e750535efb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386a08e750535efb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a:latin typeface="Times New Roman"/>
                <a:ea typeface="Times New Roman"/>
                <a:cs typeface="Times New Roman"/>
                <a:sym typeface="Times New Roman"/>
              </a:rPr>
              <a:t>Missoni started as husband and wife </a:t>
            </a:r>
            <a:r>
              <a:rPr lang="en" sz="1200">
                <a:latin typeface="Times New Roman"/>
                <a:ea typeface="Times New Roman"/>
                <a:cs typeface="Times New Roman"/>
                <a:sym typeface="Times New Roman"/>
              </a:rPr>
              <a:t>business</a:t>
            </a:r>
            <a:r>
              <a:rPr lang="en" sz="1200">
                <a:latin typeface="Times New Roman"/>
                <a:ea typeface="Times New Roman"/>
                <a:cs typeface="Times New Roman"/>
                <a:sym typeface="Times New Roman"/>
              </a:rPr>
              <a:t> </a:t>
            </a:r>
            <a:r>
              <a:rPr lang="en" sz="1200">
                <a:latin typeface="Times New Roman"/>
                <a:ea typeface="Times New Roman"/>
                <a:cs typeface="Times New Roman"/>
                <a:sym typeface="Times New Roman"/>
              </a:rPr>
              <a:t>partnership,</a:t>
            </a:r>
            <a:r>
              <a:rPr lang="en" sz="1200">
                <a:latin typeface="Times New Roman"/>
                <a:ea typeface="Times New Roman"/>
                <a:cs typeface="Times New Roman"/>
                <a:sym typeface="Times New Roman"/>
              </a:rPr>
              <a:t> but it was Ottavio Missoni who was always interested in creating sportswear for men. He developed an interest in knitted sportswear after returning to Italy in 1946 from the war (Burns, 2013). Missoni was making uniforms for the Italian track and field, basketball and water polo teams in the Olympics and that is when he met Rosita his future wife and business partner (Burns, 2013). In 1953 the brand Missoni was created. </a:t>
            </a:r>
            <a:endParaRPr sz="1200">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sz="1200">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en" sz="1200">
                <a:latin typeface="Times New Roman"/>
                <a:ea typeface="Times New Roman"/>
                <a:cs typeface="Times New Roman"/>
                <a:sym typeface="Times New Roman"/>
              </a:rPr>
              <a:t>The Creative Director and President now is Angela Missoni which is Ottavio and Rositas daughter. She counties to carry the legacy and contributions of her family and not fail her parents signature style and technique. </a:t>
            </a:r>
            <a:endParaRPr sz="1200">
              <a:latin typeface="Times New Roman"/>
              <a:ea typeface="Times New Roman"/>
              <a:cs typeface="Times New Roman"/>
              <a:sym typeface="Times New Roman"/>
            </a:endParaRPr>
          </a:p>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9" name="Shape 139"/>
        <p:cNvGrpSpPr/>
        <p:nvPr/>
      </p:nvGrpSpPr>
      <p:grpSpPr>
        <a:xfrm>
          <a:off x="0" y="0"/>
          <a:ext cx="0" cy="0"/>
          <a:chOff x="0" y="0"/>
          <a:chExt cx="0" cy="0"/>
        </a:xfrm>
      </p:grpSpPr>
      <p:sp>
        <p:nvSpPr>
          <p:cNvPr id="140" name="Google Shape;140;g386a08e750535efb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386a08e750535efb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a:latin typeface="Times New Roman"/>
                <a:ea typeface="Times New Roman"/>
                <a:cs typeface="Times New Roman"/>
                <a:sym typeface="Times New Roman"/>
              </a:rPr>
              <a:t>The ‘60s was a time of major creative growth. That’s when Missoni started to create their signature stripes which was what they were doing in 1958 and started to do a more complex stitching, plaids, jacquards, and the famous zig-zag motif (Burns, 2013). In 1962, the Missonis adapted the Raschel knitting machine, that was once used by Rosita’s grandparents to make hand-knitted shawls (Burns, 2013). Missoni went on to create lightweight, bright knit fabrics, plus innovations including: “knits quilted or boiled, space-dyed, the concept of color tones, reversible coats, and their favorite silky rayon-viscose blends” (Burns, 2013). </a:t>
            </a:r>
            <a:endParaRPr sz="1200">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sz="1200">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en" sz="1200">
                <a:latin typeface="Times New Roman"/>
                <a:ea typeface="Times New Roman"/>
                <a:cs typeface="Times New Roman"/>
                <a:sym typeface="Times New Roman"/>
              </a:rPr>
              <a:t>Missoni's first catwalk show took place in Milan in 1966. Missoni accidentally caused a minor scandal when the models wore Missoni knitwear without any underwear, which became transparent under the fashion show lights (Fury, 2018). In 1967, Missoni collaborated with a French stylist Emmanuelle Khanh on a collection that was shown in a swimming pool in Milan (Fury, 2018). In the picture you can see that there was chairs and a inflatable house in the middle. Emmanuelle husband was the creator of the inflatable chairs (Fury, 2018). All of a sudden the house went down and all the models went into the pool. This also created a scandal but people became more intrigued and interested in Missoni and saw them as different and risk takers (Yotka, 2016). </a:t>
            </a:r>
            <a:endParaRPr sz="1200">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sz="1700"/>
          </a:p>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8" name="Shape 148"/>
        <p:cNvGrpSpPr/>
        <p:nvPr/>
      </p:nvGrpSpPr>
      <p:grpSpPr>
        <a:xfrm>
          <a:off x="0" y="0"/>
          <a:ext cx="0" cy="0"/>
          <a:chOff x="0" y="0"/>
          <a:chExt cx="0" cy="0"/>
        </a:xfrm>
      </p:grpSpPr>
      <p:sp>
        <p:nvSpPr>
          <p:cNvPr id="149" name="Google Shape;149;g386a08e750535efb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386a08e750535efb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a:solidFill>
                  <a:srgbClr val="454545"/>
                </a:solidFill>
                <a:latin typeface="Times New Roman"/>
                <a:ea typeface="Times New Roman"/>
                <a:cs typeface="Times New Roman"/>
                <a:sym typeface="Times New Roman"/>
              </a:rPr>
              <a:t>1970s was when Missoni was at its peak, the rust brown Missoni label was being recognized worldwide as a status symbol (Carrara, 2019). Along with their artisanal approach and color combinations. The Missonis also started to develop their expertise in striping, scalloping, waves, prints, and jacquard dots (Carrara, 2019). </a:t>
            </a:r>
            <a:endParaRPr sz="1200">
              <a:solidFill>
                <a:srgbClr val="454545"/>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sz="1200">
              <a:solidFill>
                <a:srgbClr val="454545"/>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en" sz="1200">
                <a:solidFill>
                  <a:srgbClr val="454545"/>
                </a:solidFill>
                <a:latin typeface="Times New Roman"/>
                <a:ea typeface="Times New Roman"/>
                <a:cs typeface="Times New Roman"/>
                <a:sym typeface="Times New Roman"/>
              </a:rPr>
              <a:t>Picture 1 (left) : Is a garment from the Met from 1971 and it is entirely made from silk. It has the signature zig-zag pattern as well as the bold rainbow colors that Missoni is known for.</a:t>
            </a:r>
            <a:endParaRPr sz="1200">
              <a:solidFill>
                <a:srgbClr val="454545"/>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sz="1200">
              <a:solidFill>
                <a:srgbClr val="454545"/>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en" sz="1200">
                <a:solidFill>
                  <a:srgbClr val="454545"/>
                </a:solidFill>
                <a:latin typeface="Times New Roman"/>
                <a:ea typeface="Times New Roman"/>
                <a:cs typeface="Times New Roman"/>
                <a:sym typeface="Times New Roman"/>
              </a:rPr>
              <a:t>Picture 2 (middle): is an editorial photo from a unknown magazine, where a model is seen wearing a classic Missoni garment in the 1970s. </a:t>
            </a:r>
            <a:endParaRPr sz="1200">
              <a:solidFill>
                <a:srgbClr val="454545"/>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sz="1200">
              <a:solidFill>
                <a:srgbClr val="454545"/>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en" sz="1200">
                <a:solidFill>
                  <a:srgbClr val="454545"/>
                </a:solidFill>
                <a:latin typeface="Times New Roman"/>
                <a:ea typeface="Times New Roman"/>
                <a:cs typeface="Times New Roman"/>
                <a:sym typeface="Times New Roman"/>
              </a:rPr>
              <a:t>Picture 3 (right): is a garment from the Met from 1978-79 from their fall/winter collection. It is a robed, long and V-Neck dress that has oversized sleeves and is cuffed. It is made from silk and synthetics, the synthetics is possible a fabric that resembles knit. </a:t>
            </a:r>
            <a:endParaRPr sz="1200">
              <a:solidFill>
                <a:srgbClr val="454545"/>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sz="1200">
              <a:solidFill>
                <a:srgbClr val="454545"/>
              </a:solidFill>
              <a:latin typeface="Times New Roman"/>
              <a:ea typeface="Times New Roman"/>
              <a:cs typeface="Times New Roman"/>
              <a:sym typeface="Times New Roman"/>
            </a:endParaRPr>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5" name="Shape 165"/>
        <p:cNvGrpSpPr/>
        <p:nvPr/>
      </p:nvGrpSpPr>
      <p:grpSpPr>
        <a:xfrm>
          <a:off x="0" y="0"/>
          <a:ext cx="0" cy="0"/>
          <a:chOff x="0" y="0"/>
          <a:chExt cx="0" cy="0"/>
        </a:xfrm>
      </p:grpSpPr>
      <p:sp>
        <p:nvSpPr>
          <p:cNvPr id="166" name="Google Shape;166;g386a08e750535efb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386a08e750535efb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a:latin typeface="Times New Roman"/>
                <a:ea typeface="Times New Roman"/>
                <a:cs typeface="Times New Roman"/>
                <a:sym typeface="Times New Roman"/>
              </a:rPr>
              <a:t>In 1980s Missoni was on a mission to re-invent itself. They wanted to become more of a lifestyle brand so Missoni fragrance was launched in 1982 which was followed by Missoni Home a year later. At this time you can now see Missoni’s patterns applied to almost everything – from a crochet knit bikini to a scented candle (Watson, 2013). </a:t>
            </a:r>
            <a:endParaRPr sz="1200">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sz="1200">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en" sz="1200">
                <a:latin typeface="Times New Roman"/>
                <a:ea typeface="Times New Roman"/>
                <a:cs typeface="Times New Roman"/>
                <a:sym typeface="Times New Roman"/>
              </a:rPr>
              <a:t>Pic 1: a garment from the Met made in the 1980s from Linen and synthetics. It was actually made from 60% Linen and 40% Nylon. It has a knitted look and I believe it’s one of Missoni “put together” sets since it is a top with a skirt and a scarf. </a:t>
            </a:r>
            <a:endParaRPr sz="1200">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sz="1200">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en" sz="1200">
                <a:latin typeface="Times New Roman"/>
                <a:ea typeface="Times New Roman"/>
                <a:cs typeface="Times New Roman"/>
                <a:sym typeface="Times New Roman"/>
              </a:rPr>
              <a:t>Pic 2: is intricate knitted cape and sweater with a herringbone patterned pants.</a:t>
            </a:r>
            <a:endParaRPr sz="1200">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sz="1200">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en" sz="1200">
                <a:latin typeface="Times New Roman"/>
                <a:ea typeface="Times New Roman"/>
                <a:cs typeface="Times New Roman"/>
                <a:sym typeface="Times New Roman"/>
              </a:rPr>
              <a:t>Pic 3: Missoni Home picture from 2016</a:t>
            </a:r>
            <a:endParaRPr sz="1200">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sz="1200">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en" sz="1200">
                <a:latin typeface="Times New Roman"/>
                <a:ea typeface="Times New Roman"/>
                <a:cs typeface="Times New Roman"/>
                <a:sym typeface="Times New Roman"/>
              </a:rPr>
              <a:t>Missoni continued to develop their diffusion lines and lifestyle brand all through the 90’s.</a:t>
            </a:r>
            <a:r>
              <a:rPr lang="en" sz="1700">
                <a:solidFill>
                  <a:srgbClr val="454545"/>
                </a:solidFill>
              </a:rPr>
              <a:t> </a:t>
            </a:r>
            <a:endParaRPr sz="1700">
              <a:solidFill>
                <a:srgbClr val="454545"/>
              </a:solidFill>
            </a:endParaRPr>
          </a:p>
          <a:p>
            <a:pPr indent="0" lvl="0" marL="0" rtl="0" algn="l">
              <a:lnSpc>
                <a:spcPct val="115000"/>
              </a:lnSpc>
              <a:spcBef>
                <a:spcPts val="0"/>
              </a:spcBef>
              <a:spcAft>
                <a:spcPts val="0"/>
              </a:spcAft>
              <a:buNone/>
            </a:pPr>
            <a:r>
              <a:t/>
            </a:r>
            <a:endParaRPr sz="1700"/>
          </a:p>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6" name="Shape 176"/>
        <p:cNvGrpSpPr/>
        <p:nvPr/>
      </p:nvGrpSpPr>
      <p:grpSpPr>
        <a:xfrm>
          <a:off x="0" y="0"/>
          <a:ext cx="0" cy="0"/>
          <a:chOff x="0" y="0"/>
          <a:chExt cx="0" cy="0"/>
        </a:xfrm>
      </p:grpSpPr>
      <p:sp>
        <p:nvSpPr>
          <p:cNvPr id="177" name="Google Shape;177;g386a08e750535efb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386a08e750535efb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a:latin typeface="Times New Roman"/>
                <a:ea typeface="Times New Roman"/>
                <a:cs typeface="Times New Roman"/>
                <a:sym typeface="Times New Roman"/>
              </a:rPr>
              <a:t>In the 2000s Missoni continued to incorporate their bohemian style and intricate patterns and vivid bold colors into their garment. They also started to appoint corporate roles for example this is when Angela Missoni became the creative director for the brand . </a:t>
            </a:r>
            <a:endParaRPr sz="1200">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sz="1200">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en" sz="1200">
                <a:latin typeface="Times New Roman"/>
                <a:ea typeface="Times New Roman"/>
                <a:cs typeface="Times New Roman"/>
                <a:sym typeface="Times New Roman"/>
              </a:rPr>
              <a:t>Pic 1:In the picture we can see a printed silk crepe de chine and silk chiffon dress that was gifted from Missoni to FIT in 2003.</a:t>
            </a:r>
            <a:endParaRPr sz="1200">
              <a:latin typeface="Times New Roman"/>
              <a:ea typeface="Times New Roman"/>
              <a:cs typeface="Times New Roman"/>
              <a:sym typeface="Times New Roman"/>
            </a:endParaRPr>
          </a:p>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4" name="Shape 184"/>
        <p:cNvGrpSpPr/>
        <p:nvPr/>
      </p:nvGrpSpPr>
      <p:grpSpPr>
        <a:xfrm>
          <a:off x="0" y="0"/>
          <a:ext cx="0" cy="0"/>
          <a:chOff x="0" y="0"/>
          <a:chExt cx="0" cy="0"/>
        </a:xfrm>
      </p:grpSpPr>
      <p:sp>
        <p:nvSpPr>
          <p:cNvPr id="185" name="Google Shape;185;g386a08e750535efb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386a08e750535efb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a:latin typeface="Times New Roman"/>
                <a:ea typeface="Times New Roman"/>
                <a:cs typeface="Times New Roman"/>
                <a:sym typeface="Times New Roman"/>
              </a:rPr>
              <a:t>In 2013 Ottavio Missoni died in his sleep of a heart attack. More than a month later after that tragedy struck again when his eldest son, Vittorio, disappeared with his wife and four others flying in a plane on holiday to Venezuela (Watson, 2013). This put the Missoni family on the backseat for a bit. But they soon started to keep Ottavio vision going in April 2019 they collaborated with the sportswear brand Adidas (). This was a huge opportunity to take for Missoni because it would have made Ottavio very proud since he was very interested in sportswear. </a:t>
            </a:r>
            <a:endParaRPr sz="1200">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sz="1200">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en" sz="1200">
                <a:latin typeface="Times New Roman"/>
                <a:ea typeface="Times New Roman"/>
                <a:cs typeface="Times New Roman"/>
                <a:sym typeface="Times New Roman"/>
              </a:rPr>
              <a:t>Missoni continues on creating their intricate knit colored patterned garments and can be seen anywhere from highly seen fashion shows to stores like Target selling home goods.</a:t>
            </a:r>
            <a:endParaRPr sz="1200">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sz="1200">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en" sz="1200">
                <a:latin typeface="Times New Roman"/>
                <a:ea typeface="Times New Roman"/>
                <a:cs typeface="Times New Roman"/>
                <a:sym typeface="Times New Roman"/>
              </a:rPr>
              <a:t>Missoni also has a diffusion line called M Missoni which the creative director will now be Angela Missoni’s daughter Margherita Missoni since 2018 (Zargani, 2018). She is tasked with “further differentiating, repositioning and expanding the brand globally” (Zargani, 2018). Her first collection will be for spring 2020 (Zargani, 2018). </a:t>
            </a:r>
            <a:endParaRPr sz="1200">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sz="1200">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sz="1200">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en" sz="1200">
                <a:latin typeface="Times New Roman"/>
                <a:ea typeface="Times New Roman"/>
                <a:cs typeface="Times New Roman"/>
                <a:sym typeface="Times New Roman"/>
              </a:rPr>
              <a:t>My parents did something very rare, which is that they actually invented a style” is how Angela explained the enduring appeal of Missoni. The label was a mood, she said, as much as a look, and “I guess it stands for freedom”- Angela Missoni (Morley, 2018). </a:t>
            </a:r>
            <a:endParaRPr sz="1200">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sz="1200">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en" sz="1200">
                <a:latin typeface="Times New Roman"/>
                <a:ea typeface="Times New Roman"/>
                <a:cs typeface="Times New Roman"/>
                <a:sym typeface="Times New Roman"/>
              </a:rPr>
              <a:t>I think it’s really interesting that Missoni has kept their unique and signature style throughout all these years. They will always be known for their bohemian/ hippy style and their patterns. Missoni still incorporates these features today. Many designers or brands usually lose who they are over the years and forget who their clients are, it’s good to see a brand that has never failed their mission. </a:t>
            </a:r>
            <a:endParaRPr sz="1200">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sz="1700"/>
          </a:p>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8" name="Shape 198"/>
        <p:cNvGrpSpPr/>
        <p:nvPr/>
      </p:nvGrpSpPr>
      <p:grpSpPr>
        <a:xfrm>
          <a:off x="0" y="0"/>
          <a:ext cx="0" cy="0"/>
          <a:chOff x="0" y="0"/>
          <a:chExt cx="0" cy="0"/>
        </a:xfrm>
      </p:grpSpPr>
      <p:sp>
        <p:nvSpPr>
          <p:cNvPr id="199" name="Google Shape;199;g516fcf0b63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516fcf0b63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4" name="Shape 204"/>
        <p:cNvGrpSpPr/>
        <p:nvPr/>
      </p:nvGrpSpPr>
      <p:grpSpPr>
        <a:xfrm>
          <a:off x="0" y="0"/>
          <a:ext cx="0" cy="0"/>
          <a:chOff x="0" y="0"/>
          <a:chExt cx="0" cy="0"/>
        </a:xfrm>
      </p:grpSpPr>
      <p:sp>
        <p:nvSpPr>
          <p:cNvPr id="205" name="Google Shape;205;g5a05a7b9ea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6" name="Google Shape;206;g5a05a7b9ea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solidFill>
          <a:schemeClr val="accent6"/>
        </a:solidFill>
      </p:bgPr>
    </p:bg>
    <p:spTree>
      <p:nvGrpSpPr>
        <p:cNvPr id="9" name="Shape 9"/>
        <p:cNvGrpSpPr/>
        <p:nvPr/>
      </p:nvGrpSpPr>
      <p:grpSpPr>
        <a:xfrm>
          <a:off x="0" y="0"/>
          <a:ext cx="0" cy="0"/>
          <a:chOff x="0" y="0"/>
          <a:chExt cx="0" cy="0"/>
        </a:xfrm>
      </p:grpSpPr>
      <p:sp>
        <p:nvSpPr>
          <p:cNvPr id="10" name="Google Shape;10;p2"/>
          <p:cNvSpPr/>
          <p:nvPr/>
        </p:nvSpPr>
        <p:spPr>
          <a:xfrm>
            <a:off x="31" y="2824500"/>
            <a:ext cx="7370400" cy="23190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flipH="1">
            <a:off x="3582600" y="1550700"/>
            <a:ext cx="5561400" cy="35928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rot="10800000">
            <a:off x="5058905" y="0"/>
            <a:ext cx="4085100" cy="20526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20327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 name="Google Shape;14;p2"/>
          <p:cNvGrpSpPr/>
          <p:nvPr/>
        </p:nvGrpSpPr>
        <p:grpSpPr>
          <a:xfrm>
            <a:off x="255200" y="592"/>
            <a:ext cx="2250363" cy="1044300"/>
            <a:chOff x="255200" y="592"/>
            <a:chExt cx="2250363" cy="1044300"/>
          </a:xfrm>
        </p:grpSpPr>
        <p:sp>
          <p:nvSpPr>
            <p:cNvPr id="15" name="Google Shape;15;p2"/>
            <p:cNvSpPr/>
            <p:nvPr/>
          </p:nvSpPr>
          <p:spPr>
            <a:xfrm>
              <a:off x="764063"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509632"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255200"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 name="Google Shape;18;p2"/>
          <p:cNvGrpSpPr/>
          <p:nvPr/>
        </p:nvGrpSpPr>
        <p:grpSpPr>
          <a:xfrm>
            <a:off x="905395" y="592"/>
            <a:ext cx="2250363" cy="1044300"/>
            <a:chOff x="905395" y="592"/>
            <a:chExt cx="2250363" cy="1044300"/>
          </a:xfrm>
        </p:grpSpPr>
        <p:sp>
          <p:nvSpPr>
            <p:cNvPr id="19" name="Google Shape;19;p2"/>
            <p:cNvSpPr/>
            <p:nvPr/>
          </p:nvSpPr>
          <p:spPr>
            <a:xfrm>
              <a:off x="1414258"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1159826"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905395"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 name="Google Shape;22;p2"/>
          <p:cNvGrpSpPr/>
          <p:nvPr/>
        </p:nvGrpSpPr>
        <p:grpSpPr>
          <a:xfrm>
            <a:off x="7057468" y="5088"/>
            <a:ext cx="1851282" cy="752108"/>
            <a:chOff x="6917201" y="0"/>
            <a:chExt cx="2227777" cy="863400"/>
          </a:xfrm>
        </p:grpSpPr>
        <p:sp>
          <p:nvSpPr>
            <p:cNvPr id="23" name="Google Shape;23;p2"/>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2"/>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 name="Google Shape;26;p2"/>
          <p:cNvGrpSpPr/>
          <p:nvPr/>
        </p:nvGrpSpPr>
        <p:grpSpPr>
          <a:xfrm>
            <a:off x="6553032" y="4217852"/>
            <a:ext cx="2389068" cy="925737"/>
            <a:chOff x="6917201" y="0"/>
            <a:chExt cx="2227777" cy="863400"/>
          </a:xfrm>
        </p:grpSpPr>
        <p:sp>
          <p:nvSpPr>
            <p:cNvPr id="27" name="Google Shape;27;p2"/>
            <p:cNvSpPr/>
            <p:nvPr/>
          </p:nvSpPr>
          <p:spPr>
            <a:xfrm>
              <a:off x="7641677"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a:off x="7279439"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2"/>
            <p:cNvSpPr/>
            <p:nvPr/>
          </p:nvSpPr>
          <p:spPr>
            <a:xfrm>
              <a:off x="6917201"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 name="Google Shape;30;p2"/>
          <p:cNvGrpSpPr/>
          <p:nvPr/>
        </p:nvGrpSpPr>
        <p:grpSpPr>
          <a:xfrm>
            <a:off x="199149" y="4055652"/>
            <a:ext cx="2795414" cy="1083308"/>
            <a:chOff x="6917201" y="0"/>
            <a:chExt cx="2227777" cy="863400"/>
          </a:xfrm>
        </p:grpSpPr>
        <p:sp>
          <p:nvSpPr>
            <p:cNvPr id="31" name="Google Shape;31;p2"/>
            <p:cNvSpPr/>
            <p:nvPr/>
          </p:nvSpPr>
          <p:spPr>
            <a:xfrm>
              <a:off x="7641677"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2"/>
            <p:cNvSpPr/>
            <p:nvPr/>
          </p:nvSpPr>
          <p:spPr>
            <a:xfrm>
              <a:off x="7279439"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2"/>
            <p:cNvSpPr/>
            <p:nvPr/>
          </p:nvSpPr>
          <p:spPr>
            <a:xfrm>
              <a:off x="6917201"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4" name="Google Shape;34;p2"/>
          <p:cNvSpPr txBox="1"/>
          <p:nvPr>
            <p:ph type="ctrTitle"/>
          </p:nvPr>
        </p:nvSpPr>
        <p:spPr>
          <a:xfrm>
            <a:off x="1858703" y="1822833"/>
            <a:ext cx="5361300" cy="1448100"/>
          </a:xfrm>
          <a:prstGeom prst="rect">
            <a:avLst/>
          </a:prstGeom>
        </p:spPr>
        <p:txBody>
          <a:bodyPr anchorCtr="0" anchor="ctr" bIns="91425" lIns="91425" spcFirstLastPara="1" rIns="91425" wrap="square" tIns="91425"/>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35" name="Google Shape;35;p2"/>
          <p:cNvSpPr txBox="1"/>
          <p:nvPr>
            <p:ph idx="1" type="subTitle"/>
          </p:nvPr>
        </p:nvSpPr>
        <p:spPr>
          <a:xfrm>
            <a:off x="1858700" y="3413158"/>
            <a:ext cx="5361300" cy="5226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p:txBody>
      </p:sp>
      <p:sp>
        <p:nvSpPr>
          <p:cNvPr id="36" name="Google Shape;36;p2"/>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bg>
      <p:bgPr>
        <a:solidFill>
          <a:schemeClr val="accent3"/>
        </a:solidFill>
      </p:bgPr>
    </p:bg>
    <p:spTree>
      <p:nvGrpSpPr>
        <p:cNvPr id="109" name="Shape 109"/>
        <p:cNvGrpSpPr/>
        <p:nvPr/>
      </p:nvGrpSpPr>
      <p:grpSpPr>
        <a:xfrm>
          <a:off x="0" y="0"/>
          <a:ext cx="0" cy="0"/>
          <a:chOff x="0" y="0"/>
          <a:chExt cx="0" cy="0"/>
        </a:xfrm>
      </p:grpSpPr>
      <p:sp>
        <p:nvSpPr>
          <p:cNvPr id="110" name="Google Shape;110;p11"/>
          <p:cNvSpPr/>
          <p:nvPr/>
        </p:nvSpPr>
        <p:spPr>
          <a:xfrm flipH="1">
            <a:off x="5569200" y="2834075"/>
            <a:ext cx="3574800" cy="23094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1" name="Google Shape;111;p11"/>
          <p:cNvGrpSpPr/>
          <p:nvPr/>
        </p:nvGrpSpPr>
        <p:grpSpPr>
          <a:xfrm>
            <a:off x="5959222" y="4119576"/>
            <a:ext cx="2520952" cy="1024165"/>
            <a:chOff x="6917201" y="0"/>
            <a:chExt cx="2227777" cy="863400"/>
          </a:xfrm>
        </p:grpSpPr>
        <p:sp>
          <p:nvSpPr>
            <p:cNvPr id="112" name="Google Shape;112;p11"/>
            <p:cNvSpPr/>
            <p:nvPr/>
          </p:nvSpPr>
          <p:spPr>
            <a:xfrm>
              <a:off x="7641677"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1"/>
            <p:cNvSpPr/>
            <p:nvPr/>
          </p:nvSpPr>
          <p:spPr>
            <a:xfrm>
              <a:off x="7279439"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1"/>
            <p:cNvSpPr/>
            <p:nvPr/>
          </p:nvSpPr>
          <p:spPr>
            <a:xfrm>
              <a:off x="6917201"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5" name="Google Shape;115;p11"/>
          <p:cNvGrpSpPr/>
          <p:nvPr/>
        </p:nvGrpSpPr>
        <p:grpSpPr>
          <a:xfrm>
            <a:off x="199149" y="2"/>
            <a:ext cx="2795414" cy="1083308"/>
            <a:chOff x="6917201" y="0"/>
            <a:chExt cx="2227777" cy="863400"/>
          </a:xfrm>
        </p:grpSpPr>
        <p:sp>
          <p:nvSpPr>
            <p:cNvPr id="116" name="Google Shape;116;p11"/>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1"/>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1"/>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9" name="Google Shape;119;p11"/>
          <p:cNvSpPr txBox="1"/>
          <p:nvPr>
            <p:ph hasCustomPrompt="1" type="title"/>
          </p:nvPr>
        </p:nvSpPr>
        <p:spPr>
          <a:xfrm>
            <a:off x="1385850" y="1383850"/>
            <a:ext cx="6372300" cy="1379700"/>
          </a:xfrm>
          <a:prstGeom prst="rect">
            <a:avLst/>
          </a:prstGeom>
        </p:spPr>
        <p:txBody>
          <a:bodyPr anchorCtr="0" anchor="ctr" bIns="91425" lIns="91425" spcFirstLastPara="1" rIns="91425" wrap="square" tIns="91425"/>
          <a:lstStyle>
            <a:lvl1pPr lvl="0" algn="ctr">
              <a:spcBef>
                <a:spcPts val="0"/>
              </a:spcBef>
              <a:spcAft>
                <a:spcPts val="0"/>
              </a:spcAft>
              <a:buClr>
                <a:schemeClr val="dk2"/>
              </a:buClr>
              <a:buSzPts val="8600"/>
              <a:buNone/>
              <a:defRPr sz="8600">
                <a:solidFill>
                  <a:schemeClr val="dk2"/>
                </a:solidFill>
              </a:defRPr>
            </a:lvl1pPr>
            <a:lvl2pPr lvl="1" algn="ctr">
              <a:spcBef>
                <a:spcPts val="0"/>
              </a:spcBef>
              <a:spcAft>
                <a:spcPts val="0"/>
              </a:spcAft>
              <a:buClr>
                <a:schemeClr val="dk2"/>
              </a:buClr>
              <a:buSzPts val="8600"/>
              <a:buNone/>
              <a:defRPr sz="8600">
                <a:solidFill>
                  <a:schemeClr val="dk2"/>
                </a:solidFill>
              </a:defRPr>
            </a:lvl2pPr>
            <a:lvl3pPr lvl="2" algn="ctr">
              <a:spcBef>
                <a:spcPts val="0"/>
              </a:spcBef>
              <a:spcAft>
                <a:spcPts val="0"/>
              </a:spcAft>
              <a:buClr>
                <a:schemeClr val="dk2"/>
              </a:buClr>
              <a:buSzPts val="8600"/>
              <a:buNone/>
              <a:defRPr sz="8600">
                <a:solidFill>
                  <a:schemeClr val="dk2"/>
                </a:solidFill>
              </a:defRPr>
            </a:lvl3pPr>
            <a:lvl4pPr lvl="3" algn="ctr">
              <a:spcBef>
                <a:spcPts val="0"/>
              </a:spcBef>
              <a:spcAft>
                <a:spcPts val="0"/>
              </a:spcAft>
              <a:buClr>
                <a:schemeClr val="dk2"/>
              </a:buClr>
              <a:buSzPts val="8600"/>
              <a:buNone/>
              <a:defRPr sz="8600">
                <a:solidFill>
                  <a:schemeClr val="dk2"/>
                </a:solidFill>
              </a:defRPr>
            </a:lvl4pPr>
            <a:lvl5pPr lvl="4" algn="ctr">
              <a:spcBef>
                <a:spcPts val="0"/>
              </a:spcBef>
              <a:spcAft>
                <a:spcPts val="0"/>
              </a:spcAft>
              <a:buClr>
                <a:schemeClr val="dk2"/>
              </a:buClr>
              <a:buSzPts val="8600"/>
              <a:buNone/>
              <a:defRPr sz="8600">
                <a:solidFill>
                  <a:schemeClr val="dk2"/>
                </a:solidFill>
              </a:defRPr>
            </a:lvl5pPr>
            <a:lvl6pPr lvl="5" algn="ctr">
              <a:spcBef>
                <a:spcPts val="0"/>
              </a:spcBef>
              <a:spcAft>
                <a:spcPts val="0"/>
              </a:spcAft>
              <a:buClr>
                <a:schemeClr val="dk2"/>
              </a:buClr>
              <a:buSzPts val="8600"/>
              <a:buNone/>
              <a:defRPr sz="8600">
                <a:solidFill>
                  <a:schemeClr val="dk2"/>
                </a:solidFill>
              </a:defRPr>
            </a:lvl6pPr>
            <a:lvl7pPr lvl="6" algn="ctr">
              <a:spcBef>
                <a:spcPts val="0"/>
              </a:spcBef>
              <a:spcAft>
                <a:spcPts val="0"/>
              </a:spcAft>
              <a:buClr>
                <a:schemeClr val="dk2"/>
              </a:buClr>
              <a:buSzPts val="8600"/>
              <a:buNone/>
              <a:defRPr sz="8600">
                <a:solidFill>
                  <a:schemeClr val="dk2"/>
                </a:solidFill>
              </a:defRPr>
            </a:lvl7pPr>
            <a:lvl8pPr lvl="7" algn="ctr">
              <a:spcBef>
                <a:spcPts val="0"/>
              </a:spcBef>
              <a:spcAft>
                <a:spcPts val="0"/>
              </a:spcAft>
              <a:buClr>
                <a:schemeClr val="dk2"/>
              </a:buClr>
              <a:buSzPts val="8600"/>
              <a:buNone/>
              <a:defRPr sz="8600">
                <a:solidFill>
                  <a:schemeClr val="dk2"/>
                </a:solidFill>
              </a:defRPr>
            </a:lvl8pPr>
            <a:lvl9pPr lvl="8" algn="ctr">
              <a:spcBef>
                <a:spcPts val="0"/>
              </a:spcBef>
              <a:spcAft>
                <a:spcPts val="0"/>
              </a:spcAft>
              <a:buClr>
                <a:schemeClr val="dk2"/>
              </a:buClr>
              <a:buSzPts val="8600"/>
              <a:buNone/>
              <a:defRPr sz="8600">
                <a:solidFill>
                  <a:schemeClr val="dk2"/>
                </a:solidFill>
              </a:defRPr>
            </a:lvl9pPr>
          </a:lstStyle>
          <a:p>
            <a:r>
              <a:t>xx%</a:t>
            </a:r>
          </a:p>
        </p:txBody>
      </p:sp>
      <p:sp>
        <p:nvSpPr>
          <p:cNvPr id="120" name="Google Shape;120;p11"/>
          <p:cNvSpPr txBox="1"/>
          <p:nvPr>
            <p:ph idx="1" type="body"/>
          </p:nvPr>
        </p:nvSpPr>
        <p:spPr>
          <a:xfrm>
            <a:off x="1385850" y="2863850"/>
            <a:ext cx="6372300" cy="641100"/>
          </a:xfrm>
          <a:prstGeom prst="rect">
            <a:avLst/>
          </a:prstGeom>
        </p:spPr>
        <p:txBody>
          <a:bodyPr anchorCtr="0" anchor="t" bIns="91425" lIns="91425" spcFirstLastPara="1" rIns="91425" wrap="square" tIns="91425"/>
          <a:lstStyle>
            <a:lvl1pPr indent="-311150" lvl="0" marL="457200" algn="ctr">
              <a:spcBef>
                <a:spcPts val="0"/>
              </a:spcBef>
              <a:spcAft>
                <a:spcPts val="0"/>
              </a:spcAft>
              <a:buSzPts val="1300"/>
              <a:buChar char="●"/>
              <a:defRPr/>
            </a:lvl1pPr>
            <a:lvl2pPr indent="-298450" lvl="1" marL="914400" algn="ctr">
              <a:spcBef>
                <a:spcPts val="1600"/>
              </a:spcBef>
              <a:spcAft>
                <a:spcPts val="0"/>
              </a:spcAft>
              <a:buSzPts val="1100"/>
              <a:buChar char="○"/>
              <a:defRPr/>
            </a:lvl2pPr>
            <a:lvl3pPr indent="-298450" lvl="2" marL="1371600" algn="ctr">
              <a:spcBef>
                <a:spcPts val="1600"/>
              </a:spcBef>
              <a:spcAft>
                <a:spcPts val="0"/>
              </a:spcAft>
              <a:buSzPts val="1100"/>
              <a:buChar char="■"/>
              <a:defRPr/>
            </a:lvl3pPr>
            <a:lvl4pPr indent="-298450" lvl="3" marL="1828800" algn="ctr">
              <a:spcBef>
                <a:spcPts val="1600"/>
              </a:spcBef>
              <a:spcAft>
                <a:spcPts val="0"/>
              </a:spcAft>
              <a:buSzPts val="1100"/>
              <a:buChar char="●"/>
              <a:defRPr/>
            </a:lvl4pPr>
            <a:lvl5pPr indent="-298450" lvl="4" marL="2286000" algn="ctr">
              <a:spcBef>
                <a:spcPts val="1600"/>
              </a:spcBef>
              <a:spcAft>
                <a:spcPts val="0"/>
              </a:spcAft>
              <a:buSzPts val="1100"/>
              <a:buChar char="○"/>
              <a:defRPr/>
            </a:lvl5pPr>
            <a:lvl6pPr indent="-298450" lvl="5" marL="2743200" algn="ctr">
              <a:spcBef>
                <a:spcPts val="1600"/>
              </a:spcBef>
              <a:spcAft>
                <a:spcPts val="0"/>
              </a:spcAft>
              <a:buSzPts val="1100"/>
              <a:buChar char="■"/>
              <a:defRPr/>
            </a:lvl6pPr>
            <a:lvl7pPr indent="-298450" lvl="6" marL="3200400" algn="ctr">
              <a:spcBef>
                <a:spcPts val="1600"/>
              </a:spcBef>
              <a:spcAft>
                <a:spcPts val="0"/>
              </a:spcAft>
              <a:buSzPts val="1100"/>
              <a:buChar char="●"/>
              <a:defRPr/>
            </a:lvl7pPr>
            <a:lvl8pPr indent="-298450" lvl="7" marL="3657600" algn="ctr">
              <a:spcBef>
                <a:spcPts val="1600"/>
              </a:spcBef>
              <a:spcAft>
                <a:spcPts val="0"/>
              </a:spcAft>
              <a:buSzPts val="1100"/>
              <a:buChar char="○"/>
              <a:defRPr/>
            </a:lvl8pPr>
            <a:lvl9pPr indent="-298450" lvl="8" marL="4114800" algn="ctr">
              <a:spcBef>
                <a:spcPts val="1600"/>
              </a:spcBef>
              <a:spcAft>
                <a:spcPts val="1600"/>
              </a:spcAft>
              <a:buSzPts val="1100"/>
              <a:buChar char="■"/>
              <a:defRPr/>
            </a:lvl9pPr>
          </a:lstStyle>
          <a:p/>
        </p:txBody>
      </p:sp>
      <p:sp>
        <p:nvSpPr>
          <p:cNvPr id="121" name="Google Shape;121;p11"/>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22" name="Shape 122"/>
        <p:cNvGrpSpPr/>
        <p:nvPr/>
      </p:nvGrpSpPr>
      <p:grpSpPr>
        <a:xfrm>
          <a:off x="0" y="0"/>
          <a:ext cx="0" cy="0"/>
          <a:chOff x="0" y="0"/>
          <a:chExt cx="0" cy="0"/>
        </a:xfrm>
      </p:grpSpPr>
      <p:sp>
        <p:nvSpPr>
          <p:cNvPr id="123" name="Google Shape;123;p12"/>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accent3"/>
        </a:solidFill>
      </p:bgPr>
    </p:bg>
    <p:spTree>
      <p:nvGrpSpPr>
        <p:cNvPr id="37" name="Shape 37"/>
        <p:cNvGrpSpPr/>
        <p:nvPr/>
      </p:nvGrpSpPr>
      <p:grpSpPr>
        <a:xfrm>
          <a:off x="0" y="0"/>
          <a:ext cx="0" cy="0"/>
          <a:chOff x="0" y="0"/>
          <a:chExt cx="0" cy="0"/>
        </a:xfrm>
      </p:grpSpPr>
      <p:sp>
        <p:nvSpPr>
          <p:cNvPr id="38" name="Google Shape;38;p3"/>
          <p:cNvSpPr/>
          <p:nvPr/>
        </p:nvSpPr>
        <p:spPr>
          <a:xfrm flipH="1">
            <a:off x="4757100" y="2309400"/>
            <a:ext cx="4386900" cy="28341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9" name="Google Shape;39;p3"/>
          <p:cNvGrpSpPr/>
          <p:nvPr/>
        </p:nvGrpSpPr>
        <p:grpSpPr>
          <a:xfrm>
            <a:off x="5594191" y="3961115"/>
            <a:ext cx="2910145" cy="1182340"/>
            <a:chOff x="6917201" y="0"/>
            <a:chExt cx="2227777" cy="863400"/>
          </a:xfrm>
        </p:grpSpPr>
        <p:sp>
          <p:nvSpPr>
            <p:cNvPr id="40" name="Google Shape;40;p3"/>
            <p:cNvSpPr/>
            <p:nvPr/>
          </p:nvSpPr>
          <p:spPr>
            <a:xfrm>
              <a:off x="7641677"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3"/>
            <p:cNvSpPr/>
            <p:nvPr/>
          </p:nvSpPr>
          <p:spPr>
            <a:xfrm>
              <a:off x="7279439"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3"/>
            <p:cNvSpPr/>
            <p:nvPr/>
          </p:nvSpPr>
          <p:spPr>
            <a:xfrm>
              <a:off x="6917201"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3" name="Google Shape;43;p3"/>
          <p:cNvGrpSpPr/>
          <p:nvPr/>
        </p:nvGrpSpPr>
        <p:grpSpPr>
          <a:xfrm>
            <a:off x="199149" y="2"/>
            <a:ext cx="2795414" cy="1083308"/>
            <a:chOff x="6917201" y="0"/>
            <a:chExt cx="2227777" cy="863400"/>
          </a:xfrm>
        </p:grpSpPr>
        <p:sp>
          <p:nvSpPr>
            <p:cNvPr id="44" name="Google Shape;44;p3"/>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3"/>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3"/>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7" name="Google Shape;47;p3"/>
          <p:cNvSpPr txBox="1"/>
          <p:nvPr>
            <p:ph type="title"/>
          </p:nvPr>
        </p:nvSpPr>
        <p:spPr>
          <a:xfrm>
            <a:off x="1888684" y="1746100"/>
            <a:ext cx="5377500" cy="1646100"/>
          </a:xfrm>
          <a:prstGeom prst="rect">
            <a:avLst/>
          </a:prstGeom>
        </p:spPr>
        <p:txBody>
          <a:bodyPr anchorCtr="0" anchor="ctr" bIns="91425" lIns="91425" spcFirstLastPara="1" rIns="91425" wrap="square" tIns="91425"/>
          <a:lstStyle>
            <a:lvl1pPr lvl="0" algn="ctr">
              <a:spcBef>
                <a:spcPts val="0"/>
              </a:spcBef>
              <a:spcAft>
                <a:spcPts val="0"/>
              </a:spcAft>
              <a:buClr>
                <a:schemeClr val="dk2"/>
              </a:buClr>
              <a:buSzPts val="3200"/>
              <a:buNone/>
              <a:defRPr sz="3200">
                <a:solidFill>
                  <a:schemeClr val="dk2"/>
                </a:solidFill>
              </a:defRPr>
            </a:lvl1pPr>
            <a:lvl2pPr lvl="1" algn="ctr">
              <a:spcBef>
                <a:spcPts val="0"/>
              </a:spcBef>
              <a:spcAft>
                <a:spcPts val="0"/>
              </a:spcAft>
              <a:buClr>
                <a:schemeClr val="dk2"/>
              </a:buClr>
              <a:buSzPts val="3200"/>
              <a:buNone/>
              <a:defRPr sz="3200">
                <a:solidFill>
                  <a:schemeClr val="dk2"/>
                </a:solidFill>
              </a:defRPr>
            </a:lvl2pPr>
            <a:lvl3pPr lvl="2" algn="ctr">
              <a:spcBef>
                <a:spcPts val="0"/>
              </a:spcBef>
              <a:spcAft>
                <a:spcPts val="0"/>
              </a:spcAft>
              <a:buClr>
                <a:schemeClr val="dk2"/>
              </a:buClr>
              <a:buSzPts val="3200"/>
              <a:buNone/>
              <a:defRPr sz="3200">
                <a:solidFill>
                  <a:schemeClr val="dk2"/>
                </a:solidFill>
              </a:defRPr>
            </a:lvl3pPr>
            <a:lvl4pPr lvl="3" algn="ctr">
              <a:spcBef>
                <a:spcPts val="0"/>
              </a:spcBef>
              <a:spcAft>
                <a:spcPts val="0"/>
              </a:spcAft>
              <a:buClr>
                <a:schemeClr val="dk2"/>
              </a:buClr>
              <a:buSzPts val="3200"/>
              <a:buNone/>
              <a:defRPr sz="3200">
                <a:solidFill>
                  <a:schemeClr val="dk2"/>
                </a:solidFill>
              </a:defRPr>
            </a:lvl4pPr>
            <a:lvl5pPr lvl="4" algn="ctr">
              <a:spcBef>
                <a:spcPts val="0"/>
              </a:spcBef>
              <a:spcAft>
                <a:spcPts val="0"/>
              </a:spcAft>
              <a:buClr>
                <a:schemeClr val="dk2"/>
              </a:buClr>
              <a:buSzPts val="3200"/>
              <a:buNone/>
              <a:defRPr sz="3200">
                <a:solidFill>
                  <a:schemeClr val="dk2"/>
                </a:solidFill>
              </a:defRPr>
            </a:lvl5pPr>
            <a:lvl6pPr lvl="5" algn="ctr">
              <a:spcBef>
                <a:spcPts val="0"/>
              </a:spcBef>
              <a:spcAft>
                <a:spcPts val="0"/>
              </a:spcAft>
              <a:buClr>
                <a:schemeClr val="dk2"/>
              </a:buClr>
              <a:buSzPts val="3200"/>
              <a:buNone/>
              <a:defRPr sz="3200">
                <a:solidFill>
                  <a:schemeClr val="dk2"/>
                </a:solidFill>
              </a:defRPr>
            </a:lvl6pPr>
            <a:lvl7pPr lvl="6" algn="ctr">
              <a:spcBef>
                <a:spcPts val="0"/>
              </a:spcBef>
              <a:spcAft>
                <a:spcPts val="0"/>
              </a:spcAft>
              <a:buClr>
                <a:schemeClr val="dk2"/>
              </a:buClr>
              <a:buSzPts val="3200"/>
              <a:buNone/>
              <a:defRPr sz="3200">
                <a:solidFill>
                  <a:schemeClr val="dk2"/>
                </a:solidFill>
              </a:defRPr>
            </a:lvl7pPr>
            <a:lvl8pPr lvl="7" algn="ctr">
              <a:spcBef>
                <a:spcPts val="0"/>
              </a:spcBef>
              <a:spcAft>
                <a:spcPts val="0"/>
              </a:spcAft>
              <a:buClr>
                <a:schemeClr val="dk2"/>
              </a:buClr>
              <a:buSzPts val="3200"/>
              <a:buNone/>
              <a:defRPr sz="3200">
                <a:solidFill>
                  <a:schemeClr val="dk2"/>
                </a:solidFill>
              </a:defRPr>
            </a:lvl8pPr>
            <a:lvl9pPr lvl="8" algn="ctr">
              <a:spcBef>
                <a:spcPts val="0"/>
              </a:spcBef>
              <a:spcAft>
                <a:spcPts val="0"/>
              </a:spcAft>
              <a:buClr>
                <a:schemeClr val="dk2"/>
              </a:buClr>
              <a:buSzPts val="3200"/>
              <a:buNone/>
              <a:defRPr sz="3200">
                <a:solidFill>
                  <a:schemeClr val="dk2"/>
                </a:solidFill>
              </a:defRPr>
            </a:lvl9pPr>
          </a:lstStyle>
          <a:p/>
        </p:txBody>
      </p:sp>
      <p:sp>
        <p:nvSpPr>
          <p:cNvPr id="48" name="Google Shape;48;p3"/>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bg>
      <p:bgPr>
        <a:solidFill>
          <a:schemeClr val="dk2"/>
        </a:solidFill>
      </p:bgPr>
    </p:bg>
    <p:spTree>
      <p:nvGrpSpPr>
        <p:cNvPr id="49" name="Shape 49"/>
        <p:cNvGrpSpPr/>
        <p:nvPr/>
      </p:nvGrpSpPr>
      <p:grpSpPr>
        <a:xfrm>
          <a:off x="0" y="0"/>
          <a:ext cx="0" cy="0"/>
          <a:chOff x="0" y="0"/>
          <a:chExt cx="0" cy="0"/>
        </a:xfrm>
      </p:grpSpPr>
      <p:sp>
        <p:nvSpPr>
          <p:cNvPr id="50" name="Google Shape;50;p4"/>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4"/>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4"/>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4"/>
          <p:cNvSpPr txBox="1"/>
          <p:nvPr>
            <p:ph type="title"/>
          </p:nvPr>
        </p:nvSpPr>
        <p:spPr>
          <a:xfrm>
            <a:off x="819150" y="845600"/>
            <a:ext cx="7505700" cy="954600"/>
          </a:xfrm>
          <a:prstGeom prst="rect">
            <a:avLst/>
          </a:prstGeom>
        </p:spPr>
        <p:txBody>
          <a:bodyPr anchorCtr="0" anchor="t" bIns="91425" lIns="91425" spcFirstLastPara="1" rIns="91425" wrap="square" tIns="91425"/>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54" name="Google Shape;54;p4"/>
          <p:cNvSpPr txBox="1"/>
          <p:nvPr>
            <p:ph idx="1" type="body"/>
          </p:nvPr>
        </p:nvSpPr>
        <p:spPr>
          <a:xfrm>
            <a:off x="819150" y="1990725"/>
            <a:ext cx="7505700" cy="24480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55" name="Google Shape;55;p4"/>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bg>
      <p:bgPr>
        <a:solidFill>
          <a:schemeClr val="dk2"/>
        </a:solidFill>
      </p:bgPr>
    </p:bg>
    <p:spTree>
      <p:nvGrpSpPr>
        <p:cNvPr id="56" name="Shape 56"/>
        <p:cNvGrpSpPr/>
        <p:nvPr/>
      </p:nvGrpSpPr>
      <p:grpSpPr>
        <a:xfrm>
          <a:off x="0" y="0"/>
          <a:ext cx="0" cy="0"/>
          <a:chOff x="0" y="0"/>
          <a:chExt cx="0" cy="0"/>
        </a:xfrm>
      </p:grpSpPr>
      <p:sp>
        <p:nvSpPr>
          <p:cNvPr id="57" name="Google Shape;57;p5"/>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5"/>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5"/>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5"/>
          <p:cNvSpPr txBox="1"/>
          <p:nvPr>
            <p:ph type="title"/>
          </p:nvPr>
        </p:nvSpPr>
        <p:spPr>
          <a:xfrm>
            <a:off x="819150" y="845600"/>
            <a:ext cx="7505700" cy="954600"/>
          </a:xfrm>
          <a:prstGeom prst="rect">
            <a:avLst/>
          </a:prstGeom>
        </p:spPr>
        <p:txBody>
          <a:bodyPr anchorCtr="0" anchor="t" bIns="91425" lIns="91425" spcFirstLastPara="1" rIns="91425" wrap="square" tIns="91425"/>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61" name="Google Shape;61;p5"/>
          <p:cNvSpPr txBox="1"/>
          <p:nvPr>
            <p:ph idx="1" type="body"/>
          </p:nvPr>
        </p:nvSpPr>
        <p:spPr>
          <a:xfrm>
            <a:off x="819150" y="1990725"/>
            <a:ext cx="3686100" cy="24480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62" name="Google Shape;62;p5"/>
          <p:cNvSpPr txBox="1"/>
          <p:nvPr>
            <p:ph idx="2" type="body"/>
          </p:nvPr>
        </p:nvSpPr>
        <p:spPr>
          <a:xfrm>
            <a:off x="4638675" y="1990725"/>
            <a:ext cx="3686100" cy="24480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63" name="Google Shape;63;p5"/>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bg>
      <p:bgPr>
        <a:solidFill>
          <a:schemeClr val="dk2"/>
        </a:solidFill>
      </p:bgPr>
    </p:bg>
    <p:spTree>
      <p:nvGrpSpPr>
        <p:cNvPr id="64" name="Shape 64"/>
        <p:cNvGrpSpPr/>
        <p:nvPr/>
      </p:nvGrpSpPr>
      <p:grpSpPr>
        <a:xfrm>
          <a:off x="0" y="0"/>
          <a:ext cx="0" cy="0"/>
          <a:chOff x="0" y="0"/>
          <a:chExt cx="0" cy="0"/>
        </a:xfrm>
      </p:grpSpPr>
      <p:sp>
        <p:nvSpPr>
          <p:cNvPr id="65" name="Google Shape;65;p6"/>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6"/>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6"/>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6"/>
          <p:cNvSpPr txBox="1"/>
          <p:nvPr>
            <p:ph type="title"/>
          </p:nvPr>
        </p:nvSpPr>
        <p:spPr>
          <a:xfrm>
            <a:off x="819150" y="845600"/>
            <a:ext cx="7505700" cy="954600"/>
          </a:xfrm>
          <a:prstGeom prst="rect">
            <a:avLst/>
          </a:prstGeom>
        </p:spPr>
        <p:txBody>
          <a:bodyPr anchorCtr="0" anchor="t" bIns="91425" lIns="91425" spcFirstLastPara="1" rIns="91425" wrap="square" tIns="91425"/>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69" name="Google Shape;69;p6"/>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bg>
      <p:bgPr>
        <a:solidFill>
          <a:schemeClr val="accent3"/>
        </a:solidFill>
      </p:bgPr>
    </p:bg>
    <p:spTree>
      <p:nvGrpSpPr>
        <p:cNvPr id="70" name="Shape 70"/>
        <p:cNvGrpSpPr/>
        <p:nvPr/>
      </p:nvGrpSpPr>
      <p:grpSpPr>
        <a:xfrm>
          <a:off x="0" y="0"/>
          <a:ext cx="0" cy="0"/>
          <a:chOff x="0" y="0"/>
          <a:chExt cx="0" cy="0"/>
        </a:xfrm>
      </p:grpSpPr>
      <p:sp>
        <p:nvSpPr>
          <p:cNvPr id="71" name="Google Shape;71;p7"/>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7"/>
          <p:cNvSpPr/>
          <p:nvPr/>
        </p:nvSpPr>
        <p:spPr>
          <a:xfrm>
            <a:off x="31" y="2824500"/>
            <a:ext cx="7370400" cy="23190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7"/>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7"/>
          <p:cNvSpPr txBox="1"/>
          <p:nvPr>
            <p:ph type="title"/>
          </p:nvPr>
        </p:nvSpPr>
        <p:spPr>
          <a:xfrm>
            <a:off x="819150" y="845600"/>
            <a:ext cx="3709200" cy="1383000"/>
          </a:xfrm>
          <a:prstGeom prst="rect">
            <a:avLst/>
          </a:prstGeom>
        </p:spPr>
        <p:txBody>
          <a:bodyPr anchorCtr="0" anchor="t" bIns="91425" lIns="91425" spcFirstLastPara="1" rIns="91425" wrap="square" tIns="91425"/>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75" name="Google Shape;75;p7"/>
          <p:cNvSpPr txBox="1"/>
          <p:nvPr>
            <p:ph idx="1" type="body"/>
          </p:nvPr>
        </p:nvSpPr>
        <p:spPr>
          <a:xfrm>
            <a:off x="830700" y="2319050"/>
            <a:ext cx="3709200" cy="21198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76" name="Google Shape;76;p7"/>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accent1"/>
        </a:solidFill>
      </p:bgPr>
    </p:bg>
    <p:spTree>
      <p:nvGrpSpPr>
        <p:cNvPr id="77" name="Shape 77"/>
        <p:cNvGrpSpPr/>
        <p:nvPr/>
      </p:nvGrpSpPr>
      <p:grpSpPr>
        <a:xfrm>
          <a:off x="0" y="0"/>
          <a:ext cx="0" cy="0"/>
          <a:chOff x="0" y="0"/>
          <a:chExt cx="0" cy="0"/>
        </a:xfrm>
      </p:grpSpPr>
      <p:sp>
        <p:nvSpPr>
          <p:cNvPr id="78" name="Google Shape;78;p8"/>
          <p:cNvSpPr/>
          <p:nvPr/>
        </p:nvSpPr>
        <p:spPr>
          <a:xfrm>
            <a:off x="0" y="2823144"/>
            <a:ext cx="7369200" cy="23169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8"/>
          <p:cNvSpPr/>
          <p:nvPr/>
        </p:nvSpPr>
        <p:spPr>
          <a:xfrm flipH="1">
            <a:off x="3583210" y="1554113"/>
            <a:ext cx="5560500" cy="35895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0" name="Google Shape;80;p8"/>
          <p:cNvGrpSpPr/>
          <p:nvPr/>
        </p:nvGrpSpPr>
        <p:grpSpPr>
          <a:xfrm>
            <a:off x="255991" y="-118"/>
            <a:ext cx="2251347" cy="1043408"/>
            <a:chOff x="3961956" y="4383950"/>
            <a:chExt cx="1160548" cy="548700"/>
          </a:xfrm>
        </p:grpSpPr>
        <p:sp>
          <p:nvSpPr>
            <p:cNvPr id="81" name="Google Shape;81;p8"/>
            <p:cNvSpPr/>
            <p:nvPr/>
          </p:nvSpPr>
          <p:spPr>
            <a:xfrm>
              <a:off x="4224904"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8"/>
            <p:cNvSpPr/>
            <p:nvPr/>
          </p:nvSpPr>
          <p:spPr>
            <a:xfrm>
              <a:off x="4093430"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8"/>
            <p:cNvSpPr/>
            <p:nvPr/>
          </p:nvSpPr>
          <p:spPr>
            <a:xfrm>
              <a:off x="3961956"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4" name="Google Shape;84;p8"/>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5" name="Google Shape;85;p8"/>
          <p:cNvGrpSpPr/>
          <p:nvPr/>
        </p:nvGrpSpPr>
        <p:grpSpPr>
          <a:xfrm>
            <a:off x="34934" y="4522125"/>
            <a:ext cx="1593306" cy="617072"/>
            <a:chOff x="6917201" y="0"/>
            <a:chExt cx="2227777" cy="863400"/>
          </a:xfrm>
        </p:grpSpPr>
        <p:sp>
          <p:nvSpPr>
            <p:cNvPr id="86" name="Google Shape;86;p8"/>
            <p:cNvSpPr/>
            <p:nvPr/>
          </p:nvSpPr>
          <p:spPr>
            <a:xfrm>
              <a:off x="7641677"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8"/>
            <p:cNvSpPr/>
            <p:nvPr/>
          </p:nvSpPr>
          <p:spPr>
            <a:xfrm>
              <a:off x="7279439"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8"/>
            <p:cNvSpPr/>
            <p:nvPr/>
          </p:nvSpPr>
          <p:spPr>
            <a:xfrm>
              <a:off x="6917201"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9" name="Google Shape;89;p8"/>
          <p:cNvGrpSpPr/>
          <p:nvPr/>
        </p:nvGrpSpPr>
        <p:grpSpPr>
          <a:xfrm>
            <a:off x="5886353" y="1243"/>
            <a:ext cx="3257455" cy="1261514"/>
            <a:chOff x="6917201" y="0"/>
            <a:chExt cx="2227777" cy="863400"/>
          </a:xfrm>
        </p:grpSpPr>
        <p:sp>
          <p:nvSpPr>
            <p:cNvPr id="90" name="Google Shape;90;p8"/>
            <p:cNvSpPr/>
            <p:nvPr/>
          </p:nvSpPr>
          <p:spPr>
            <a:xfrm>
              <a:off x="7641677"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8"/>
            <p:cNvSpPr/>
            <p:nvPr/>
          </p:nvSpPr>
          <p:spPr>
            <a:xfrm>
              <a:off x="7279439"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8"/>
            <p:cNvSpPr/>
            <p:nvPr/>
          </p:nvSpPr>
          <p:spPr>
            <a:xfrm>
              <a:off x="6917201"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3" name="Google Shape;93;p8"/>
          <p:cNvSpPr txBox="1"/>
          <p:nvPr>
            <p:ph type="title"/>
          </p:nvPr>
        </p:nvSpPr>
        <p:spPr>
          <a:xfrm>
            <a:off x="1393929" y="1301146"/>
            <a:ext cx="6366900" cy="2539200"/>
          </a:xfrm>
          <a:prstGeom prst="rect">
            <a:avLst/>
          </a:prstGeom>
        </p:spPr>
        <p:txBody>
          <a:bodyPr anchorCtr="0" anchor="ctr" bIns="91425" lIns="91425" spcFirstLastPara="1" rIns="91425" wrap="square" tIns="91425"/>
          <a:lstStyle>
            <a:lvl1pPr lvl="0" algn="ctr">
              <a:spcBef>
                <a:spcPts val="0"/>
              </a:spcBef>
              <a:spcAft>
                <a:spcPts val="0"/>
              </a:spcAft>
              <a:buSzPts val="3200"/>
              <a:buNone/>
              <a:defRPr sz="3200"/>
            </a:lvl1pPr>
            <a:lvl2pPr lvl="1" algn="ctr">
              <a:spcBef>
                <a:spcPts val="0"/>
              </a:spcBef>
              <a:spcAft>
                <a:spcPts val="0"/>
              </a:spcAft>
              <a:buSzPts val="3200"/>
              <a:buNone/>
              <a:defRPr sz="3200"/>
            </a:lvl2pPr>
            <a:lvl3pPr lvl="2" algn="ctr">
              <a:spcBef>
                <a:spcPts val="0"/>
              </a:spcBef>
              <a:spcAft>
                <a:spcPts val="0"/>
              </a:spcAft>
              <a:buSzPts val="3200"/>
              <a:buNone/>
              <a:defRPr sz="3200"/>
            </a:lvl3pPr>
            <a:lvl4pPr lvl="3" algn="ctr">
              <a:spcBef>
                <a:spcPts val="0"/>
              </a:spcBef>
              <a:spcAft>
                <a:spcPts val="0"/>
              </a:spcAft>
              <a:buSzPts val="3200"/>
              <a:buNone/>
              <a:defRPr sz="3200"/>
            </a:lvl4pPr>
            <a:lvl5pPr lvl="4" algn="ctr">
              <a:spcBef>
                <a:spcPts val="0"/>
              </a:spcBef>
              <a:spcAft>
                <a:spcPts val="0"/>
              </a:spcAft>
              <a:buSzPts val="3200"/>
              <a:buNone/>
              <a:defRPr sz="3200"/>
            </a:lvl5pPr>
            <a:lvl6pPr lvl="5" algn="ctr">
              <a:spcBef>
                <a:spcPts val="0"/>
              </a:spcBef>
              <a:spcAft>
                <a:spcPts val="0"/>
              </a:spcAft>
              <a:buSzPts val="3200"/>
              <a:buNone/>
              <a:defRPr sz="3200"/>
            </a:lvl6pPr>
            <a:lvl7pPr lvl="6" algn="ctr">
              <a:spcBef>
                <a:spcPts val="0"/>
              </a:spcBef>
              <a:spcAft>
                <a:spcPts val="0"/>
              </a:spcAft>
              <a:buSzPts val="3200"/>
              <a:buNone/>
              <a:defRPr sz="3200"/>
            </a:lvl7pPr>
            <a:lvl8pPr lvl="7" algn="ctr">
              <a:spcBef>
                <a:spcPts val="0"/>
              </a:spcBef>
              <a:spcAft>
                <a:spcPts val="0"/>
              </a:spcAft>
              <a:buSzPts val="3200"/>
              <a:buNone/>
              <a:defRPr sz="3200"/>
            </a:lvl8pPr>
            <a:lvl9pPr lvl="8" algn="ctr">
              <a:spcBef>
                <a:spcPts val="0"/>
              </a:spcBef>
              <a:spcAft>
                <a:spcPts val="0"/>
              </a:spcAft>
              <a:buSzPts val="3200"/>
              <a:buNone/>
              <a:defRPr sz="3200"/>
            </a:lvl9pPr>
          </a:lstStyle>
          <a:p/>
        </p:txBody>
      </p:sp>
      <p:sp>
        <p:nvSpPr>
          <p:cNvPr id="94" name="Google Shape;94;p8"/>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bg>
      <p:bgPr>
        <a:solidFill>
          <a:schemeClr val="dk2"/>
        </a:solidFill>
      </p:bgPr>
    </p:bg>
    <p:spTree>
      <p:nvGrpSpPr>
        <p:cNvPr id="95" name="Shape 95"/>
        <p:cNvGrpSpPr/>
        <p:nvPr/>
      </p:nvGrpSpPr>
      <p:grpSpPr>
        <a:xfrm>
          <a:off x="0" y="0"/>
          <a:ext cx="0" cy="0"/>
          <a:chOff x="0" y="0"/>
          <a:chExt cx="0" cy="0"/>
        </a:xfrm>
      </p:grpSpPr>
      <p:sp>
        <p:nvSpPr>
          <p:cNvPr id="96" name="Google Shape;96;p9"/>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9"/>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9"/>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9"/>
          <p:cNvSpPr txBox="1"/>
          <p:nvPr>
            <p:ph type="title"/>
          </p:nvPr>
        </p:nvSpPr>
        <p:spPr>
          <a:xfrm>
            <a:off x="819150" y="845600"/>
            <a:ext cx="6424200" cy="705000"/>
          </a:xfrm>
          <a:prstGeom prst="rect">
            <a:avLst/>
          </a:prstGeom>
        </p:spPr>
        <p:txBody>
          <a:bodyPr anchorCtr="0" anchor="t" bIns="91425" lIns="91425" spcFirstLastPara="1" rIns="91425" wrap="square" tIns="91425"/>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100" name="Google Shape;100;p9"/>
          <p:cNvSpPr txBox="1"/>
          <p:nvPr>
            <p:ph idx="1" type="subTitle"/>
          </p:nvPr>
        </p:nvSpPr>
        <p:spPr>
          <a:xfrm>
            <a:off x="819150" y="1550700"/>
            <a:ext cx="5859900" cy="393600"/>
          </a:xfrm>
          <a:prstGeom prst="rect">
            <a:avLst/>
          </a:prstGeom>
        </p:spPr>
        <p:txBody>
          <a:bodyPr anchorCtr="0" anchor="t" bIns="91425" lIns="91425" spcFirstLastPara="1" rIns="91425" wrap="square" tIns="91425"/>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p:txBody>
      </p:sp>
      <p:sp>
        <p:nvSpPr>
          <p:cNvPr id="101" name="Google Shape;101;p9"/>
          <p:cNvSpPr txBox="1"/>
          <p:nvPr>
            <p:ph idx="2" type="body"/>
          </p:nvPr>
        </p:nvSpPr>
        <p:spPr>
          <a:xfrm>
            <a:off x="819150" y="2467050"/>
            <a:ext cx="5859900" cy="20955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102" name="Google Shape;102;p9"/>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bg>
      <p:bgPr>
        <a:solidFill>
          <a:schemeClr val="accent1"/>
        </a:solidFill>
      </p:bgPr>
    </p:bg>
    <p:spTree>
      <p:nvGrpSpPr>
        <p:cNvPr id="103" name="Shape 103"/>
        <p:cNvGrpSpPr/>
        <p:nvPr/>
      </p:nvGrpSpPr>
      <p:grpSpPr>
        <a:xfrm>
          <a:off x="0" y="0"/>
          <a:ext cx="0" cy="0"/>
          <a:chOff x="0" y="0"/>
          <a:chExt cx="0" cy="0"/>
        </a:xfrm>
      </p:grpSpPr>
      <p:sp>
        <p:nvSpPr>
          <p:cNvPr id="104" name="Google Shape;104;p10"/>
          <p:cNvSpPr/>
          <p:nvPr/>
        </p:nvSpPr>
        <p:spPr>
          <a:xfrm>
            <a:off x="31" y="2824500"/>
            <a:ext cx="7370400" cy="23190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0"/>
          <p:cNvSpPr/>
          <p:nvPr/>
        </p:nvSpPr>
        <p:spPr>
          <a:xfrm flipH="1">
            <a:off x="3582600" y="1550700"/>
            <a:ext cx="5561400" cy="35928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0"/>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10"/>
          <p:cNvSpPr txBox="1"/>
          <p:nvPr>
            <p:ph idx="1" type="body"/>
          </p:nvPr>
        </p:nvSpPr>
        <p:spPr>
          <a:xfrm>
            <a:off x="328025" y="4163500"/>
            <a:ext cx="7415100" cy="605100"/>
          </a:xfrm>
          <a:prstGeom prst="rect">
            <a:avLst/>
          </a:prstGeom>
        </p:spPr>
        <p:txBody>
          <a:bodyPr anchorCtr="0" anchor="b" bIns="91425" lIns="91425" spcFirstLastPara="1" rIns="91425" wrap="square" tIns="91425"/>
          <a:lstStyle>
            <a:lvl1pPr indent="-228600" lvl="0" marL="457200">
              <a:lnSpc>
                <a:spcPct val="100000"/>
              </a:lnSpc>
              <a:spcBef>
                <a:spcPts val="0"/>
              </a:spcBef>
              <a:spcAft>
                <a:spcPts val="0"/>
              </a:spcAft>
              <a:buSzPts val="1300"/>
              <a:buNone/>
              <a:defRPr/>
            </a:lvl1pPr>
          </a:lstStyle>
          <a:p/>
        </p:txBody>
      </p:sp>
      <p:sp>
        <p:nvSpPr>
          <p:cNvPr id="108" name="Google Shape;108;p10"/>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hift">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p:txBody>
      </p:sp>
      <p:sp>
        <p:nvSpPr>
          <p:cNvPr id="7" name="Google Shape;7;p1"/>
          <p:cNvSpPr txBox="1"/>
          <p:nvPr>
            <p:ph idx="1" type="body"/>
          </p:nvPr>
        </p:nvSpPr>
        <p:spPr>
          <a:xfrm>
            <a:off x="311700" y="1152475"/>
            <a:ext cx="8520600" cy="3391200"/>
          </a:xfrm>
          <a:prstGeom prst="rect">
            <a:avLst/>
          </a:prstGeom>
          <a:noFill/>
          <a:ln>
            <a:noFill/>
          </a:ln>
        </p:spPr>
        <p:txBody>
          <a:bodyPr anchorCtr="0" anchor="t" bIns="91425" lIns="91425" spcFirstLastPara="1" rIns="91425" wrap="square" tIns="91425"/>
          <a:lstStyle>
            <a:lvl1pPr indent="-311150" lvl="0" marL="45720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indent="-298450" lvl="1" marL="9144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indent="-298450" lvl="2" marL="13716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indent="-298450" lvl="3" marL="18288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indent="-298450" lvl="4" marL="22860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indent="-298450" lvl="5" marL="27432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indent="-298450" lvl="6" marL="32004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indent="-298450" lvl="7" marL="36576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indent="-298450" lvl="8" marL="4114800">
              <a:lnSpc>
                <a:spcPct val="115000"/>
              </a:lnSpc>
              <a:spcBef>
                <a:spcPts val="1600"/>
              </a:spcBef>
              <a:spcAft>
                <a:spcPts val="1600"/>
              </a:spcAft>
              <a:buClr>
                <a:schemeClr val="dk2"/>
              </a:buClr>
              <a:buSzPts val="1100"/>
              <a:buFont typeface="Calibri"/>
              <a:buChar char="■"/>
              <a:defRPr sz="1100">
                <a:solidFill>
                  <a:schemeClr val="dk2"/>
                </a:solidFill>
                <a:latin typeface="Calibri"/>
                <a:ea typeface="Calibri"/>
                <a:cs typeface="Calibri"/>
                <a:sym typeface="Calibri"/>
              </a:defRPr>
            </a:lvl9pPr>
          </a:lstStyle>
          <a:p/>
        </p:txBody>
      </p:sp>
      <p:sp>
        <p:nvSpPr>
          <p:cNvPr id="8" name="Google Shape;8;p1"/>
          <p:cNvSpPr txBox="1"/>
          <p:nvPr>
            <p:ph idx="12" type="sldNum"/>
          </p:nvPr>
        </p:nvSpPr>
        <p:spPr>
          <a:xfrm>
            <a:off x="8390734" y="4543668"/>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Nunito"/>
                <a:ea typeface="Nunito"/>
                <a:cs typeface="Nunito"/>
                <a:sym typeface="Nunito"/>
              </a:defRPr>
            </a:lvl1pPr>
            <a:lvl2pPr lvl="1" algn="r">
              <a:buNone/>
              <a:defRPr sz="1000">
                <a:solidFill>
                  <a:schemeClr val="dk2"/>
                </a:solidFill>
                <a:latin typeface="Nunito"/>
                <a:ea typeface="Nunito"/>
                <a:cs typeface="Nunito"/>
                <a:sym typeface="Nunito"/>
              </a:defRPr>
            </a:lvl2pPr>
            <a:lvl3pPr lvl="2" algn="r">
              <a:buNone/>
              <a:defRPr sz="1000">
                <a:solidFill>
                  <a:schemeClr val="dk2"/>
                </a:solidFill>
                <a:latin typeface="Nunito"/>
                <a:ea typeface="Nunito"/>
                <a:cs typeface="Nunito"/>
                <a:sym typeface="Nunito"/>
              </a:defRPr>
            </a:lvl3pPr>
            <a:lvl4pPr lvl="3" algn="r">
              <a:buNone/>
              <a:defRPr sz="1000">
                <a:solidFill>
                  <a:schemeClr val="dk2"/>
                </a:solidFill>
                <a:latin typeface="Nunito"/>
                <a:ea typeface="Nunito"/>
                <a:cs typeface="Nunito"/>
                <a:sym typeface="Nunito"/>
              </a:defRPr>
            </a:lvl4pPr>
            <a:lvl5pPr lvl="4" algn="r">
              <a:buNone/>
              <a:defRPr sz="1000">
                <a:solidFill>
                  <a:schemeClr val="dk2"/>
                </a:solidFill>
                <a:latin typeface="Nunito"/>
                <a:ea typeface="Nunito"/>
                <a:cs typeface="Nunito"/>
                <a:sym typeface="Nunito"/>
              </a:defRPr>
            </a:lvl5pPr>
            <a:lvl6pPr lvl="5" algn="r">
              <a:buNone/>
              <a:defRPr sz="1000">
                <a:solidFill>
                  <a:schemeClr val="dk2"/>
                </a:solidFill>
                <a:latin typeface="Nunito"/>
                <a:ea typeface="Nunito"/>
                <a:cs typeface="Nunito"/>
                <a:sym typeface="Nunito"/>
              </a:defRPr>
            </a:lvl6pPr>
            <a:lvl7pPr lvl="6" algn="r">
              <a:buNone/>
              <a:defRPr sz="1000">
                <a:solidFill>
                  <a:schemeClr val="dk2"/>
                </a:solidFill>
                <a:latin typeface="Nunito"/>
                <a:ea typeface="Nunito"/>
                <a:cs typeface="Nunito"/>
                <a:sym typeface="Nunito"/>
              </a:defRPr>
            </a:lvl7pPr>
            <a:lvl8pPr lvl="7" algn="r">
              <a:buNone/>
              <a:defRPr sz="1000">
                <a:solidFill>
                  <a:schemeClr val="dk2"/>
                </a:solidFill>
                <a:latin typeface="Nunito"/>
                <a:ea typeface="Nunito"/>
                <a:cs typeface="Nunito"/>
                <a:sym typeface="Nunito"/>
              </a:defRPr>
            </a:lvl8pPr>
            <a:lvl9pPr lvl="8" algn="r">
              <a:buNone/>
              <a:defRPr sz="1000">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0" Type="http://schemas.openxmlformats.org/officeDocument/2006/relationships/hyperlink" Target="https://wwd.com/fashion-news/designer-luxury/margherita-maccapani-missoni-named-creative-director-of-m-missoni-line-1202867143/" TargetMode="External"/><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hyperlink" Target="http://independent.co.uk/" TargetMode="External"/><Relationship Id="rId4" Type="http://schemas.openxmlformats.org/officeDocument/2006/relationships/hyperlink" Target="https://www.independent.co.uk/news/obituaries/ottavio-missoni-fashion-designer-who-transformed-the-world-of-luxury-knitwear-8611726.html" TargetMode="External"/><Relationship Id="rId9" Type="http://schemas.openxmlformats.org/officeDocument/2006/relationships/hyperlink" Target="https://wwd.com/fashion-news/designer-luxury/margherita-maccapani-missoni-named-creative-director-of-m-missoni-line-1202867143/" TargetMode="External"/><Relationship Id="rId5" Type="http://schemas.openxmlformats.org/officeDocument/2006/relationships/hyperlink" Target="https://www.independent.co.uk/news/obituaries/ottavio-missoni-fashion-designer-who-transformed-the-world-of-luxury-knitwear-8611726.html" TargetMode="External"/><Relationship Id="rId6" Type="http://schemas.openxmlformats.org/officeDocument/2006/relationships/hyperlink" Target="https://www.vogue.com/article/missoni-history-5-unknown-facts" TargetMode="External"/><Relationship Id="rId7" Type="http://schemas.openxmlformats.org/officeDocument/2006/relationships/hyperlink" Target="https://www.vogue.com/article/missoni-history-5-unknown-facts" TargetMode="External"/><Relationship Id="rId8" Type="http://schemas.openxmlformats.org/officeDocument/2006/relationships/hyperlink" Target="http://wwd.c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 Id="rId3" Type="http://schemas.openxmlformats.org/officeDocument/2006/relationships/image" Target="../media/image4.jpg"/><Relationship Id="rId4" Type="http://schemas.openxmlformats.org/officeDocument/2006/relationships/image" Target="../media/image1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 Id="rId3" Type="http://schemas.openxmlformats.org/officeDocument/2006/relationships/image" Target="../media/image8.jpg"/><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image" Target="../media/image6.jpg"/><Relationship Id="rId4" Type="http://schemas.openxmlformats.org/officeDocument/2006/relationships/image" Target="../media/image2.jpg"/><Relationship Id="rId5" Type="http://schemas.openxmlformats.org/officeDocument/2006/relationships/image" Target="../media/image15.jpg"/><Relationship Id="rId6" Type="http://schemas.openxmlformats.org/officeDocument/2006/relationships/hyperlink" Target="https://www.metmuseum.org/art/collection/search/97614" TargetMode="External"/><Relationship Id="rId7" Type="http://schemas.openxmlformats.org/officeDocument/2006/relationships/hyperlink" Target="https://www.metmuseum.org/art/collection/search/97614" TargetMode="External"/><Relationship Id="rId8" Type="http://schemas.openxmlformats.org/officeDocument/2006/relationships/hyperlink" Target="https://www.metmuseum.org/art/collection/search/97614"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3.jpg"/><Relationship Id="rId4" Type="http://schemas.openxmlformats.org/officeDocument/2006/relationships/image" Target="../media/image5.jpg"/><Relationship Id="rId5" Type="http://schemas.openxmlformats.org/officeDocument/2006/relationships/image" Target="../media/image1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0.jpg"/><Relationship Id="rId4" Type="http://schemas.openxmlformats.org/officeDocument/2006/relationships/image" Target="../media/image11.jpg"/><Relationship Id="rId5" Type="http://schemas.openxmlformats.org/officeDocument/2006/relationships/image" Target="../media/image9.jpg"/><Relationship Id="rId6" Type="http://schemas.openxmlformats.org/officeDocument/2006/relationships/image" Target="../media/image12.jpg"/></Relationships>
</file>

<file path=ppt/slides/_rels/slide8.xml.rels><?xml version="1.0" encoding="UTF-8" standalone="yes"?><Relationships xmlns="http://schemas.openxmlformats.org/package/2006/relationships"><Relationship Id="rId20" Type="http://schemas.openxmlformats.org/officeDocument/2006/relationships/hyperlink" Target="http://en.vouge.me/" TargetMode="External"/><Relationship Id="rId11" Type="http://schemas.openxmlformats.org/officeDocument/2006/relationships/hyperlink" Target="http://fashionmuseum.fitnyc.edu/" TargetMode="External"/><Relationship Id="rId22" Type="http://schemas.openxmlformats.org/officeDocument/2006/relationships/hyperlink" Target="https://en.vogue.me/suzy-menkes/suzymfw-missoni-etro-spring-2018-review/" TargetMode="External"/><Relationship Id="rId10" Type="http://schemas.openxmlformats.org/officeDocument/2006/relationships/hyperlink" Target="https://fashion-history.lovetoknow.com/fashion-clothing-industry/fashion-designers/missoni" TargetMode="External"/><Relationship Id="rId21" Type="http://schemas.openxmlformats.org/officeDocument/2006/relationships/hyperlink" Target="https://en.vogue.me/suzy-menkes/suzymfw-missoni-etro-spring-2018-review/" TargetMode="External"/><Relationship Id="rId13" Type="http://schemas.openxmlformats.org/officeDocument/2006/relationships/hyperlink" Target="https://www.metmuseum.org/art/collection/search/162858?&amp;searchField=All&amp;sortBy=Relevance&amp;who=Missoni%24Missoni&amp;ft=*&amp;offset=0&amp;rpp=20&amp;pos=1" TargetMode="External"/><Relationship Id="rId12" Type="http://schemas.openxmlformats.org/officeDocument/2006/relationships/hyperlink" Target="https://www.metmuseum.org/art/collection/search/162858?&amp;searchField=All&amp;sortBy=Relevance&amp;who=Missoni%24Missoni&amp;ft=*&amp;offset=0&amp;rpp=20&amp;pos=1" TargetMode="External"/><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hyperlink" Target="http://italymagazine.com/" TargetMode="External"/><Relationship Id="rId4" Type="http://schemas.openxmlformats.org/officeDocument/2006/relationships/hyperlink" Target="https://www.italymagazine.com/featured-story/missoni-60-year-celebration-style" TargetMode="External"/><Relationship Id="rId9" Type="http://schemas.openxmlformats.org/officeDocument/2006/relationships/hyperlink" Target="http://fashion-history.lovetoknow.com/" TargetMode="External"/><Relationship Id="rId15" Type="http://schemas.openxmlformats.org/officeDocument/2006/relationships/hyperlink" Target="https://www.anothermag.com/fashion-beauty/11178/the-1960s-missoni-shows-that-turned-the-worlds-attention-to-milan" TargetMode="External"/><Relationship Id="rId14" Type="http://schemas.openxmlformats.org/officeDocument/2006/relationships/hyperlink" Target="http://anothermag.com/" TargetMode="External"/><Relationship Id="rId17" Type="http://schemas.openxmlformats.org/officeDocument/2006/relationships/hyperlink" Target="http://vogue.co.uk/" TargetMode="External"/><Relationship Id="rId16" Type="http://schemas.openxmlformats.org/officeDocument/2006/relationships/hyperlink" Target="https://www.anothermag.com/fashion-beauty/11178/the-1960s-missoni-shows-that-turned-the-worlds-attention-to-milan" TargetMode="External"/><Relationship Id="rId5" Type="http://schemas.openxmlformats.org/officeDocument/2006/relationships/hyperlink" Target="https://www.italymagazine.com/featured-story/missoni-60-year-celebration-style" TargetMode="External"/><Relationship Id="rId19" Type="http://schemas.openxmlformats.org/officeDocument/2006/relationships/hyperlink" Target="https://www.vogue.co.uk/article/adidas-missoni-collaboration-2019" TargetMode="External"/><Relationship Id="rId6" Type="http://schemas.openxmlformats.org/officeDocument/2006/relationships/hyperlink" Target="http://theguardian.com/" TargetMode="External"/><Relationship Id="rId18" Type="http://schemas.openxmlformats.org/officeDocument/2006/relationships/hyperlink" Target="https://www.vogue.co.uk/article/adidas-missoni-collaboration-2019" TargetMode="External"/><Relationship Id="rId7" Type="http://schemas.openxmlformats.org/officeDocument/2006/relationships/hyperlink" Target="https://www.theguardian.com/lifeandstyle/2016/may/07/missoni-homewares-exhibition-fashion-textile-museum" TargetMode="External"/><Relationship Id="rId8" Type="http://schemas.openxmlformats.org/officeDocument/2006/relationships/hyperlink" Target="https://www.theguardian.com/lifeandstyle/2016/may/07/missoni-homewares-exhibition-fashion-textile-museum" TargetMode="External"/></Relationships>
</file>

<file path=ppt/slides/_rels/slide9.xml.rels><?xml version="1.0" encoding="UTF-8" standalone="yes"?><Relationships xmlns="http://schemas.openxmlformats.org/package/2006/relationships"><Relationship Id="rId11" Type="http://schemas.openxmlformats.org/officeDocument/2006/relationships/hyperlink" Target="http://architecturaldigest.com/" TargetMode="External"/><Relationship Id="rId10" Type="http://schemas.openxmlformats.org/officeDocument/2006/relationships/hyperlink" Target="https://www.theguardian.com/fashion/2018/sep/22/italy-missoni-65-years-fashion-food-friends" TargetMode="External"/><Relationship Id="rId13" Type="http://schemas.openxmlformats.org/officeDocument/2006/relationships/hyperlink" Target="https://www.google.com/amp/s/www.architecturaldigest.com/story/missoni-exhibition-fashion-and-textile-museum/amp" TargetMode="External"/><Relationship Id="rId12" Type="http://schemas.openxmlformats.org/officeDocument/2006/relationships/hyperlink" Target="https://www.google.com/amp/s/www.architecturaldigest.com/story/missoni-exhibition-fashion-and-textile-museum/amp" TargetMode="External"/><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hyperlink" Target="https://www.metmuseum.org/art/collection/search/97614" TargetMode="External"/><Relationship Id="rId4" Type="http://schemas.openxmlformats.org/officeDocument/2006/relationships/hyperlink" Target="https://www.metmuseum.org/art/collection/search/97614" TargetMode="External"/><Relationship Id="rId9" Type="http://schemas.openxmlformats.org/officeDocument/2006/relationships/hyperlink" Target="https://www.theguardian.com/fashion/2018/sep/22/italy-missoni-65-years-fashion-food-friends" TargetMode="External"/><Relationship Id="rId15" Type="http://schemas.openxmlformats.org/officeDocument/2006/relationships/hyperlink" Target="https://www.google.com/amp/s/sneakernews.com/2019/04/15/missoni-adidas-ultra-boost-clima-release-info/amp/" TargetMode="External"/><Relationship Id="rId14" Type="http://schemas.openxmlformats.org/officeDocument/2006/relationships/hyperlink" Target="http://sneakernews.com/" TargetMode="External"/><Relationship Id="rId16" Type="http://schemas.openxmlformats.org/officeDocument/2006/relationships/hyperlink" Target="https://www.google.com/amp/s/sneakernews.com/2019/04/15/missoni-adidas-ultra-boost-clima-release-info/amp/" TargetMode="External"/><Relationship Id="rId5" Type="http://schemas.openxmlformats.org/officeDocument/2006/relationships/hyperlink" Target="https://www.metmuseum.org/art/collection/search/105263?&amp;searchField=All&amp;sortBy=Relevance&amp;who=Missoni%24Missoni&amp;ft=*&amp;offset=40&amp;rpp=20&amp;pos=41" TargetMode="External"/><Relationship Id="rId6" Type="http://schemas.openxmlformats.org/officeDocument/2006/relationships/hyperlink" Target="https://www.metmuseum.org/art/collection/search/105263?&amp;searchField=All&amp;sortBy=Relevance&amp;who=Missoni%24Missoni&amp;ft=*&amp;offset=40&amp;rpp=20&amp;pos=41" TargetMode="External"/><Relationship Id="rId7" Type="http://schemas.openxmlformats.org/officeDocument/2006/relationships/hyperlink" Target="https://www.metmuseum.org/art/collection/search/162858?&amp;searchField=All&amp;sortBy=Relevance&amp;who=Missoni%24Missoni&amp;ft=*&amp;offset=0&amp;rpp=20&amp;pos=1" TargetMode="External"/><Relationship Id="rId8" Type="http://schemas.openxmlformats.org/officeDocument/2006/relationships/hyperlink" Target="http://theguardian.com/"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7" name="Shape 127"/>
        <p:cNvGrpSpPr/>
        <p:nvPr/>
      </p:nvGrpSpPr>
      <p:grpSpPr>
        <a:xfrm>
          <a:off x="0" y="0"/>
          <a:ext cx="0" cy="0"/>
          <a:chOff x="0" y="0"/>
          <a:chExt cx="0" cy="0"/>
        </a:xfrm>
      </p:grpSpPr>
      <p:sp>
        <p:nvSpPr>
          <p:cNvPr id="128" name="Google Shape;128;p13"/>
          <p:cNvSpPr txBox="1"/>
          <p:nvPr>
            <p:ph type="ctrTitle"/>
          </p:nvPr>
        </p:nvSpPr>
        <p:spPr>
          <a:xfrm>
            <a:off x="1858703" y="1822833"/>
            <a:ext cx="5361300" cy="1448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6000">
                <a:solidFill>
                  <a:srgbClr val="FF9900"/>
                </a:solidFill>
              </a:rPr>
              <a:t>Missoni</a:t>
            </a:r>
            <a:endParaRPr sz="6000">
              <a:solidFill>
                <a:srgbClr val="FF9900"/>
              </a:solidFill>
            </a:endParaRPr>
          </a:p>
          <a:p>
            <a:pPr indent="0" lvl="0" marL="0" rtl="0" algn="ctr">
              <a:spcBef>
                <a:spcPts val="0"/>
              </a:spcBef>
              <a:spcAft>
                <a:spcPts val="0"/>
              </a:spcAft>
              <a:buNone/>
            </a:pPr>
            <a:r>
              <a:rPr lang="en" sz="2400">
                <a:solidFill>
                  <a:srgbClr val="FF9900"/>
                </a:solidFill>
              </a:rPr>
              <a:t>The Masterminds of of the Patterned Knit</a:t>
            </a:r>
            <a:endParaRPr sz="2400">
              <a:solidFill>
                <a:srgbClr val="FF9900"/>
              </a:solidFill>
            </a:endParaRPr>
          </a:p>
        </p:txBody>
      </p:sp>
      <p:sp>
        <p:nvSpPr>
          <p:cNvPr id="129" name="Google Shape;129;p13"/>
          <p:cNvSpPr txBox="1"/>
          <p:nvPr>
            <p:ph idx="1" type="subTitle"/>
          </p:nvPr>
        </p:nvSpPr>
        <p:spPr>
          <a:xfrm>
            <a:off x="1858700" y="3413158"/>
            <a:ext cx="5361300" cy="52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800"/>
              <a:t>By Alexia Hernandez </a:t>
            </a:r>
            <a:endParaRPr sz="18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3" name="Shape 213"/>
        <p:cNvGrpSpPr/>
        <p:nvPr/>
      </p:nvGrpSpPr>
      <p:grpSpPr>
        <a:xfrm>
          <a:off x="0" y="0"/>
          <a:ext cx="0" cy="0"/>
          <a:chOff x="0" y="0"/>
          <a:chExt cx="0" cy="0"/>
        </a:xfrm>
      </p:grpSpPr>
      <p:sp>
        <p:nvSpPr>
          <p:cNvPr id="214" name="Google Shape;214;p22"/>
          <p:cNvSpPr txBox="1"/>
          <p:nvPr>
            <p:ph type="title"/>
          </p:nvPr>
        </p:nvSpPr>
        <p:spPr>
          <a:xfrm>
            <a:off x="819150" y="291325"/>
            <a:ext cx="7505700" cy="471900"/>
          </a:xfrm>
          <a:prstGeom prst="rect">
            <a:avLst/>
          </a:prstGeom>
        </p:spPr>
        <p:txBody>
          <a:bodyPr anchorCtr="0" anchor="t" bIns="91425" lIns="91425" spcFirstLastPara="1" rIns="91425" wrap="square" tIns="91425">
            <a:noAutofit/>
          </a:bodyPr>
          <a:lstStyle/>
          <a:p>
            <a:pPr indent="457200" lvl="0" marL="2286000" rtl="0" algn="l">
              <a:spcBef>
                <a:spcPts val="0"/>
              </a:spcBef>
              <a:spcAft>
                <a:spcPts val="0"/>
              </a:spcAft>
              <a:buNone/>
            </a:pPr>
            <a:r>
              <a:rPr lang="en"/>
              <a:t>References </a:t>
            </a:r>
            <a:endParaRPr/>
          </a:p>
        </p:txBody>
      </p:sp>
      <p:sp>
        <p:nvSpPr>
          <p:cNvPr id="215" name="Google Shape;215;p22"/>
          <p:cNvSpPr txBox="1"/>
          <p:nvPr>
            <p:ph idx="1" type="body"/>
          </p:nvPr>
        </p:nvSpPr>
        <p:spPr>
          <a:xfrm>
            <a:off x="819150" y="993050"/>
            <a:ext cx="7505700" cy="24480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Clr>
                <a:srgbClr val="000000"/>
              </a:buClr>
              <a:buSzPts val="1400"/>
              <a:buFont typeface="Times New Roman"/>
              <a:buChar char="●"/>
            </a:pPr>
            <a:r>
              <a:rPr lang="en" sz="1400">
                <a:solidFill>
                  <a:srgbClr val="000000"/>
                </a:solidFill>
                <a:latin typeface="Times New Roman"/>
                <a:ea typeface="Times New Roman"/>
                <a:cs typeface="Times New Roman"/>
                <a:sym typeface="Times New Roman"/>
              </a:rPr>
              <a:t>Watson, L. (May 10, 2013) Ottavio Missoni: Fashion designer who transformed the world of luxury knitwear. </a:t>
            </a:r>
            <a:r>
              <a:rPr lang="en" sz="1400" u="sng">
                <a:solidFill>
                  <a:srgbClr val="000000"/>
                </a:solidFill>
                <a:latin typeface="Times New Roman"/>
                <a:ea typeface="Times New Roman"/>
                <a:cs typeface="Times New Roman"/>
                <a:sym typeface="Times New Roman"/>
                <a:hlinkClick r:id="rId3"/>
              </a:rPr>
              <a:t>Independent.co.uk</a:t>
            </a:r>
            <a:r>
              <a:rPr lang="en" sz="1400">
                <a:solidFill>
                  <a:srgbClr val="000000"/>
                </a:solidFill>
                <a:latin typeface="Times New Roman"/>
                <a:ea typeface="Times New Roman"/>
                <a:cs typeface="Times New Roman"/>
                <a:sym typeface="Times New Roman"/>
              </a:rPr>
              <a:t>. Retrieved May 8th 2019</a:t>
            </a:r>
            <a:endParaRPr sz="1400">
              <a:solidFill>
                <a:srgbClr val="000000"/>
              </a:solidFill>
              <a:latin typeface="Times New Roman"/>
              <a:ea typeface="Times New Roman"/>
              <a:cs typeface="Times New Roman"/>
              <a:sym typeface="Times New Roman"/>
            </a:endParaRPr>
          </a:p>
          <a:p>
            <a:pPr indent="457200" lvl="0" marL="457200" rtl="0" algn="l">
              <a:spcBef>
                <a:spcPts val="0"/>
              </a:spcBef>
              <a:spcAft>
                <a:spcPts val="0"/>
              </a:spcAft>
              <a:buNone/>
            </a:pPr>
            <a:r>
              <a:rPr lang="en" sz="1400" u="sng">
                <a:solidFill>
                  <a:srgbClr val="000000"/>
                </a:solidFill>
                <a:latin typeface="Times New Roman"/>
                <a:ea typeface="Times New Roman"/>
                <a:cs typeface="Times New Roman"/>
                <a:sym typeface="Times New Roman"/>
                <a:hlinkClick r:id="rId4"/>
              </a:rPr>
              <a:t>https://www.independent.co.uk/news/obituaries/ottavio-missoni-fashion-designer-who-transformed-the-world-of-luxury-knitwear-8611726.html</a:t>
            </a:r>
            <a:endParaRPr sz="1400" u="sng">
              <a:solidFill>
                <a:srgbClr val="000000"/>
              </a:solidFill>
              <a:latin typeface="Times New Roman"/>
              <a:ea typeface="Times New Roman"/>
              <a:cs typeface="Times New Roman"/>
              <a:sym typeface="Times New Roman"/>
              <a:hlinkClick r:id="rId5"/>
            </a:endParaRPr>
          </a:p>
          <a:p>
            <a:pPr indent="0" lvl="0" marL="0" rtl="0" algn="l">
              <a:spcBef>
                <a:spcPts val="0"/>
              </a:spcBef>
              <a:spcAft>
                <a:spcPts val="0"/>
              </a:spcAft>
              <a:buNone/>
            </a:pPr>
            <a:r>
              <a:t/>
            </a:r>
            <a:endParaRPr sz="1400">
              <a:solidFill>
                <a:srgbClr val="000000"/>
              </a:solidFill>
              <a:latin typeface="Times New Roman"/>
              <a:ea typeface="Times New Roman"/>
              <a:cs typeface="Times New Roman"/>
              <a:sym typeface="Times New Roman"/>
            </a:endParaRPr>
          </a:p>
          <a:p>
            <a:pPr indent="-317500" lvl="0" marL="457200" rtl="0" algn="l">
              <a:spcBef>
                <a:spcPts val="0"/>
              </a:spcBef>
              <a:spcAft>
                <a:spcPts val="0"/>
              </a:spcAft>
              <a:buClr>
                <a:srgbClr val="000000"/>
              </a:buClr>
              <a:buSzPts val="1400"/>
              <a:buFont typeface="Times New Roman"/>
              <a:buChar char="●"/>
            </a:pPr>
            <a:r>
              <a:rPr lang="en" sz="1400">
                <a:solidFill>
                  <a:srgbClr val="000000"/>
                </a:solidFill>
                <a:latin typeface="Times New Roman"/>
                <a:ea typeface="Times New Roman"/>
                <a:cs typeface="Times New Roman"/>
                <a:sym typeface="Times New Roman"/>
              </a:rPr>
              <a:t>Yotka, S. (April 25, 2016) 5 Things You Didn’t Know About Missoni. Retrieved from </a:t>
            </a:r>
            <a:endParaRPr sz="1400">
              <a:solidFill>
                <a:srgbClr val="000000"/>
              </a:solidFill>
              <a:latin typeface="Times New Roman"/>
              <a:ea typeface="Times New Roman"/>
              <a:cs typeface="Times New Roman"/>
              <a:sym typeface="Times New Roman"/>
            </a:endParaRPr>
          </a:p>
          <a:p>
            <a:pPr indent="457200" lvl="0" marL="457200" rtl="0" algn="l">
              <a:spcBef>
                <a:spcPts val="0"/>
              </a:spcBef>
              <a:spcAft>
                <a:spcPts val="0"/>
              </a:spcAft>
              <a:buNone/>
            </a:pPr>
            <a:r>
              <a:rPr lang="en" sz="1400" u="sng">
                <a:solidFill>
                  <a:srgbClr val="000000"/>
                </a:solidFill>
                <a:latin typeface="Times New Roman"/>
                <a:ea typeface="Times New Roman"/>
                <a:cs typeface="Times New Roman"/>
                <a:sym typeface="Times New Roman"/>
                <a:hlinkClick r:id="rId6"/>
              </a:rPr>
              <a:t>https://www.vogue.com/article/missoni-history-5-unknown-facts</a:t>
            </a:r>
            <a:endParaRPr sz="1400" u="sng">
              <a:solidFill>
                <a:srgbClr val="000000"/>
              </a:solidFill>
              <a:latin typeface="Times New Roman"/>
              <a:ea typeface="Times New Roman"/>
              <a:cs typeface="Times New Roman"/>
              <a:sym typeface="Times New Roman"/>
              <a:hlinkClick r:id="rId7"/>
            </a:endParaRPr>
          </a:p>
          <a:p>
            <a:pPr indent="0" lvl="0" marL="0" rtl="0" algn="l">
              <a:spcBef>
                <a:spcPts val="0"/>
              </a:spcBef>
              <a:spcAft>
                <a:spcPts val="0"/>
              </a:spcAft>
              <a:buNone/>
            </a:pPr>
            <a:r>
              <a:t/>
            </a:r>
            <a:endParaRPr sz="1400">
              <a:solidFill>
                <a:srgbClr val="000000"/>
              </a:solidFill>
              <a:latin typeface="Times New Roman"/>
              <a:ea typeface="Times New Roman"/>
              <a:cs typeface="Times New Roman"/>
              <a:sym typeface="Times New Roman"/>
            </a:endParaRPr>
          </a:p>
          <a:p>
            <a:pPr indent="-317500" lvl="0" marL="457200" rtl="0" algn="l">
              <a:spcBef>
                <a:spcPts val="0"/>
              </a:spcBef>
              <a:spcAft>
                <a:spcPts val="0"/>
              </a:spcAft>
              <a:buClr>
                <a:srgbClr val="000000"/>
              </a:buClr>
              <a:buSzPts val="1400"/>
              <a:buFont typeface="Times New Roman"/>
              <a:buChar char="●"/>
            </a:pPr>
            <a:r>
              <a:rPr lang="en" sz="1400">
                <a:solidFill>
                  <a:srgbClr val="000000"/>
                </a:solidFill>
                <a:latin typeface="Times New Roman"/>
                <a:ea typeface="Times New Roman"/>
                <a:cs typeface="Times New Roman"/>
                <a:sym typeface="Times New Roman"/>
              </a:rPr>
              <a:t>Zargani, L. (October 3, 2018) Margherita Maccapani Missoni Named Creative Director of M Missoni Line. </a:t>
            </a:r>
            <a:r>
              <a:rPr lang="en" sz="1400" u="sng">
                <a:solidFill>
                  <a:srgbClr val="000000"/>
                </a:solidFill>
                <a:latin typeface="Times New Roman"/>
                <a:ea typeface="Times New Roman"/>
                <a:cs typeface="Times New Roman"/>
                <a:sym typeface="Times New Roman"/>
                <a:hlinkClick r:id="rId8"/>
              </a:rPr>
              <a:t>Wwd.com</a:t>
            </a:r>
            <a:r>
              <a:rPr lang="en" sz="1400">
                <a:solidFill>
                  <a:srgbClr val="000000"/>
                </a:solidFill>
                <a:latin typeface="Times New Roman"/>
                <a:ea typeface="Times New Roman"/>
                <a:cs typeface="Times New Roman"/>
                <a:sym typeface="Times New Roman"/>
              </a:rPr>
              <a:t>. Retrieved from </a:t>
            </a:r>
            <a:endParaRPr sz="1400">
              <a:solidFill>
                <a:srgbClr val="000000"/>
              </a:solidFill>
              <a:latin typeface="Times New Roman"/>
              <a:ea typeface="Times New Roman"/>
              <a:cs typeface="Times New Roman"/>
              <a:sym typeface="Times New Roman"/>
            </a:endParaRPr>
          </a:p>
          <a:p>
            <a:pPr indent="457200" lvl="0" marL="457200" rtl="0" algn="l">
              <a:spcBef>
                <a:spcPts val="0"/>
              </a:spcBef>
              <a:spcAft>
                <a:spcPts val="0"/>
              </a:spcAft>
              <a:buNone/>
            </a:pPr>
            <a:r>
              <a:rPr lang="en" sz="1400" u="sng">
                <a:solidFill>
                  <a:srgbClr val="000000"/>
                </a:solidFill>
                <a:latin typeface="Times New Roman"/>
                <a:ea typeface="Times New Roman"/>
                <a:cs typeface="Times New Roman"/>
                <a:sym typeface="Times New Roman"/>
                <a:hlinkClick r:id="rId9"/>
              </a:rPr>
              <a:t>https://wwd.com/fashion-news/designer-luxury/margherita-maccapani-missoni-named-creative-director-of-m-missoni-line-1202867143/</a:t>
            </a:r>
            <a:endParaRPr sz="1400" u="sng">
              <a:solidFill>
                <a:srgbClr val="000000"/>
              </a:solidFill>
              <a:latin typeface="Times New Roman"/>
              <a:ea typeface="Times New Roman"/>
              <a:cs typeface="Times New Roman"/>
              <a:sym typeface="Times New Roman"/>
              <a:hlinkClick r:id="rId10"/>
            </a:endParaRPr>
          </a:p>
          <a:p>
            <a:pPr indent="0" lvl="0" marL="0" rtl="0" algn="l">
              <a:spcBef>
                <a:spcPts val="0"/>
              </a:spcBef>
              <a:spcAft>
                <a:spcPts val="0"/>
              </a:spcAft>
              <a:buNone/>
            </a:pPr>
            <a:r>
              <a:t/>
            </a:r>
            <a:endParaRPr sz="1400">
              <a:solidFill>
                <a:srgbClr val="000000"/>
              </a:solidFill>
              <a:latin typeface="Times New Roman"/>
              <a:ea typeface="Times New Roman"/>
              <a:cs typeface="Times New Roman"/>
              <a:sym typeface="Times New Roman"/>
            </a:endParaRPr>
          </a:p>
          <a:p>
            <a:pPr indent="0" lvl="0" marL="0" rtl="0" algn="l">
              <a:spcBef>
                <a:spcPts val="1600"/>
              </a:spcBef>
              <a:spcAft>
                <a:spcPts val="160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3" name="Shape 133"/>
        <p:cNvGrpSpPr/>
        <p:nvPr/>
      </p:nvGrpSpPr>
      <p:grpSpPr>
        <a:xfrm>
          <a:off x="0" y="0"/>
          <a:ext cx="0" cy="0"/>
          <a:chOff x="0" y="0"/>
          <a:chExt cx="0" cy="0"/>
        </a:xfrm>
      </p:grpSpPr>
      <p:sp>
        <p:nvSpPr>
          <p:cNvPr id="134" name="Google Shape;134;p14"/>
          <p:cNvSpPr txBox="1"/>
          <p:nvPr>
            <p:ph type="title"/>
          </p:nvPr>
        </p:nvSpPr>
        <p:spPr>
          <a:xfrm>
            <a:off x="819150" y="315800"/>
            <a:ext cx="7505700" cy="611400"/>
          </a:xfrm>
          <a:prstGeom prst="rect">
            <a:avLst/>
          </a:prstGeom>
        </p:spPr>
        <p:txBody>
          <a:bodyPr anchorCtr="0" anchor="t" bIns="91425" lIns="91425" spcFirstLastPara="1" rIns="91425" wrap="square" tIns="91425">
            <a:noAutofit/>
          </a:bodyPr>
          <a:lstStyle/>
          <a:p>
            <a:pPr indent="457200" lvl="0" marL="457200" rtl="0" algn="l">
              <a:spcBef>
                <a:spcPts val="0"/>
              </a:spcBef>
              <a:spcAft>
                <a:spcPts val="0"/>
              </a:spcAft>
              <a:buNone/>
            </a:pPr>
            <a:r>
              <a:rPr lang="en" sz="3600">
                <a:latin typeface="Times New Roman"/>
                <a:ea typeface="Times New Roman"/>
                <a:cs typeface="Times New Roman"/>
                <a:sym typeface="Times New Roman"/>
              </a:rPr>
              <a:t>Founders &amp; Creative Directors</a:t>
            </a:r>
            <a:r>
              <a:rPr lang="en">
                <a:latin typeface="Times New Roman"/>
                <a:ea typeface="Times New Roman"/>
                <a:cs typeface="Times New Roman"/>
                <a:sym typeface="Times New Roman"/>
              </a:rPr>
              <a:t> </a:t>
            </a:r>
            <a:endParaRPr>
              <a:latin typeface="Times New Roman"/>
              <a:ea typeface="Times New Roman"/>
              <a:cs typeface="Times New Roman"/>
              <a:sym typeface="Times New Roman"/>
            </a:endParaRPr>
          </a:p>
        </p:txBody>
      </p:sp>
      <p:pic>
        <p:nvPicPr>
          <p:cNvPr id="135" name="Google Shape;135;p14"/>
          <p:cNvPicPr preferRelativeResize="0"/>
          <p:nvPr/>
        </p:nvPicPr>
        <p:blipFill>
          <a:blip r:embed="rId3">
            <a:alphaModFix/>
          </a:blip>
          <a:stretch>
            <a:fillRect/>
          </a:stretch>
        </p:blipFill>
        <p:spPr>
          <a:xfrm>
            <a:off x="1507600" y="927200"/>
            <a:ext cx="2483076" cy="2786701"/>
          </a:xfrm>
          <a:prstGeom prst="rect">
            <a:avLst/>
          </a:prstGeom>
          <a:noFill/>
          <a:ln>
            <a:noFill/>
          </a:ln>
        </p:spPr>
      </p:pic>
      <p:sp>
        <p:nvSpPr>
          <p:cNvPr id="136" name="Google Shape;136;p14"/>
          <p:cNvSpPr txBox="1"/>
          <p:nvPr/>
        </p:nvSpPr>
        <p:spPr>
          <a:xfrm>
            <a:off x="1308075" y="3741950"/>
            <a:ext cx="2882100" cy="954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latin typeface="Times New Roman"/>
                <a:ea typeface="Times New Roman"/>
                <a:cs typeface="Times New Roman"/>
                <a:sym typeface="Times New Roman"/>
              </a:rPr>
              <a:t>Angela Missoni is the Creative D</a:t>
            </a:r>
            <a:r>
              <a:rPr b="1" lang="en" sz="1600">
                <a:latin typeface="Times New Roman"/>
                <a:ea typeface="Times New Roman"/>
                <a:cs typeface="Times New Roman"/>
                <a:sym typeface="Times New Roman"/>
              </a:rPr>
              <a:t>irector</a:t>
            </a:r>
            <a:r>
              <a:rPr b="1" lang="en" sz="1600">
                <a:latin typeface="Times New Roman"/>
                <a:ea typeface="Times New Roman"/>
                <a:cs typeface="Times New Roman"/>
                <a:sym typeface="Times New Roman"/>
              </a:rPr>
              <a:t> and President of Missoni. She is the daughter of Ottavio and Rosita Missoni.</a:t>
            </a:r>
            <a:endParaRPr b="1" sz="1600">
              <a:latin typeface="Times New Roman"/>
              <a:ea typeface="Times New Roman"/>
              <a:cs typeface="Times New Roman"/>
              <a:sym typeface="Times New Roman"/>
            </a:endParaRPr>
          </a:p>
        </p:txBody>
      </p:sp>
      <p:pic>
        <p:nvPicPr>
          <p:cNvPr id="137" name="Google Shape;137;p14"/>
          <p:cNvPicPr preferRelativeResize="0"/>
          <p:nvPr/>
        </p:nvPicPr>
        <p:blipFill>
          <a:blip r:embed="rId4">
            <a:alphaModFix/>
          </a:blip>
          <a:stretch>
            <a:fillRect/>
          </a:stretch>
        </p:blipFill>
        <p:spPr>
          <a:xfrm>
            <a:off x="4190175" y="955250"/>
            <a:ext cx="3346600" cy="2786700"/>
          </a:xfrm>
          <a:prstGeom prst="rect">
            <a:avLst/>
          </a:prstGeom>
          <a:noFill/>
          <a:ln>
            <a:noFill/>
          </a:ln>
        </p:spPr>
      </p:pic>
      <p:sp>
        <p:nvSpPr>
          <p:cNvPr id="138" name="Google Shape;138;p14"/>
          <p:cNvSpPr txBox="1"/>
          <p:nvPr/>
        </p:nvSpPr>
        <p:spPr>
          <a:xfrm>
            <a:off x="4345650" y="3854150"/>
            <a:ext cx="3480600" cy="842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latin typeface="Times New Roman"/>
                <a:ea typeface="Times New Roman"/>
                <a:cs typeface="Times New Roman"/>
                <a:sym typeface="Times New Roman"/>
              </a:rPr>
              <a:t>Founders Ottavio &amp; Rosita </a:t>
            </a:r>
            <a:r>
              <a:rPr b="1" lang="en" sz="1600">
                <a:latin typeface="Times New Roman"/>
                <a:ea typeface="Times New Roman"/>
                <a:cs typeface="Times New Roman"/>
                <a:sym typeface="Times New Roman"/>
              </a:rPr>
              <a:t>Missoni</a:t>
            </a:r>
            <a:r>
              <a:rPr b="1" lang="en" sz="1600">
                <a:latin typeface="Times New Roman"/>
                <a:ea typeface="Times New Roman"/>
                <a:cs typeface="Times New Roman"/>
                <a:sym typeface="Times New Roman"/>
              </a:rPr>
              <a:t>. </a:t>
            </a:r>
            <a:endParaRPr b="1" sz="1600">
              <a:latin typeface="Times New Roman"/>
              <a:ea typeface="Times New Roman"/>
              <a:cs typeface="Times New Roman"/>
              <a:sym typeface="Times New Roman"/>
            </a:endParaRPr>
          </a:p>
          <a:p>
            <a:pPr indent="0" lvl="0" marL="0" rtl="0" algn="l">
              <a:spcBef>
                <a:spcPts val="0"/>
              </a:spcBef>
              <a:spcAft>
                <a:spcPts val="0"/>
              </a:spcAft>
              <a:buNone/>
            </a:pPr>
            <a:r>
              <a:rPr b="1" lang="en" sz="1600">
                <a:latin typeface="Times New Roman"/>
                <a:ea typeface="Times New Roman"/>
                <a:cs typeface="Times New Roman"/>
                <a:sym typeface="Times New Roman"/>
              </a:rPr>
              <a:t>Started their company in 1953 as a modest creative </a:t>
            </a:r>
            <a:r>
              <a:rPr b="1" lang="en" sz="1600">
                <a:latin typeface="Times New Roman"/>
                <a:ea typeface="Times New Roman"/>
                <a:cs typeface="Times New Roman"/>
                <a:sym typeface="Times New Roman"/>
              </a:rPr>
              <a:t>collaboration</a:t>
            </a:r>
            <a:r>
              <a:rPr b="1" lang="en" sz="1600">
                <a:latin typeface="Times New Roman"/>
                <a:ea typeface="Times New Roman"/>
                <a:cs typeface="Times New Roman"/>
                <a:sym typeface="Times New Roman"/>
              </a:rPr>
              <a:t> between husband and wife.</a:t>
            </a:r>
            <a:endParaRPr b="1" sz="1600">
              <a:latin typeface="Times New Roman"/>
              <a:ea typeface="Times New Roman"/>
              <a:cs typeface="Times New Roman"/>
              <a:sym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9900"/>
        </a:solidFill>
      </p:bgPr>
    </p:bg>
    <p:spTree>
      <p:nvGrpSpPr>
        <p:cNvPr id="142" name="Shape 142"/>
        <p:cNvGrpSpPr/>
        <p:nvPr/>
      </p:nvGrpSpPr>
      <p:grpSpPr>
        <a:xfrm>
          <a:off x="0" y="0"/>
          <a:ext cx="0" cy="0"/>
          <a:chOff x="0" y="0"/>
          <a:chExt cx="0" cy="0"/>
        </a:xfrm>
      </p:grpSpPr>
      <p:sp>
        <p:nvSpPr>
          <p:cNvPr id="143" name="Google Shape;143;p15"/>
          <p:cNvSpPr txBox="1"/>
          <p:nvPr>
            <p:ph type="title"/>
          </p:nvPr>
        </p:nvSpPr>
        <p:spPr>
          <a:xfrm>
            <a:off x="614025" y="271650"/>
            <a:ext cx="7505700" cy="677400"/>
          </a:xfrm>
          <a:prstGeom prst="rect">
            <a:avLst/>
          </a:prstGeom>
        </p:spPr>
        <p:txBody>
          <a:bodyPr anchorCtr="0" anchor="t" bIns="91425" lIns="91425" spcFirstLastPara="1" rIns="91425" wrap="square" tIns="91425">
            <a:noAutofit/>
          </a:bodyPr>
          <a:lstStyle/>
          <a:p>
            <a:pPr indent="457200" lvl="0" marL="457200" rtl="0" algn="l">
              <a:spcBef>
                <a:spcPts val="0"/>
              </a:spcBef>
              <a:spcAft>
                <a:spcPts val="0"/>
              </a:spcAft>
              <a:buNone/>
            </a:pPr>
            <a:r>
              <a:rPr lang="en"/>
              <a:t>The Start of a Knitwear </a:t>
            </a:r>
            <a:r>
              <a:rPr lang="en"/>
              <a:t>Revolution</a:t>
            </a:r>
            <a:r>
              <a:rPr lang="en"/>
              <a:t> </a:t>
            </a:r>
            <a:endParaRPr/>
          </a:p>
        </p:txBody>
      </p:sp>
      <p:pic>
        <p:nvPicPr>
          <p:cNvPr id="144" name="Google Shape;144;p15"/>
          <p:cNvPicPr preferRelativeResize="0"/>
          <p:nvPr/>
        </p:nvPicPr>
        <p:blipFill>
          <a:blip r:embed="rId3">
            <a:alphaModFix/>
          </a:blip>
          <a:stretch>
            <a:fillRect/>
          </a:stretch>
        </p:blipFill>
        <p:spPr>
          <a:xfrm>
            <a:off x="906450" y="877725"/>
            <a:ext cx="3542378" cy="2519325"/>
          </a:xfrm>
          <a:prstGeom prst="rect">
            <a:avLst/>
          </a:prstGeom>
          <a:noFill/>
          <a:ln>
            <a:noFill/>
          </a:ln>
        </p:spPr>
      </p:pic>
      <p:pic>
        <p:nvPicPr>
          <p:cNvPr id="145" name="Google Shape;145;p15"/>
          <p:cNvPicPr preferRelativeResize="0"/>
          <p:nvPr/>
        </p:nvPicPr>
        <p:blipFill>
          <a:blip r:embed="rId4">
            <a:alphaModFix/>
          </a:blip>
          <a:stretch>
            <a:fillRect/>
          </a:stretch>
        </p:blipFill>
        <p:spPr>
          <a:xfrm>
            <a:off x="4727175" y="1985600"/>
            <a:ext cx="3542374" cy="2680251"/>
          </a:xfrm>
          <a:prstGeom prst="rect">
            <a:avLst/>
          </a:prstGeom>
          <a:noFill/>
          <a:ln>
            <a:noFill/>
          </a:ln>
        </p:spPr>
      </p:pic>
      <p:sp>
        <p:nvSpPr>
          <p:cNvPr id="146" name="Google Shape;146;p15"/>
          <p:cNvSpPr txBox="1"/>
          <p:nvPr/>
        </p:nvSpPr>
        <p:spPr>
          <a:xfrm>
            <a:off x="906450" y="3397050"/>
            <a:ext cx="3542400" cy="1358100"/>
          </a:xfrm>
          <a:prstGeom prst="rect">
            <a:avLst/>
          </a:prstGeom>
          <a:noFill/>
          <a:ln>
            <a:noFill/>
          </a:ln>
        </p:spPr>
        <p:txBody>
          <a:bodyPr anchorCtr="0" anchor="t" bIns="91425" lIns="91425" spcFirstLastPara="1" rIns="91425" wrap="square" tIns="91425">
            <a:noAutofit/>
          </a:bodyPr>
          <a:lstStyle/>
          <a:p>
            <a:pPr indent="-330200" lvl="0" marL="457200" rtl="0" algn="l">
              <a:spcBef>
                <a:spcPts val="0"/>
              </a:spcBef>
              <a:spcAft>
                <a:spcPts val="0"/>
              </a:spcAft>
              <a:buSzPts val="1600"/>
              <a:buFont typeface="Times New Roman"/>
              <a:buChar char="●"/>
            </a:pPr>
            <a:r>
              <a:rPr b="1" lang="en" sz="1600">
                <a:latin typeface="Times New Roman"/>
                <a:ea typeface="Times New Roman"/>
                <a:cs typeface="Times New Roman"/>
                <a:sym typeface="Times New Roman"/>
              </a:rPr>
              <a:t>Missoni’s first catwalk show in 1966, which took place in Milan. </a:t>
            </a:r>
            <a:endParaRPr b="1" sz="1600">
              <a:latin typeface="Times New Roman"/>
              <a:ea typeface="Times New Roman"/>
              <a:cs typeface="Times New Roman"/>
              <a:sym typeface="Times New Roman"/>
            </a:endParaRPr>
          </a:p>
          <a:p>
            <a:pPr indent="-330200" lvl="0" marL="457200" rtl="0" algn="l">
              <a:spcBef>
                <a:spcPts val="0"/>
              </a:spcBef>
              <a:spcAft>
                <a:spcPts val="0"/>
              </a:spcAft>
              <a:buSzPts val="1600"/>
              <a:buFont typeface="Times New Roman"/>
              <a:buChar char="●"/>
            </a:pPr>
            <a:r>
              <a:rPr b="1" lang="en" sz="1600">
                <a:latin typeface="Times New Roman"/>
                <a:ea typeface="Times New Roman"/>
                <a:cs typeface="Times New Roman"/>
                <a:sym typeface="Times New Roman"/>
              </a:rPr>
              <a:t>Caused a minor scandal when the models wore </a:t>
            </a:r>
            <a:r>
              <a:rPr b="1" lang="en" sz="1600">
                <a:latin typeface="Times New Roman"/>
                <a:ea typeface="Times New Roman"/>
                <a:cs typeface="Times New Roman"/>
                <a:sym typeface="Times New Roman"/>
              </a:rPr>
              <a:t>Missoni</a:t>
            </a:r>
            <a:r>
              <a:rPr b="1" lang="en" sz="1600">
                <a:latin typeface="Times New Roman"/>
                <a:ea typeface="Times New Roman"/>
                <a:cs typeface="Times New Roman"/>
                <a:sym typeface="Times New Roman"/>
              </a:rPr>
              <a:t> knitwear without any underwear, which became transparent under the fashion show lights. </a:t>
            </a:r>
            <a:endParaRPr b="1" sz="1600">
              <a:latin typeface="Times New Roman"/>
              <a:ea typeface="Times New Roman"/>
              <a:cs typeface="Times New Roman"/>
              <a:sym typeface="Times New Roman"/>
            </a:endParaRPr>
          </a:p>
        </p:txBody>
      </p:sp>
      <p:sp>
        <p:nvSpPr>
          <p:cNvPr id="147" name="Google Shape;147;p15"/>
          <p:cNvSpPr txBox="1"/>
          <p:nvPr/>
        </p:nvSpPr>
        <p:spPr>
          <a:xfrm>
            <a:off x="4448850" y="927150"/>
            <a:ext cx="4314900" cy="12327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SzPts val="1800"/>
              <a:buFont typeface="Calibri"/>
              <a:buChar char="●"/>
            </a:pPr>
            <a:r>
              <a:rPr b="1" lang="en" sz="1800">
                <a:latin typeface="Calibri"/>
                <a:ea typeface="Calibri"/>
                <a:cs typeface="Calibri"/>
                <a:sym typeface="Calibri"/>
              </a:rPr>
              <a:t>In 1967, Missoni </a:t>
            </a:r>
            <a:r>
              <a:rPr b="1" lang="en" sz="1800">
                <a:latin typeface="Calibri"/>
                <a:ea typeface="Calibri"/>
                <a:cs typeface="Calibri"/>
                <a:sym typeface="Calibri"/>
              </a:rPr>
              <a:t>collaborated</a:t>
            </a:r>
            <a:r>
              <a:rPr b="1" lang="en" sz="1800">
                <a:latin typeface="Calibri"/>
                <a:ea typeface="Calibri"/>
                <a:cs typeface="Calibri"/>
                <a:sym typeface="Calibri"/>
              </a:rPr>
              <a:t> with Emanuelle Khanh on a collection that was shown in a swimming pool.</a:t>
            </a:r>
            <a:endParaRPr b="1" sz="1800">
              <a:latin typeface="Calibri"/>
              <a:ea typeface="Calibri"/>
              <a:cs typeface="Calibri"/>
              <a:sym typeface="Calibri"/>
            </a:endParaRPr>
          </a:p>
          <a:p>
            <a:pPr indent="0" lvl="0" marL="0" rtl="0" algn="l">
              <a:spcBef>
                <a:spcPts val="0"/>
              </a:spcBef>
              <a:spcAft>
                <a:spcPts val="0"/>
              </a:spcAft>
              <a:buNone/>
            </a:pPr>
            <a:r>
              <a:t/>
            </a:r>
            <a:endParaRPr b="1" sz="1800">
              <a:latin typeface="Calibri"/>
              <a:ea typeface="Calibri"/>
              <a:cs typeface="Calibri"/>
              <a:sym typeface="Calibri"/>
            </a:endParaRPr>
          </a:p>
          <a:p>
            <a:pPr indent="0" lvl="0" marL="0" rtl="0" algn="l">
              <a:spcBef>
                <a:spcPts val="0"/>
              </a:spcBef>
              <a:spcAft>
                <a:spcPts val="0"/>
              </a:spcAft>
              <a:buNone/>
            </a:pPr>
            <a:r>
              <a:t/>
            </a:r>
            <a:endParaRPr b="1" sz="1800">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38761D"/>
        </a:solidFill>
      </p:bgPr>
    </p:bg>
    <p:spTree>
      <p:nvGrpSpPr>
        <p:cNvPr id="151" name="Shape 151"/>
        <p:cNvGrpSpPr/>
        <p:nvPr/>
      </p:nvGrpSpPr>
      <p:grpSpPr>
        <a:xfrm>
          <a:off x="0" y="0"/>
          <a:ext cx="0" cy="0"/>
          <a:chOff x="0" y="0"/>
          <a:chExt cx="0" cy="0"/>
        </a:xfrm>
      </p:grpSpPr>
      <p:sp>
        <p:nvSpPr>
          <p:cNvPr id="152" name="Google Shape;152;p16"/>
          <p:cNvSpPr txBox="1"/>
          <p:nvPr>
            <p:ph type="title"/>
          </p:nvPr>
        </p:nvSpPr>
        <p:spPr>
          <a:xfrm>
            <a:off x="819150" y="258550"/>
            <a:ext cx="7505700" cy="602700"/>
          </a:xfrm>
          <a:prstGeom prst="rect">
            <a:avLst/>
          </a:prstGeom>
        </p:spPr>
        <p:txBody>
          <a:bodyPr anchorCtr="0" anchor="t" bIns="91425" lIns="91425" spcFirstLastPara="1" rIns="91425" wrap="square" tIns="91425">
            <a:noAutofit/>
          </a:bodyPr>
          <a:lstStyle/>
          <a:p>
            <a:pPr indent="457200" lvl="0" marL="914400" rtl="0" algn="l">
              <a:spcBef>
                <a:spcPts val="0"/>
              </a:spcBef>
              <a:spcAft>
                <a:spcPts val="0"/>
              </a:spcAft>
              <a:buNone/>
            </a:pPr>
            <a:r>
              <a:rPr lang="en"/>
              <a:t>The 1970’s: Missoni’s Peak </a:t>
            </a:r>
            <a:endParaRPr/>
          </a:p>
        </p:txBody>
      </p:sp>
      <p:pic>
        <p:nvPicPr>
          <p:cNvPr id="153" name="Google Shape;153;p16"/>
          <p:cNvPicPr preferRelativeResize="0"/>
          <p:nvPr/>
        </p:nvPicPr>
        <p:blipFill>
          <a:blip r:embed="rId3">
            <a:alphaModFix/>
          </a:blip>
          <a:stretch>
            <a:fillRect/>
          </a:stretch>
        </p:blipFill>
        <p:spPr>
          <a:xfrm>
            <a:off x="620775" y="797225"/>
            <a:ext cx="2084000" cy="2946375"/>
          </a:xfrm>
          <a:prstGeom prst="rect">
            <a:avLst/>
          </a:prstGeom>
          <a:noFill/>
          <a:ln>
            <a:noFill/>
          </a:ln>
        </p:spPr>
      </p:pic>
      <p:pic>
        <p:nvPicPr>
          <p:cNvPr id="154" name="Google Shape;154;p16"/>
          <p:cNvPicPr preferRelativeResize="0"/>
          <p:nvPr/>
        </p:nvPicPr>
        <p:blipFill>
          <a:blip r:embed="rId4">
            <a:alphaModFix/>
          </a:blip>
          <a:stretch>
            <a:fillRect/>
          </a:stretch>
        </p:blipFill>
        <p:spPr>
          <a:xfrm>
            <a:off x="6373475" y="930850"/>
            <a:ext cx="2339425" cy="2946375"/>
          </a:xfrm>
          <a:prstGeom prst="rect">
            <a:avLst/>
          </a:prstGeom>
          <a:noFill/>
          <a:ln>
            <a:noFill/>
          </a:ln>
        </p:spPr>
      </p:pic>
      <p:pic>
        <p:nvPicPr>
          <p:cNvPr id="155" name="Google Shape;155;p16"/>
          <p:cNvPicPr preferRelativeResize="0"/>
          <p:nvPr/>
        </p:nvPicPr>
        <p:blipFill>
          <a:blip r:embed="rId5">
            <a:alphaModFix/>
          </a:blip>
          <a:stretch>
            <a:fillRect/>
          </a:stretch>
        </p:blipFill>
        <p:spPr>
          <a:xfrm>
            <a:off x="3078600" y="797225"/>
            <a:ext cx="2655026" cy="3213599"/>
          </a:xfrm>
          <a:prstGeom prst="rect">
            <a:avLst/>
          </a:prstGeom>
          <a:noFill/>
          <a:ln>
            <a:noFill/>
          </a:ln>
        </p:spPr>
      </p:pic>
      <p:sp>
        <p:nvSpPr>
          <p:cNvPr id="156" name="Google Shape;156;p16"/>
          <p:cNvSpPr txBox="1"/>
          <p:nvPr/>
        </p:nvSpPr>
        <p:spPr>
          <a:xfrm>
            <a:off x="620775" y="3610575"/>
            <a:ext cx="2473800" cy="881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latin typeface="Times New Roman"/>
                <a:ea typeface="Times New Roman"/>
                <a:cs typeface="Times New Roman"/>
                <a:sym typeface="Times New Roman"/>
              </a:rPr>
              <a:t>Designer: Missoni</a:t>
            </a:r>
            <a:endParaRPr b="1" sz="1600">
              <a:latin typeface="Times New Roman"/>
              <a:ea typeface="Times New Roman"/>
              <a:cs typeface="Times New Roman"/>
              <a:sym typeface="Times New Roman"/>
            </a:endParaRPr>
          </a:p>
          <a:p>
            <a:pPr indent="0" lvl="0" marL="0" rtl="0" algn="l">
              <a:spcBef>
                <a:spcPts val="0"/>
              </a:spcBef>
              <a:spcAft>
                <a:spcPts val="0"/>
              </a:spcAft>
              <a:buNone/>
            </a:pPr>
            <a:r>
              <a:rPr b="1" lang="en" sz="1600">
                <a:latin typeface="Times New Roman"/>
                <a:ea typeface="Times New Roman"/>
                <a:cs typeface="Times New Roman"/>
                <a:sym typeface="Times New Roman"/>
              </a:rPr>
              <a:t>Date: 1971</a:t>
            </a:r>
            <a:endParaRPr b="1" sz="1600">
              <a:latin typeface="Times New Roman"/>
              <a:ea typeface="Times New Roman"/>
              <a:cs typeface="Times New Roman"/>
              <a:sym typeface="Times New Roman"/>
            </a:endParaRPr>
          </a:p>
          <a:p>
            <a:pPr indent="0" lvl="0" marL="0" rtl="0" algn="l">
              <a:spcBef>
                <a:spcPts val="0"/>
              </a:spcBef>
              <a:spcAft>
                <a:spcPts val="0"/>
              </a:spcAft>
              <a:buNone/>
            </a:pPr>
            <a:r>
              <a:rPr b="1" lang="en" sz="1600">
                <a:latin typeface="Times New Roman"/>
                <a:ea typeface="Times New Roman"/>
                <a:cs typeface="Times New Roman"/>
                <a:sym typeface="Times New Roman"/>
              </a:rPr>
              <a:t>Culture: Italian </a:t>
            </a:r>
            <a:endParaRPr b="1" sz="1600">
              <a:latin typeface="Times New Roman"/>
              <a:ea typeface="Times New Roman"/>
              <a:cs typeface="Times New Roman"/>
              <a:sym typeface="Times New Roman"/>
            </a:endParaRPr>
          </a:p>
          <a:p>
            <a:pPr indent="0" lvl="0" marL="0" rtl="0" algn="l">
              <a:spcBef>
                <a:spcPts val="0"/>
              </a:spcBef>
              <a:spcAft>
                <a:spcPts val="0"/>
              </a:spcAft>
              <a:buNone/>
            </a:pPr>
            <a:r>
              <a:rPr b="1" lang="en" sz="1600">
                <a:latin typeface="Times New Roman"/>
                <a:ea typeface="Times New Roman"/>
                <a:cs typeface="Times New Roman"/>
                <a:sym typeface="Times New Roman"/>
              </a:rPr>
              <a:t>Materials: Silk </a:t>
            </a:r>
            <a:endParaRPr b="1" sz="1600">
              <a:latin typeface="Times New Roman"/>
              <a:ea typeface="Times New Roman"/>
              <a:cs typeface="Times New Roman"/>
              <a:sym typeface="Times New Roman"/>
            </a:endParaRPr>
          </a:p>
          <a:p>
            <a:pPr indent="0" lvl="0" marL="0" rtl="0" algn="l">
              <a:spcBef>
                <a:spcPts val="0"/>
              </a:spcBef>
              <a:spcAft>
                <a:spcPts val="0"/>
              </a:spcAft>
              <a:buNone/>
            </a:pPr>
            <a:r>
              <a:rPr b="1" lang="en" sz="1600">
                <a:latin typeface="Times New Roman"/>
                <a:ea typeface="Times New Roman"/>
                <a:cs typeface="Times New Roman"/>
                <a:sym typeface="Times New Roman"/>
              </a:rPr>
              <a:t>Acesssion Number:1981.340.3a,b</a:t>
            </a:r>
            <a:endParaRPr b="1" sz="1600">
              <a:latin typeface="Times New Roman"/>
              <a:ea typeface="Times New Roman"/>
              <a:cs typeface="Times New Roman"/>
              <a:sym typeface="Times New Roman"/>
            </a:endParaRPr>
          </a:p>
          <a:p>
            <a:pPr indent="0" lvl="0" marL="0" rtl="0" algn="l">
              <a:spcBef>
                <a:spcPts val="0"/>
              </a:spcBef>
              <a:spcAft>
                <a:spcPts val="0"/>
              </a:spcAft>
              <a:buNone/>
            </a:pPr>
            <a:r>
              <a:t/>
            </a:r>
            <a:endParaRPr sz="1600">
              <a:latin typeface="Times New Roman"/>
              <a:ea typeface="Times New Roman"/>
              <a:cs typeface="Times New Roman"/>
              <a:sym typeface="Times New Roman"/>
            </a:endParaRPr>
          </a:p>
        </p:txBody>
      </p:sp>
      <p:sp>
        <p:nvSpPr>
          <p:cNvPr id="157" name="Google Shape;157;p16"/>
          <p:cNvSpPr txBox="1"/>
          <p:nvPr/>
        </p:nvSpPr>
        <p:spPr>
          <a:xfrm>
            <a:off x="3130825" y="4053300"/>
            <a:ext cx="2907300" cy="881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latin typeface="Times New Roman"/>
                <a:ea typeface="Times New Roman"/>
                <a:cs typeface="Times New Roman"/>
                <a:sym typeface="Times New Roman"/>
              </a:rPr>
              <a:t>A classic Missoni outfit from 1970s.</a:t>
            </a:r>
            <a:endParaRPr b="1" sz="1800">
              <a:latin typeface="Times New Roman"/>
              <a:ea typeface="Times New Roman"/>
              <a:cs typeface="Times New Roman"/>
              <a:sym typeface="Times New Roman"/>
            </a:endParaRPr>
          </a:p>
        </p:txBody>
      </p:sp>
      <p:sp>
        <p:nvSpPr>
          <p:cNvPr id="158" name="Google Shape;158;p16"/>
          <p:cNvSpPr txBox="1"/>
          <p:nvPr/>
        </p:nvSpPr>
        <p:spPr>
          <a:xfrm>
            <a:off x="6306275" y="3543375"/>
            <a:ext cx="2473800" cy="101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latin typeface="Times New Roman"/>
                <a:ea typeface="Times New Roman"/>
                <a:cs typeface="Times New Roman"/>
                <a:sym typeface="Times New Roman"/>
              </a:rPr>
              <a:t>Designer: Missoni</a:t>
            </a:r>
            <a:endParaRPr b="1" sz="1600">
              <a:latin typeface="Times New Roman"/>
              <a:ea typeface="Times New Roman"/>
              <a:cs typeface="Times New Roman"/>
              <a:sym typeface="Times New Roman"/>
            </a:endParaRPr>
          </a:p>
          <a:p>
            <a:pPr indent="0" lvl="0" marL="0" rtl="0" algn="l">
              <a:spcBef>
                <a:spcPts val="0"/>
              </a:spcBef>
              <a:spcAft>
                <a:spcPts val="0"/>
              </a:spcAft>
              <a:buNone/>
            </a:pPr>
            <a:r>
              <a:rPr b="1" lang="en" sz="1600">
                <a:latin typeface="Times New Roman"/>
                <a:ea typeface="Times New Roman"/>
                <a:cs typeface="Times New Roman"/>
                <a:sym typeface="Times New Roman"/>
              </a:rPr>
              <a:t>Date: Fall/Winter 1978-79</a:t>
            </a:r>
            <a:endParaRPr b="1" sz="1600">
              <a:latin typeface="Times New Roman"/>
              <a:ea typeface="Times New Roman"/>
              <a:cs typeface="Times New Roman"/>
              <a:sym typeface="Times New Roman"/>
            </a:endParaRPr>
          </a:p>
          <a:p>
            <a:pPr indent="0" lvl="0" marL="0" rtl="0" algn="l">
              <a:spcBef>
                <a:spcPts val="0"/>
              </a:spcBef>
              <a:spcAft>
                <a:spcPts val="0"/>
              </a:spcAft>
              <a:buNone/>
            </a:pPr>
            <a:r>
              <a:rPr b="1" lang="en" sz="1600">
                <a:latin typeface="Times New Roman"/>
                <a:ea typeface="Times New Roman"/>
                <a:cs typeface="Times New Roman"/>
                <a:sym typeface="Times New Roman"/>
              </a:rPr>
              <a:t>Culture: Italian</a:t>
            </a:r>
            <a:endParaRPr b="1" sz="1600">
              <a:latin typeface="Times New Roman"/>
              <a:ea typeface="Times New Roman"/>
              <a:cs typeface="Times New Roman"/>
              <a:sym typeface="Times New Roman"/>
            </a:endParaRPr>
          </a:p>
          <a:p>
            <a:pPr indent="0" lvl="0" marL="0" rtl="0" algn="l">
              <a:spcBef>
                <a:spcPts val="0"/>
              </a:spcBef>
              <a:spcAft>
                <a:spcPts val="0"/>
              </a:spcAft>
              <a:buNone/>
            </a:pPr>
            <a:r>
              <a:rPr b="1" lang="en" sz="1600">
                <a:latin typeface="Times New Roman"/>
                <a:ea typeface="Times New Roman"/>
                <a:cs typeface="Times New Roman"/>
                <a:sym typeface="Times New Roman"/>
              </a:rPr>
              <a:t>Materials: Silk, Synthetic</a:t>
            </a:r>
            <a:endParaRPr b="1" sz="1600">
              <a:latin typeface="Times New Roman"/>
              <a:ea typeface="Times New Roman"/>
              <a:cs typeface="Times New Roman"/>
              <a:sym typeface="Times New Roman"/>
            </a:endParaRPr>
          </a:p>
          <a:p>
            <a:pPr indent="0" lvl="0" marL="0" rtl="0" algn="l">
              <a:spcBef>
                <a:spcPts val="0"/>
              </a:spcBef>
              <a:spcAft>
                <a:spcPts val="0"/>
              </a:spcAft>
              <a:buNone/>
            </a:pPr>
            <a:r>
              <a:rPr b="1" lang="en" sz="1600">
                <a:latin typeface="Times New Roman"/>
                <a:ea typeface="Times New Roman"/>
                <a:cs typeface="Times New Roman"/>
                <a:sym typeface="Times New Roman"/>
              </a:rPr>
              <a:t>Acession Number: 1984.589.5a. b</a:t>
            </a:r>
            <a:endParaRPr b="1" sz="1600">
              <a:latin typeface="Times New Roman"/>
              <a:ea typeface="Times New Roman"/>
              <a:cs typeface="Times New Roman"/>
              <a:sym typeface="Times New Roman"/>
            </a:endParaRPr>
          </a:p>
        </p:txBody>
      </p:sp>
      <p:graphicFrame>
        <p:nvGraphicFramePr>
          <p:cNvPr id="159" name="Google Shape;159;p16"/>
          <p:cNvGraphicFramePr/>
          <p:nvPr/>
        </p:nvGraphicFramePr>
        <p:xfrm>
          <a:off x="191300" y="258575"/>
          <a:ext cx="3000000" cy="3000000"/>
        </p:xfrm>
        <a:graphic>
          <a:graphicData uri="http://schemas.openxmlformats.org/drawingml/2006/table">
            <a:tbl>
              <a:tblPr>
                <a:noFill/>
                <a:tableStyleId>{54FCE716-F2F3-448C-A451-7887D7FE7AC1}</a:tableStyleId>
              </a:tblPr>
              <a:tblGrid>
                <a:gridCol w="4067175"/>
                <a:gridCol w="1695450"/>
                <a:gridCol w="1905000"/>
                <a:gridCol w="762000"/>
              </a:tblGrid>
              <a:tr h="190500">
                <a:tc>
                  <a:txBody>
                    <a:bodyPr>
                      <a:noAutofit/>
                    </a:bodyPr>
                    <a:lstStyle/>
                    <a:p>
                      <a:pPr indent="0" lvl="0" marL="0" rtl="0" algn="l">
                        <a:spcBef>
                          <a:spcPts val="0"/>
                        </a:spcBef>
                        <a:spcAft>
                          <a:spcPts val="0"/>
                        </a:spcAft>
                        <a:buNone/>
                      </a:pPr>
                      <a:r>
                        <a:t/>
                      </a:r>
                      <a:endParaRPr/>
                    </a:p>
                  </a:txBody>
                  <a:tcPr marT="91425" marB="91425" marR="91425" marL="91425"/>
                </a:tc>
                <a:tc>
                  <a:txBody>
                    <a:bodyPr>
                      <a:noAutofit/>
                    </a:bodyPr>
                    <a:lstStyle/>
                    <a:p>
                      <a:pPr indent="0" lvl="0" marL="0" rtl="0" algn="r">
                        <a:lnSpc>
                          <a:spcPct val="157894"/>
                        </a:lnSpc>
                        <a:spcBef>
                          <a:spcPts val="0"/>
                        </a:spcBef>
                        <a:spcAft>
                          <a:spcPts val="0"/>
                        </a:spcAft>
                        <a:buNone/>
                      </a:pPr>
                      <a:r>
                        <a:rPr lang="en" sz="950">
                          <a:solidFill>
                            <a:srgbClr val="5F6368"/>
                          </a:solidFill>
                          <a:latin typeface="Roboto"/>
                          <a:ea typeface="Roboto"/>
                          <a:cs typeface="Roboto"/>
                          <a:sym typeface="Roboto"/>
                        </a:rPr>
                        <a:t>3:58 PM (0 minutes ago)</a:t>
                      </a:r>
                      <a:endParaRPr sz="950">
                        <a:solidFill>
                          <a:srgbClr val="5F6368"/>
                        </a:solidFill>
                        <a:latin typeface="Roboto"/>
                        <a:ea typeface="Roboto"/>
                        <a:cs typeface="Roboto"/>
                        <a:sym typeface="Roboto"/>
                      </a:endParaRPr>
                    </a:p>
                  </a:txBody>
                  <a:tcPr marT="91425" marB="91425" marR="91425" marL="91425"/>
                </a:tc>
                <a:tc>
                  <a:txBody>
                    <a:bodyPr>
                      <a:noAutofit/>
                    </a:bodyPr>
                    <a:lstStyle/>
                    <a:p>
                      <a:pPr indent="0" lvl="0" marL="0" rtl="0" algn="l">
                        <a:spcBef>
                          <a:spcPts val="0"/>
                        </a:spcBef>
                        <a:spcAft>
                          <a:spcPts val="0"/>
                        </a:spcAft>
                        <a:buNone/>
                      </a:pPr>
                      <a:r>
                        <a:t/>
                      </a:r>
                      <a:endParaRPr/>
                    </a:p>
                  </a:txBody>
                  <a:tcPr marT="91425" marB="91425" marR="91425" marL="91425"/>
                </a:tc>
                <a:tc rowSpan="2">
                  <a:txBody>
                    <a:bodyPr>
                      <a:noAutofit/>
                    </a:bodyPr>
                    <a:lstStyle/>
                    <a:p>
                      <a:pPr indent="0" lvl="0" marL="0" rtl="0" algn="l">
                        <a:spcBef>
                          <a:spcPts val="0"/>
                        </a:spcBef>
                        <a:spcAft>
                          <a:spcPts val="0"/>
                        </a:spcAft>
                        <a:buNone/>
                      </a:pPr>
                      <a:r>
                        <a:t/>
                      </a:r>
                      <a:endParaRPr/>
                    </a:p>
                  </a:txBody>
                  <a:tcPr marT="91425" marB="91425" marR="91425" marL="91425"/>
                </a:tc>
              </a:tr>
              <a:tr h="190500">
                <a:tc gridSpan="3">
                  <a:txBody>
                    <a:bodyPr>
                      <a:noAutofit/>
                    </a:bodyPr>
                    <a:lstStyle/>
                    <a:p>
                      <a:pPr indent="0" lvl="0" marL="0" rtl="0" algn="l">
                        <a:spcBef>
                          <a:spcPts val="0"/>
                        </a:spcBef>
                        <a:spcAft>
                          <a:spcPts val="0"/>
                        </a:spcAft>
                        <a:buNone/>
                      </a:pPr>
                      <a:r>
                        <a:t/>
                      </a:r>
                      <a:endParaRPr/>
                    </a:p>
                  </a:txBody>
                  <a:tcPr marT="91425" marB="91425" marR="91425" marL="91425"/>
                </a:tc>
                <a:tc hMerge="1"/>
                <a:tc hMerge="1"/>
                <a:tc vMerge="1"/>
              </a:tr>
            </a:tbl>
          </a:graphicData>
        </a:graphic>
      </p:graphicFrame>
      <p:sp>
        <p:nvSpPr>
          <p:cNvPr id="160" name="Google Shape;160;p16"/>
          <p:cNvSpPr txBox="1"/>
          <p:nvPr/>
        </p:nvSpPr>
        <p:spPr>
          <a:xfrm>
            <a:off x="343700" y="410975"/>
            <a:ext cx="3000000" cy="300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a:p>
            <a:pPr indent="0" lvl="0" marL="0" rtl="0" algn="l">
              <a:lnSpc>
                <a:spcPct val="150000"/>
              </a:lnSpc>
              <a:spcBef>
                <a:spcPts val="600"/>
              </a:spcBef>
              <a:spcAft>
                <a:spcPts val="0"/>
              </a:spcAft>
              <a:buNone/>
            </a:pPr>
            <a:r>
              <a:t/>
            </a:r>
            <a:endParaRPr sz="1100" u="sng">
              <a:solidFill>
                <a:srgbClr val="1155CC"/>
              </a:solidFill>
              <a:hlinkClick r:id="rId6"/>
            </a:endParaRPr>
          </a:p>
        </p:txBody>
      </p:sp>
      <p:graphicFrame>
        <p:nvGraphicFramePr>
          <p:cNvPr id="161" name="Google Shape;161;p16"/>
          <p:cNvGraphicFramePr/>
          <p:nvPr/>
        </p:nvGraphicFramePr>
        <p:xfrm>
          <a:off x="0" y="258575"/>
          <a:ext cx="3000000" cy="3000000"/>
        </p:xfrm>
        <a:graphic>
          <a:graphicData uri="http://schemas.openxmlformats.org/drawingml/2006/table">
            <a:tbl>
              <a:tblPr>
                <a:noFill/>
                <a:tableStyleId>{54FCE716-F2F3-448C-A451-7887D7FE7AC1}</a:tableStyleId>
              </a:tblPr>
              <a:tblGrid>
                <a:gridCol w="4067175"/>
                <a:gridCol w="1886750"/>
                <a:gridCol w="1713700"/>
                <a:gridCol w="762000"/>
              </a:tblGrid>
              <a:tr h="472400">
                <a:tc>
                  <a:txBody>
                    <a:bodyPr>
                      <a:noAutofit/>
                    </a:bodyPr>
                    <a:lstStyle/>
                    <a:p>
                      <a:pPr indent="0" lvl="0" marL="0" rtl="0" algn="l">
                        <a:spcBef>
                          <a:spcPts val="0"/>
                        </a:spcBef>
                        <a:spcAft>
                          <a:spcPts val="0"/>
                        </a:spcAft>
                        <a:buNone/>
                      </a:pPr>
                      <a:r>
                        <a:t/>
                      </a:r>
                      <a:endParaRPr/>
                    </a:p>
                  </a:txBody>
                  <a:tcPr marT="91425" marB="91425" marR="91425" marL="91425"/>
                </a:tc>
                <a:tc>
                  <a:txBody>
                    <a:bodyPr>
                      <a:noAutofit/>
                    </a:bodyPr>
                    <a:lstStyle/>
                    <a:p>
                      <a:pPr indent="0" lvl="0" marL="0" rtl="0" algn="r">
                        <a:lnSpc>
                          <a:spcPct val="157894"/>
                        </a:lnSpc>
                        <a:spcBef>
                          <a:spcPts val="0"/>
                        </a:spcBef>
                        <a:spcAft>
                          <a:spcPts val="0"/>
                        </a:spcAft>
                        <a:buNone/>
                      </a:pPr>
                      <a:r>
                        <a:t/>
                      </a:r>
                      <a:endParaRPr sz="950">
                        <a:solidFill>
                          <a:srgbClr val="5F6368"/>
                        </a:solidFill>
                        <a:latin typeface="Roboto"/>
                        <a:ea typeface="Roboto"/>
                        <a:cs typeface="Roboto"/>
                        <a:sym typeface="Roboto"/>
                      </a:endParaRPr>
                    </a:p>
                  </a:txBody>
                  <a:tcPr marT="91425" marB="91425" marR="91425" marL="91425"/>
                </a:tc>
                <a:tc>
                  <a:txBody>
                    <a:bodyPr>
                      <a:noAutofit/>
                    </a:bodyPr>
                    <a:lstStyle/>
                    <a:p>
                      <a:pPr indent="0" lvl="0" marL="0" rtl="0" algn="l">
                        <a:spcBef>
                          <a:spcPts val="0"/>
                        </a:spcBef>
                        <a:spcAft>
                          <a:spcPts val="0"/>
                        </a:spcAft>
                        <a:buNone/>
                      </a:pPr>
                      <a:r>
                        <a:t/>
                      </a:r>
                      <a:endParaRPr/>
                    </a:p>
                  </a:txBody>
                  <a:tcPr marT="91425" marB="91425" marR="91425" marL="91425"/>
                </a:tc>
                <a:tc rowSpan="2">
                  <a:txBody>
                    <a:bodyPr>
                      <a:noAutofit/>
                    </a:bodyPr>
                    <a:lstStyle/>
                    <a:p>
                      <a:pPr indent="0" lvl="0" marL="0" rtl="0" algn="l">
                        <a:spcBef>
                          <a:spcPts val="0"/>
                        </a:spcBef>
                        <a:spcAft>
                          <a:spcPts val="0"/>
                        </a:spcAft>
                        <a:buNone/>
                      </a:pPr>
                      <a:r>
                        <a:t/>
                      </a:r>
                      <a:endParaRPr/>
                    </a:p>
                  </a:txBody>
                  <a:tcPr marT="91425" marB="91425" marR="91425" marL="91425"/>
                </a:tc>
              </a:tr>
              <a:tr h="190500">
                <a:tc gridSpan="3">
                  <a:txBody>
                    <a:bodyPr>
                      <a:noAutofit/>
                    </a:bodyPr>
                    <a:lstStyle/>
                    <a:p>
                      <a:pPr indent="0" lvl="0" marL="0" rtl="0" algn="l">
                        <a:spcBef>
                          <a:spcPts val="0"/>
                        </a:spcBef>
                        <a:spcAft>
                          <a:spcPts val="0"/>
                        </a:spcAft>
                        <a:buNone/>
                      </a:pPr>
                      <a:r>
                        <a:t/>
                      </a:r>
                      <a:endParaRPr/>
                    </a:p>
                  </a:txBody>
                  <a:tcPr marT="91425" marB="91425" marR="91425" marL="91425"/>
                </a:tc>
                <a:tc hMerge="1"/>
                <a:tc hMerge="1"/>
                <a:tc vMerge="1"/>
              </a:tr>
            </a:tbl>
          </a:graphicData>
        </a:graphic>
      </p:graphicFrame>
      <p:sp>
        <p:nvSpPr>
          <p:cNvPr id="162" name="Google Shape;162;p16"/>
          <p:cNvSpPr txBox="1"/>
          <p:nvPr/>
        </p:nvSpPr>
        <p:spPr>
          <a:xfrm>
            <a:off x="152400" y="487175"/>
            <a:ext cx="3000000" cy="300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a:p>
            <a:pPr indent="0" lvl="0" marL="0" rtl="0" algn="l">
              <a:lnSpc>
                <a:spcPct val="150000"/>
              </a:lnSpc>
              <a:spcBef>
                <a:spcPts val="600"/>
              </a:spcBef>
              <a:spcAft>
                <a:spcPts val="0"/>
              </a:spcAft>
              <a:buNone/>
            </a:pPr>
            <a:r>
              <a:t/>
            </a:r>
            <a:endParaRPr sz="1100" u="sng">
              <a:solidFill>
                <a:srgbClr val="1155CC"/>
              </a:solidFill>
              <a:hlinkClick r:id="rId7"/>
            </a:endParaRPr>
          </a:p>
        </p:txBody>
      </p:sp>
      <p:graphicFrame>
        <p:nvGraphicFramePr>
          <p:cNvPr id="163" name="Google Shape;163;p16"/>
          <p:cNvGraphicFramePr/>
          <p:nvPr/>
        </p:nvGraphicFramePr>
        <p:xfrm>
          <a:off x="620775" y="258545"/>
          <a:ext cx="3000000" cy="3000000"/>
        </p:xfrm>
        <a:graphic>
          <a:graphicData uri="http://schemas.openxmlformats.org/drawingml/2006/table">
            <a:tbl>
              <a:tblPr>
                <a:noFill/>
                <a:tableStyleId>{54FCE716-F2F3-448C-A451-7887D7FE7AC1}</a:tableStyleId>
              </a:tblPr>
              <a:tblGrid>
                <a:gridCol w="4067175"/>
                <a:gridCol w="1695450"/>
                <a:gridCol w="1905000"/>
                <a:gridCol w="762000"/>
              </a:tblGrid>
              <a:tr h="507750">
                <a:tc>
                  <a:txBody>
                    <a:bodyPr>
                      <a:noAutofit/>
                    </a:bodyPr>
                    <a:lstStyle/>
                    <a:p>
                      <a:pPr indent="0" lvl="0" marL="0" rtl="0" algn="l">
                        <a:spcBef>
                          <a:spcPts val="0"/>
                        </a:spcBef>
                        <a:spcAft>
                          <a:spcPts val="0"/>
                        </a:spcAft>
                        <a:buNone/>
                      </a:pPr>
                      <a:r>
                        <a:t/>
                      </a:r>
                      <a:endParaRPr/>
                    </a:p>
                  </a:txBody>
                  <a:tcPr marT="91425" marB="91425" marR="91425" marL="91425"/>
                </a:tc>
                <a:tc>
                  <a:txBody>
                    <a:bodyPr>
                      <a:noAutofit/>
                    </a:bodyPr>
                    <a:lstStyle/>
                    <a:p>
                      <a:pPr indent="0" lvl="0" marL="0" rtl="0" algn="l">
                        <a:spcBef>
                          <a:spcPts val="0"/>
                        </a:spcBef>
                        <a:spcAft>
                          <a:spcPts val="0"/>
                        </a:spcAft>
                        <a:buNone/>
                      </a:pPr>
                      <a:r>
                        <a:t/>
                      </a:r>
                      <a:endParaRPr/>
                    </a:p>
                  </a:txBody>
                  <a:tcPr marT="91425" marB="91425" marR="91425" marL="91425"/>
                </a:tc>
                <a:tc>
                  <a:txBody>
                    <a:bodyPr>
                      <a:noAutofit/>
                    </a:bodyPr>
                    <a:lstStyle/>
                    <a:p>
                      <a:pPr indent="0" lvl="0" marL="0" rtl="0" algn="l">
                        <a:spcBef>
                          <a:spcPts val="0"/>
                        </a:spcBef>
                        <a:spcAft>
                          <a:spcPts val="0"/>
                        </a:spcAft>
                        <a:buNone/>
                      </a:pPr>
                      <a:r>
                        <a:t/>
                      </a:r>
                      <a:endParaRPr/>
                    </a:p>
                  </a:txBody>
                  <a:tcPr marT="91425" marB="91425" marR="91425" marL="91425"/>
                </a:tc>
                <a:tc rowSpan="2">
                  <a:txBody>
                    <a:bodyPr>
                      <a:noAutofit/>
                    </a:bodyPr>
                    <a:lstStyle/>
                    <a:p>
                      <a:pPr indent="0" lvl="0" marL="0" rtl="0" algn="l">
                        <a:spcBef>
                          <a:spcPts val="0"/>
                        </a:spcBef>
                        <a:spcAft>
                          <a:spcPts val="0"/>
                        </a:spcAft>
                        <a:buNone/>
                      </a:pPr>
                      <a:r>
                        <a:t/>
                      </a:r>
                      <a:endParaRPr/>
                    </a:p>
                  </a:txBody>
                  <a:tcPr marT="91425" marB="91425" marR="91425" marL="91425"/>
                </a:tc>
              </a:tr>
              <a:tr h="507750">
                <a:tc gridSpan="3">
                  <a:txBody>
                    <a:bodyPr>
                      <a:noAutofit/>
                    </a:bodyPr>
                    <a:lstStyle/>
                    <a:p>
                      <a:pPr indent="0" lvl="0" marL="0" rtl="0" algn="l">
                        <a:spcBef>
                          <a:spcPts val="0"/>
                        </a:spcBef>
                        <a:spcAft>
                          <a:spcPts val="0"/>
                        </a:spcAft>
                        <a:buNone/>
                      </a:pPr>
                      <a:r>
                        <a:t/>
                      </a:r>
                      <a:endParaRPr/>
                    </a:p>
                  </a:txBody>
                  <a:tcPr marT="91425" marB="91425" marR="91425" marL="91425"/>
                </a:tc>
                <a:tc hMerge="1"/>
                <a:tc hMerge="1"/>
                <a:tc vMerge="1"/>
              </a:tr>
            </a:tbl>
          </a:graphicData>
        </a:graphic>
      </p:graphicFrame>
      <p:sp>
        <p:nvSpPr>
          <p:cNvPr id="164" name="Google Shape;164;p16"/>
          <p:cNvSpPr txBox="1"/>
          <p:nvPr/>
        </p:nvSpPr>
        <p:spPr>
          <a:xfrm>
            <a:off x="773175" y="563375"/>
            <a:ext cx="3000000" cy="300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a:p>
            <a:pPr indent="0" lvl="0" marL="0" rtl="0" algn="l">
              <a:lnSpc>
                <a:spcPct val="150000"/>
              </a:lnSpc>
              <a:spcBef>
                <a:spcPts val="600"/>
              </a:spcBef>
              <a:spcAft>
                <a:spcPts val="0"/>
              </a:spcAft>
              <a:buNone/>
            </a:pPr>
            <a:r>
              <a:t/>
            </a:r>
            <a:endParaRPr sz="1100" u="sng">
              <a:solidFill>
                <a:srgbClr val="1155CC"/>
              </a:solidFill>
              <a:hlinkClick r:id="rId8"/>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741B47"/>
        </a:solidFill>
      </p:bgPr>
    </p:bg>
    <p:spTree>
      <p:nvGrpSpPr>
        <p:cNvPr id="168" name="Shape 168"/>
        <p:cNvGrpSpPr/>
        <p:nvPr/>
      </p:nvGrpSpPr>
      <p:grpSpPr>
        <a:xfrm>
          <a:off x="0" y="0"/>
          <a:ext cx="0" cy="0"/>
          <a:chOff x="0" y="0"/>
          <a:chExt cx="0" cy="0"/>
        </a:xfrm>
      </p:grpSpPr>
      <p:sp>
        <p:nvSpPr>
          <p:cNvPr id="169" name="Google Shape;169;p17"/>
          <p:cNvSpPr txBox="1"/>
          <p:nvPr>
            <p:ph type="title"/>
          </p:nvPr>
        </p:nvSpPr>
        <p:spPr>
          <a:xfrm>
            <a:off x="688675" y="164200"/>
            <a:ext cx="7505700" cy="539100"/>
          </a:xfrm>
          <a:prstGeom prst="rect">
            <a:avLst/>
          </a:prstGeom>
        </p:spPr>
        <p:txBody>
          <a:bodyPr anchorCtr="0" anchor="t" bIns="91425" lIns="91425" spcFirstLastPara="1" rIns="91425" wrap="square" tIns="91425">
            <a:noAutofit/>
          </a:bodyPr>
          <a:lstStyle/>
          <a:p>
            <a:pPr indent="457200" lvl="0" marL="457200" rtl="0" algn="l">
              <a:spcBef>
                <a:spcPts val="0"/>
              </a:spcBef>
              <a:spcAft>
                <a:spcPts val="0"/>
              </a:spcAft>
              <a:buNone/>
            </a:pPr>
            <a:r>
              <a:rPr lang="en"/>
              <a:t>   1980’s: Re-invent and Lifestyle </a:t>
            </a:r>
            <a:endParaRPr/>
          </a:p>
        </p:txBody>
      </p:sp>
      <p:pic>
        <p:nvPicPr>
          <p:cNvPr id="170" name="Google Shape;170;p17"/>
          <p:cNvPicPr preferRelativeResize="0"/>
          <p:nvPr/>
        </p:nvPicPr>
        <p:blipFill>
          <a:blip r:embed="rId3">
            <a:alphaModFix/>
          </a:blip>
          <a:stretch>
            <a:fillRect/>
          </a:stretch>
        </p:blipFill>
        <p:spPr>
          <a:xfrm>
            <a:off x="266000" y="831650"/>
            <a:ext cx="1471267" cy="3976399"/>
          </a:xfrm>
          <a:prstGeom prst="rect">
            <a:avLst/>
          </a:prstGeom>
          <a:noFill/>
          <a:ln>
            <a:noFill/>
          </a:ln>
        </p:spPr>
      </p:pic>
      <p:pic>
        <p:nvPicPr>
          <p:cNvPr id="171" name="Google Shape;171;p17"/>
          <p:cNvPicPr preferRelativeResize="0"/>
          <p:nvPr/>
        </p:nvPicPr>
        <p:blipFill>
          <a:blip r:embed="rId4">
            <a:alphaModFix/>
          </a:blip>
          <a:stretch>
            <a:fillRect/>
          </a:stretch>
        </p:blipFill>
        <p:spPr>
          <a:xfrm>
            <a:off x="3453821" y="831650"/>
            <a:ext cx="1975375" cy="2963100"/>
          </a:xfrm>
          <a:prstGeom prst="rect">
            <a:avLst/>
          </a:prstGeom>
          <a:noFill/>
          <a:ln>
            <a:noFill/>
          </a:ln>
        </p:spPr>
      </p:pic>
      <p:pic>
        <p:nvPicPr>
          <p:cNvPr id="172" name="Google Shape;172;p17"/>
          <p:cNvPicPr preferRelativeResize="0"/>
          <p:nvPr/>
        </p:nvPicPr>
        <p:blipFill>
          <a:blip r:embed="rId5">
            <a:alphaModFix/>
          </a:blip>
          <a:stretch>
            <a:fillRect/>
          </a:stretch>
        </p:blipFill>
        <p:spPr>
          <a:xfrm>
            <a:off x="5708749" y="2900235"/>
            <a:ext cx="3179700" cy="1907815"/>
          </a:xfrm>
          <a:prstGeom prst="rect">
            <a:avLst/>
          </a:prstGeom>
          <a:noFill/>
          <a:ln>
            <a:noFill/>
          </a:ln>
        </p:spPr>
      </p:pic>
      <p:sp>
        <p:nvSpPr>
          <p:cNvPr id="173" name="Google Shape;173;p17"/>
          <p:cNvSpPr txBox="1"/>
          <p:nvPr/>
        </p:nvSpPr>
        <p:spPr>
          <a:xfrm>
            <a:off x="1824525" y="994400"/>
            <a:ext cx="1629300" cy="2637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latin typeface="Times New Roman"/>
                <a:ea typeface="Times New Roman"/>
                <a:cs typeface="Times New Roman"/>
                <a:sym typeface="Times New Roman"/>
              </a:rPr>
              <a:t>Designer:</a:t>
            </a:r>
            <a:endParaRPr b="1" sz="1600">
              <a:latin typeface="Times New Roman"/>
              <a:ea typeface="Times New Roman"/>
              <a:cs typeface="Times New Roman"/>
              <a:sym typeface="Times New Roman"/>
            </a:endParaRPr>
          </a:p>
          <a:p>
            <a:pPr indent="0" lvl="0" marL="0" rtl="0" algn="l">
              <a:spcBef>
                <a:spcPts val="0"/>
              </a:spcBef>
              <a:spcAft>
                <a:spcPts val="0"/>
              </a:spcAft>
              <a:buNone/>
            </a:pPr>
            <a:r>
              <a:rPr b="1" lang="en" sz="1600">
                <a:latin typeface="Times New Roman"/>
                <a:ea typeface="Times New Roman"/>
                <a:cs typeface="Times New Roman"/>
                <a:sym typeface="Times New Roman"/>
              </a:rPr>
              <a:t>Missoni</a:t>
            </a:r>
            <a:endParaRPr b="1" sz="1600">
              <a:latin typeface="Times New Roman"/>
              <a:ea typeface="Times New Roman"/>
              <a:cs typeface="Times New Roman"/>
              <a:sym typeface="Times New Roman"/>
            </a:endParaRPr>
          </a:p>
          <a:p>
            <a:pPr indent="0" lvl="0" marL="0" rtl="0" algn="l">
              <a:spcBef>
                <a:spcPts val="0"/>
              </a:spcBef>
              <a:spcAft>
                <a:spcPts val="0"/>
              </a:spcAft>
              <a:buNone/>
            </a:pPr>
            <a:r>
              <a:t/>
            </a:r>
            <a:endParaRPr b="1" sz="1600">
              <a:latin typeface="Times New Roman"/>
              <a:ea typeface="Times New Roman"/>
              <a:cs typeface="Times New Roman"/>
              <a:sym typeface="Times New Roman"/>
            </a:endParaRPr>
          </a:p>
          <a:p>
            <a:pPr indent="0" lvl="0" marL="0" rtl="0" algn="l">
              <a:spcBef>
                <a:spcPts val="0"/>
              </a:spcBef>
              <a:spcAft>
                <a:spcPts val="0"/>
              </a:spcAft>
              <a:buNone/>
            </a:pPr>
            <a:r>
              <a:rPr b="1" lang="en" sz="1600">
                <a:latin typeface="Times New Roman"/>
                <a:ea typeface="Times New Roman"/>
                <a:cs typeface="Times New Roman"/>
                <a:sym typeface="Times New Roman"/>
              </a:rPr>
              <a:t>Date: ca. 1980</a:t>
            </a:r>
            <a:endParaRPr b="1" sz="1600">
              <a:latin typeface="Times New Roman"/>
              <a:ea typeface="Times New Roman"/>
              <a:cs typeface="Times New Roman"/>
              <a:sym typeface="Times New Roman"/>
            </a:endParaRPr>
          </a:p>
          <a:p>
            <a:pPr indent="0" lvl="0" marL="0" rtl="0" algn="l">
              <a:spcBef>
                <a:spcPts val="0"/>
              </a:spcBef>
              <a:spcAft>
                <a:spcPts val="0"/>
              </a:spcAft>
              <a:buNone/>
            </a:pPr>
            <a:r>
              <a:t/>
            </a:r>
            <a:endParaRPr b="1" sz="1600">
              <a:latin typeface="Times New Roman"/>
              <a:ea typeface="Times New Roman"/>
              <a:cs typeface="Times New Roman"/>
              <a:sym typeface="Times New Roman"/>
            </a:endParaRPr>
          </a:p>
          <a:p>
            <a:pPr indent="0" lvl="0" marL="0" rtl="0" algn="l">
              <a:spcBef>
                <a:spcPts val="0"/>
              </a:spcBef>
              <a:spcAft>
                <a:spcPts val="0"/>
              </a:spcAft>
              <a:buNone/>
            </a:pPr>
            <a:r>
              <a:rPr b="1" lang="en" sz="1600">
                <a:latin typeface="Times New Roman"/>
                <a:ea typeface="Times New Roman"/>
                <a:cs typeface="Times New Roman"/>
                <a:sym typeface="Times New Roman"/>
              </a:rPr>
              <a:t>Culture: Italian</a:t>
            </a:r>
            <a:endParaRPr b="1" sz="1600">
              <a:latin typeface="Times New Roman"/>
              <a:ea typeface="Times New Roman"/>
              <a:cs typeface="Times New Roman"/>
              <a:sym typeface="Times New Roman"/>
            </a:endParaRPr>
          </a:p>
          <a:p>
            <a:pPr indent="0" lvl="0" marL="0" rtl="0" algn="l">
              <a:spcBef>
                <a:spcPts val="0"/>
              </a:spcBef>
              <a:spcAft>
                <a:spcPts val="0"/>
              </a:spcAft>
              <a:buNone/>
            </a:pPr>
            <a:r>
              <a:t/>
            </a:r>
            <a:endParaRPr b="1" sz="1600">
              <a:latin typeface="Times New Roman"/>
              <a:ea typeface="Times New Roman"/>
              <a:cs typeface="Times New Roman"/>
              <a:sym typeface="Times New Roman"/>
            </a:endParaRPr>
          </a:p>
          <a:p>
            <a:pPr indent="0" lvl="0" marL="0" rtl="0" algn="l">
              <a:spcBef>
                <a:spcPts val="0"/>
              </a:spcBef>
              <a:spcAft>
                <a:spcPts val="0"/>
              </a:spcAft>
              <a:buNone/>
            </a:pPr>
            <a:r>
              <a:rPr b="1" lang="en" sz="1600">
                <a:latin typeface="Times New Roman"/>
                <a:ea typeface="Times New Roman"/>
                <a:cs typeface="Times New Roman"/>
                <a:sym typeface="Times New Roman"/>
              </a:rPr>
              <a:t>Materials: Linen,</a:t>
            </a:r>
            <a:r>
              <a:rPr b="1" lang="en" sz="1600">
                <a:latin typeface="Times New Roman"/>
                <a:ea typeface="Times New Roman"/>
                <a:cs typeface="Times New Roman"/>
                <a:sym typeface="Times New Roman"/>
              </a:rPr>
              <a:t>synthetics</a:t>
            </a:r>
            <a:r>
              <a:rPr b="1" lang="en" sz="1600">
                <a:latin typeface="Times New Roman"/>
                <a:ea typeface="Times New Roman"/>
                <a:cs typeface="Times New Roman"/>
                <a:sym typeface="Times New Roman"/>
              </a:rPr>
              <a:t>,Nylon</a:t>
            </a:r>
            <a:endParaRPr b="1" sz="1600">
              <a:latin typeface="Times New Roman"/>
              <a:ea typeface="Times New Roman"/>
              <a:cs typeface="Times New Roman"/>
              <a:sym typeface="Times New Roman"/>
            </a:endParaRPr>
          </a:p>
          <a:p>
            <a:pPr indent="0" lvl="0" marL="0" rtl="0" algn="l">
              <a:spcBef>
                <a:spcPts val="0"/>
              </a:spcBef>
              <a:spcAft>
                <a:spcPts val="0"/>
              </a:spcAft>
              <a:buNone/>
            </a:pPr>
            <a:r>
              <a:t/>
            </a:r>
            <a:endParaRPr b="1" sz="1600">
              <a:latin typeface="Times New Roman"/>
              <a:ea typeface="Times New Roman"/>
              <a:cs typeface="Times New Roman"/>
              <a:sym typeface="Times New Roman"/>
            </a:endParaRPr>
          </a:p>
          <a:p>
            <a:pPr indent="0" lvl="0" marL="0" rtl="0" algn="l">
              <a:spcBef>
                <a:spcPts val="0"/>
              </a:spcBef>
              <a:spcAft>
                <a:spcPts val="0"/>
              </a:spcAft>
              <a:buNone/>
            </a:pPr>
            <a:r>
              <a:rPr b="1" lang="en" sz="1600">
                <a:latin typeface="Times New Roman"/>
                <a:ea typeface="Times New Roman"/>
                <a:cs typeface="Times New Roman"/>
                <a:sym typeface="Times New Roman"/>
              </a:rPr>
              <a:t>Accession</a:t>
            </a:r>
            <a:r>
              <a:rPr b="1" lang="en" sz="1600">
                <a:latin typeface="Times New Roman"/>
                <a:ea typeface="Times New Roman"/>
                <a:cs typeface="Times New Roman"/>
                <a:sym typeface="Times New Roman"/>
              </a:rPr>
              <a:t> Number:2010.486.1a-c</a:t>
            </a:r>
            <a:endParaRPr b="1" sz="1600">
              <a:latin typeface="Times New Roman"/>
              <a:ea typeface="Times New Roman"/>
              <a:cs typeface="Times New Roman"/>
              <a:sym typeface="Times New Roman"/>
            </a:endParaRPr>
          </a:p>
        </p:txBody>
      </p:sp>
      <p:sp>
        <p:nvSpPr>
          <p:cNvPr id="174" name="Google Shape;174;p17"/>
          <p:cNvSpPr txBox="1"/>
          <p:nvPr/>
        </p:nvSpPr>
        <p:spPr>
          <a:xfrm>
            <a:off x="3394300" y="3794750"/>
            <a:ext cx="1975500" cy="1128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a:latin typeface="Times New Roman"/>
                <a:ea typeface="Times New Roman"/>
                <a:cs typeface="Times New Roman"/>
                <a:sym typeface="Times New Roman"/>
              </a:rPr>
              <a:t>I</a:t>
            </a:r>
            <a:r>
              <a:rPr b="1" lang="en">
                <a:latin typeface="Times New Roman"/>
                <a:ea typeface="Times New Roman"/>
                <a:cs typeface="Times New Roman"/>
                <a:sym typeface="Times New Roman"/>
              </a:rPr>
              <a:t>ntricate knitted cape and sweater with a herringbone patterned pants. 1980.</a:t>
            </a:r>
            <a:endParaRPr b="1">
              <a:latin typeface="Calibri"/>
              <a:ea typeface="Calibri"/>
              <a:cs typeface="Calibri"/>
              <a:sym typeface="Calibri"/>
            </a:endParaRPr>
          </a:p>
        </p:txBody>
      </p:sp>
      <p:sp>
        <p:nvSpPr>
          <p:cNvPr id="175" name="Google Shape;175;p17"/>
          <p:cNvSpPr txBox="1"/>
          <p:nvPr/>
        </p:nvSpPr>
        <p:spPr>
          <a:xfrm>
            <a:off x="5708750" y="847925"/>
            <a:ext cx="3061500" cy="1907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a:latin typeface="Times New Roman"/>
                <a:ea typeface="Times New Roman"/>
                <a:cs typeface="Times New Roman"/>
                <a:sym typeface="Times New Roman"/>
              </a:rPr>
              <a:t>Missoni </a:t>
            </a:r>
            <a:r>
              <a:rPr b="1" lang="en">
                <a:latin typeface="Times New Roman"/>
                <a:ea typeface="Times New Roman"/>
                <a:cs typeface="Times New Roman"/>
                <a:sym typeface="Times New Roman"/>
              </a:rPr>
              <a:t>wanted to become more of a lifestyle brand, so Missoni fragrance was launched in 1982 which was followed by Missoni Home a year later. At this time you can now see Missoni’s patterns applied to almost everything – from a crochet knit bikini to a scented candle.</a:t>
            </a:r>
            <a:endParaRPr b="1">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A61C00"/>
        </a:solidFill>
      </p:bgPr>
    </p:bg>
    <p:spTree>
      <p:nvGrpSpPr>
        <p:cNvPr id="179" name="Shape 179"/>
        <p:cNvGrpSpPr/>
        <p:nvPr/>
      </p:nvGrpSpPr>
      <p:grpSpPr>
        <a:xfrm>
          <a:off x="0" y="0"/>
          <a:ext cx="0" cy="0"/>
          <a:chOff x="0" y="0"/>
          <a:chExt cx="0" cy="0"/>
        </a:xfrm>
      </p:grpSpPr>
      <p:sp>
        <p:nvSpPr>
          <p:cNvPr id="180" name="Google Shape;180;p18"/>
          <p:cNvSpPr txBox="1"/>
          <p:nvPr>
            <p:ph type="title"/>
          </p:nvPr>
        </p:nvSpPr>
        <p:spPr>
          <a:xfrm>
            <a:off x="1038950" y="274100"/>
            <a:ext cx="7505700" cy="954600"/>
          </a:xfrm>
          <a:prstGeom prst="rect">
            <a:avLst/>
          </a:prstGeom>
        </p:spPr>
        <p:txBody>
          <a:bodyPr anchorCtr="0" anchor="t" bIns="91425" lIns="91425" spcFirstLastPara="1" rIns="91425" wrap="square" tIns="91425">
            <a:noAutofit/>
          </a:bodyPr>
          <a:lstStyle/>
          <a:p>
            <a:pPr indent="457200" lvl="0" marL="1371600" rtl="0" algn="l">
              <a:spcBef>
                <a:spcPts val="0"/>
              </a:spcBef>
              <a:spcAft>
                <a:spcPts val="0"/>
              </a:spcAft>
              <a:buNone/>
            </a:pPr>
            <a:r>
              <a:rPr lang="en"/>
              <a:t>2000’s/ M by Missoni </a:t>
            </a:r>
            <a:endParaRPr/>
          </a:p>
        </p:txBody>
      </p:sp>
      <p:pic>
        <p:nvPicPr>
          <p:cNvPr id="181" name="Google Shape;181;p18"/>
          <p:cNvPicPr preferRelativeResize="0"/>
          <p:nvPr/>
        </p:nvPicPr>
        <p:blipFill>
          <a:blip r:embed="rId3">
            <a:alphaModFix/>
          </a:blip>
          <a:stretch>
            <a:fillRect/>
          </a:stretch>
        </p:blipFill>
        <p:spPr>
          <a:xfrm>
            <a:off x="531900" y="904200"/>
            <a:ext cx="2549774" cy="3841476"/>
          </a:xfrm>
          <a:prstGeom prst="rect">
            <a:avLst/>
          </a:prstGeom>
          <a:noFill/>
          <a:ln>
            <a:noFill/>
          </a:ln>
        </p:spPr>
      </p:pic>
      <p:sp>
        <p:nvSpPr>
          <p:cNvPr id="182" name="Google Shape;182;p18"/>
          <p:cNvSpPr txBox="1"/>
          <p:nvPr/>
        </p:nvSpPr>
        <p:spPr>
          <a:xfrm>
            <a:off x="3209300" y="751950"/>
            <a:ext cx="2154000" cy="363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latin typeface="Times New Roman"/>
                <a:ea typeface="Times New Roman"/>
                <a:cs typeface="Times New Roman"/>
                <a:sym typeface="Times New Roman"/>
              </a:rPr>
              <a:t>Designer: Missoni</a:t>
            </a:r>
            <a:endParaRPr b="1" sz="1800">
              <a:latin typeface="Times New Roman"/>
              <a:ea typeface="Times New Roman"/>
              <a:cs typeface="Times New Roman"/>
              <a:sym typeface="Times New Roman"/>
            </a:endParaRPr>
          </a:p>
          <a:p>
            <a:pPr indent="0" lvl="0" marL="0" rtl="0" algn="l">
              <a:spcBef>
                <a:spcPts val="0"/>
              </a:spcBef>
              <a:spcAft>
                <a:spcPts val="0"/>
              </a:spcAft>
              <a:buNone/>
            </a:pPr>
            <a:r>
              <a:t/>
            </a:r>
            <a:endParaRPr b="1" sz="1800">
              <a:latin typeface="Times New Roman"/>
              <a:ea typeface="Times New Roman"/>
              <a:cs typeface="Times New Roman"/>
              <a:sym typeface="Times New Roman"/>
            </a:endParaRPr>
          </a:p>
          <a:p>
            <a:pPr indent="0" lvl="0" marL="0" rtl="0" algn="l">
              <a:spcBef>
                <a:spcPts val="0"/>
              </a:spcBef>
              <a:spcAft>
                <a:spcPts val="0"/>
              </a:spcAft>
              <a:buNone/>
            </a:pPr>
            <a:r>
              <a:rPr b="1" lang="en" sz="1800">
                <a:latin typeface="Times New Roman"/>
                <a:ea typeface="Times New Roman"/>
                <a:cs typeface="Times New Roman"/>
                <a:sym typeface="Times New Roman"/>
              </a:rPr>
              <a:t>Date: 2003</a:t>
            </a:r>
            <a:endParaRPr b="1" sz="1800">
              <a:latin typeface="Times New Roman"/>
              <a:ea typeface="Times New Roman"/>
              <a:cs typeface="Times New Roman"/>
              <a:sym typeface="Times New Roman"/>
            </a:endParaRPr>
          </a:p>
          <a:p>
            <a:pPr indent="0" lvl="0" marL="0" rtl="0" algn="l">
              <a:spcBef>
                <a:spcPts val="0"/>
              </a:spcBef>
              <a:spcAft>
                <a:spcPts val="0"/>
              </a:spcAft>
              <a:buNone/>
            </a:pPr>
            <a:r>
              <a:t/>
            </a:r>
            <a:endParaRPr b="1" sz="1800">
              <a:latin typeface="Times New Roman"/>
              <a:ea typeface="Times New Roman"/>
              <a:cs typeface="Times New Roman"/>
              <a:sym typeface="Times New Roman"/>
            </a:endParaRPr>
          </a:p>
          <a:p>
            <a:pPr indent="0" lvl="0" marL="0" rtl="0" algn="l">
              <a:spcBef>
                <a:spcPts val="0"/>
              </a:spcBef>
              <a:spcAft>
                <a:spcPts val="0"/>
              </a:spcAft>
              <a:buNone/>
            </a:pPr>
            <a:r>
              <a:rPr b="1" lang="en" sz="1800">
                <a:latin typeface="Times New Roman"/>
                <a:ea typeface="Times New Roman"/>
                <a:cs typeface="Times New Roman"/>
                <a:sym typeface="Times New Roman"/>
              </a:rPr>
              <a:t>Materials: Printed silk crepe de chine and silk chiffon</a:t>
            </a:r>
            <a:endParaRPr b="1" sz="1800">
              <a:latin typeface="Times New Roman"/>
              <a:ea typeface="Times New Roman"/>
              <a:cs typeface="Times New Roman"/>
              <a:sym typeface="Times New Roman"/>
            </a:endParaRPr>
          </a:p>
          <a:p>
            <a:pPr indent="0" lvl="0" marL="0" rtl="0" algn="l">
              <a:spcBef>
                <a:spcPts val="0"/>
              </a:spcBef>
              <a:spcAft>
                <a:spcPts val="0"/>
              </a:spcAft>
              <a:buNone/>
            </a:pPr>
            <a:r>
              <a:t/>
            </a:r>
            <a:endParaRPr b="1" sz="1800">
              <a:latin typeface="Times New Roman"/>
              <a:ea typeface="Times New Roman"/>
              <a:cs typeface="Times New Roman"/>
              <a:sym typeface="Times New Roman"/>
            </a:endParaRPr>
          </a:p>
          <a:p>
            <a:pPr indent="0" lvl="0" marL="0" rtl="0" algn="l">
              <a:spcBef>
                <a:spcPts val="0"/>
              </a:spcBef>
              <a:spcAft>
                <a:spcPts val="0"/>
              </a:spcAft>
              <a:buNone/>
            </a:pPr>
            <a:r>
              <a:rPr b="1" lang="en" sz="1800">
                <a:latin typeface="Times New Roman"/>
                <a:ea typeface="Times New Roman"/>
                <a:cs typeface="Times New Roman"/>
                <a:sym typeface="Times New Roman"/>
              </a:rPr>
              <a:t>Culture : Italian </a:t>
            </a:r>
            <a:endParaRPr b="1" sz="1800">
              <a:latin typeface="Times New Roman"/>
              <a:ea typeface="Times New Roman"/>
              <a:cs typeface="Times New Roman"/>
              <a:sym typeface="Times New Roman"/>
            </a:endParaRPr>
          </a:p>
          <a:p>
            <a:pPr indent="0" lvl="0" marL="0" rtl="0" algn="l">
              <a:spcBef>
                <a:spcPts val="0"/>
              </a:spcBef>
              <a:spcAft>
                <a:spcPts val="0"/>
              </a:spcAft>
              <a:buNone/>
            </a:pPr>
            <a:r>
              <a:t/>
            </a:r>
            <a:endParaRPr b="1" sz="1800">
              <a:latin typeface="Times New Roman"/>
              <a:ea typeface="Times New Roman"/>
              <a:cs typeface="Times New Roman"/>
              <a:sym typeface="Times New Roman"/>
            </a:endParaRPr>
          </a:p>
          <a:p>
            <a:pPr indent="0" lvl="0" marL="0" rtl="0" algn="l">
              <a:spcBef>
                <a:spcPts val="0"/>
              </a:spcBef>
              <a:spcAft>
                <a:spcPts val="0"/>
              </a:spcAft>
              <a:buNone/>
            </a:pPr>
            <a:r>
              <a:rPr b="1" lang="en" sz="1800">
                <a:latin typeface="Times New Roman"/>
                <a:ea typeface="Times New Roman"/>
                <a:cs typeface="Times New Roman"/>
                <a:sym typeface="Times New Roman"/>
              </a:rPr>
              <a:t>Credit : Gift of Missoni </a:t>
            </a:r>
            <a:endParaRPr b="1" sz="1800">
              <a:latin typeface="Times New Roman"/>
              <a:ea typeface="Times New Roman"/>
              <a:cs typeface="Times New Roman"/>
              <a:sym typeface="Times New Roman"/>
            </a:endParaRPr>
          </a:p>
          <a:p>
            <a:pPr indent="0" lvl="0" marL="0" rtl="0" algn="l">
              <a:spcBef>
                <a:spcPts val="0"/>
              </a:spcBef>
              <a:spcAft>
                <a:spcPts val="0"/>
              </a:spcAft>
              <a:buNone/>
            </a:pPr>
            <a:r>
              <a:t/>
            </a:r>
            <a:endParaRPr b="1" sz="1800">
              <a:latin typeface="Times New Roman"/>
              <a:ea typeface="Times New Roman"/>
              <a:cs typeface="Times New Roman"/>
              <a:sym typeface="Times New Roman"/>
            </a:endParaRPr>
          </a:p>
          <a:p>
            <a:pPr indent="0" lvl="0" marL="0" rtl="0" algn="l">
              <a:spcBef>
                <a:spcPts val="0"/>
              </a:spcBef>
              <a:spcAft>
                <a:spcPts val="0"/>
              </a:spcAft>
              <a:buNone/>
            </a:pPr>
            <a:r>
              <a:rPr b="1" lang="en" sz="1800">
                <a:latin typeface="Times New Roman"/>
                <a:ea typeface="Times New Roman"/>
                <a:cs typeface="Times New Roman"/>
                <a:sym typeface="Times New Roman"/>
              </a:rPr>
              <a:t>Object </a:t>
            </a:r>
            <a:r>
              <a:rPr b="1" lang="en" sz="1800">
                <a:latin typeface="Times New Roman"/>
                <a:ea typeface="Times New Roman"/>
                <a:cs typeface="Times New Roman"/>
                <a:sym typeface="Times New Roman"/>
              </a:rPr>
              <a:t>number</a:t>
            </a:r>
            <a:r>
              <a:rPr b="1" lang="en" sz="1800">
                <a:latin typeface="Times New Roman"/>
                <a:ea typeface="Times New Roman"/>
                <a:cs typeface="Times New Roman"/>
                <a:sym typeface="Times New Roman"/>
              </a:rPr>
              <a:t>: 2003.52.2</a:t>
            </a:r>
            <a:endParaRPr b="1" sz="1800">
              <a:latin typeface="Times New Roman"/>
              <a:ea typeface="Times New Roman"/>
              <a:cs typeface="Times New Roman"/>
              <a:sym typeface="Times New Roman"/>
            </a:endParaRPr>
          </a:p>
        </p:txBody>
      </p:sp>
      <p:sp>
        <p:nvSpPr>
          <p:cNvPr id="183" name="Google Shape;183;p18"/>
          <p:cNvSpPr txBox="1"/>
          <p:nvPr/>
        </p:nvSpPr>
        <p:spPr>
          <a:xfrm>
            <a:off x="5363300" y="904200"/>
            <a:ext cx="3181200" cy="4039800"/>
          </a:xfrm>
          <a:prstGeom prst="rect">
            <a:avLst/>
          </a:prstGeom>
          <a:noFill/>
          <a:ln>
            <a:noFill/>
          </a:ln>
        </p:spPr>
        <p:txBody>
          <a:bodyPr anchorCtr="0" anchor="t" bIns="91425" lIns="91425" spcFirstLastPara="1" rIns="91425" wrap="square" tIns="91425">
            <a:noAutofit/>
          </a:bodyPr>
          <a:lstStyle/>
          <a:p>
            <a:pPr indent="-330200" lvl="0" marL="457200" rtl="0" algn="l">
              <a:lnSpc>
                <a:spcPct val="115000"/>
              </a:lnSpc>
              <a:spcBef>
                <a:spcPts val="0"/>
              </a:spcBef>
              <a:spcAft>
                <a:spcPts val="0"/>
              </a:spcAft>
              <a:buSzPts val="1600"/>
              <a:buFont typeface="Times New Roman"/>
              <a:buChar char="●"/>
            </a:pPr>
            <a:r>
              <a:rPr b="1" lang="en" sz="1600">
                <a:latin typeface="Times New Roman"/>
                <a:ea typeface="Times New Roman"/>
                <a:cs typeface="Times New Roman"/>
                <a:sym typeface="Times New Roman"/>
              </a:rPr>
              <a:t>In the 2000s Missoni continued to incorporate their bohemian style and intricate patterns and vivid bold colors into their garment. They also started to appoint corporate roles.</a:t>
            </a:r>
            <a:endParaRPr b="1" sz="1600">
              <a:latin typeface="Times New Roman"/>
              <a:ea typeface="Times New Roman"/>
              <a:cs typeface="Times New Roman"/>
              <a:sym typeface="Times New Roman"/>
            </a:endParaRPr>
          </a:p>
          <a:p>
            <a:pPr indent="-330200" lvl="0" marL="457200" rtl="0" algn="l">
              <a:lnSpc>
                <a:spcPct val="115000"/>
              </a:lnSpc>
              <a:spcBef>
                <a:spcPts val="0"/>
              </a:spcBef>
              <a:spcAft>
                <a:spcPts val="0"/>
              </a:spcAft>
              <a:buSzPts val="1600"/>
              <a:buFont typeface="Times New Roman"/>
              <a:buChar char="●"/>
            </a:pPr>
            <a:r>
              <a:rPr b="1" lang="en" sz="1600">
                <a:latin typeface="Times New Roman"/>
                <a:ea typeface="Times New Roman"/>
                <a:cs typeface="Times New Roman"/>
                <a:sym typeface="Times New Roman"/>
              </a:rPr>
              <a:t>Angela Missoni became the creative director for the brand in the 90’s and wanted to update the Missoni line by editing collections to be bright and sporty.</a:t>
            </a:r>
            <a:endParaRPr b="1" sz="1600">
              <a:latin typeface="Times New Roman"/>
              <a:ea typeface="Times New Roman"/>
              <a:cs typeface="Times New Roman"/>
              <a:sym typeface="Times New Roman"/>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7" name="Shape 187"/>
        <p:cNvGrpSpPr/>
        <p:nvPr/>
      </p:nvGrpSpPr>
      <p:grpSpPr>
        <a:xfrm>
          <a:off x="0" y="0"/>
          <a:ext cx="0" cy="0"/>
          <a:chOff x="0" y="0"/>
          <a:chExt cx="0" cy="0"/>
        </a:xfrm>
      </p:grpSpPr>
      <p:sp>
        <p:nvSpPr>
          <p:cNvPr id="188" name="Google Shape;188;p19"/>
          <p:cNvSpPr txBox="1"/>
          <p:nvPr>
            <p:ph type="title"/>
          </p:nvPr>
        </p:nvSpPr>
        <p:spPr>
          <a:xfrm>
            <a:off x="1012575" y="230600"/>
            <a:ext cx="7505700" cy="954600"/>
          </a:xfrm>
          <a:prstGeom prst="rect">
            <a:avLst/>
          </a:prstGeom>
        </p:spPr>
        <p:txBody>
          <a:bodyPr anchorCtr="0" anchor="t" bIns="91425" lIns="91425" spcFirstLastPara="1" rIns="91425" wrap="square" tIns="91425">
            <a:noAutofit/>
          </a:bodyPr>
          <a:lstStyle/>
          <a:p>
            <a:pPr indent="457200" lvl="0" marL="914400" rtl="0" algn="l">
              <a:spcBef>
                <a:spcPts val="0"/>
              </a:spcBef>
              <a:spcAft>
                <a:spcPts val="0"/>
              </a:spcAft>
              <a:buNone/>
            </a:pPr>
            <a:r>
              <a:rPr lang="en"/>
              <a:t>Missoni: Present day  </a:t>
            </a:r>
            <a:endParaRPr/>
          </a:p>
        </p:txBody>
      </p:sp>
      <p:sp>
        <p:nvSpPr>
          <p:cNvPr id="189" name="Google Shape;189;p19"/>
          <p:cNvSpPr txBox="1"/>
          <p:nvPr>
            <p:ph idx="1" type="body"/>
          </p:nvPr>
        </p:nvSpPr>
        <p:spPr>
          <a:xfrm>
            <a:off x="819150" y="1990725"/>
            <a:ext cx="7505700" cy="24480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90" name="Google Shape;190;p19"/>
          <p:cNvPicPr preferRelativeResize="0"/>
          <p:nvPr/>
        </p:nvPicPr>
        <p:blipFill>
          <a:blip r:embed="rId3">
            <a:alphaModFix/>
          </a:blip>
          <a:stretch>
            <a:fillRect/>
          </a:stretch>
        </p:blipFill>
        <p:spPr>
          <a:xfrm>
            <a:off x="539625" y="961575"/>
            <a:ext cx="2328900" cy="3493328"/>
          </a:xfrm>
          <a:prstGeom prst="rect">
            <a:avLst/>
          </a:prstGeom>
          <a:noFill/>
          <a:ln>
            <a:noFill/>
          </a:ln>
        </p:spPr>
      </p:pic>
      <p:pic>
        <p:nvPicPr>
          <p:cNvPr id="191" name="Google Shape;191;p19"/>
          <p:cNvPicPr preferRelativeResize="0"/>
          <p:nvPr/>
        </p:nvPicPr>
        <p:blipFill>
          <a:blip r:embed="rId4">
            <a:alphaModFix/>
          </a:blip>
          <a:stretch>
            <a:fillRect/>
          </a:stretch>
        </p:blipFill>
        <p:spPr>
          <a:xfrm>
            <a:off x="3155223" y="846801"/>
            <a:ext cx="2717674" cy="1762225"/>
          </a:xfrm>
          <a:prstGeom prst="rect">
            <a:avLst/>
          </a:prstGeom>
          <a:noFill/>
          <a:ln>
            <a:noFill/>
          </a:ln>
        </p:spPr>
      </p:pic>
      <p:pic>
        <p:nvPicPr>
          <p:cNvPr id="192" name="Google Shape;192;p19"/>
          <p:cNvPicPr preferRelativeResize="0"/>
          <p:nvPr/>
        </p:nvPicPr>
        <p:blipFill>
          <a:blip r:embed="rId5">
            <a:alphaModFix/>
          </a:blip>
          <a:stretch>
            <a:fillRect/>
          </a:stretch>
        </p:blipFill>
        <p:spPr>
          <a:xfrm>
            <a:off x="6384250" y="340500"/>
            <a:ext cx="2328900" cy="2572825"/>
          </a:xfrm>
          <a:prstGeom prst="rect">
            <a:avLst/>
          </a:prstGeom>
          <a:noFill/>
          <a:ln>
            <a:noFill/>
          </a:ln>
        </p:spPr>
      </p:pic>
      <p:pic>
        <p:nvPicPr>
          <p:cNvPr id="193" name="Google Shape;193;p19"/>
          <p:cNvPicPr preferRelativeResize="0"/>
          <p:nvPr/>
        </p:nvPicPr>
        <p:blipFill>
          <a:blip r:embed="rId6">
            <a:alphaModFix/>
          </a:blip>
          <a:stretch>
            <a:fillRect/>
          </a:stretch>
        </p:blipFill>
        <p:spPr>
          <a:xfrm>
            <a:off x="6198849" y="3001475"/>
            <a:ext cx="2514301" cy="1762218"/>
          </a:xfrm>
          <a:prstGeom prst="rect">
            <a:avLst/>
          </a:prstGeom>
          <a:noFill/>
          <a:ln>
            <a:noFill/>
          </a:ln>
        </p:spPr>
      </p:pic>
      <p:sp>
        <p:nvSpPr>
          <p:cNvPr id="194" name="Google Shape;194;p19"/>
          <p:cNvSpPr txBox="1"/>
          <p:nvPr/>
        </p:nvSpPr>
        <p:spPr>
          <a:xfrm>
            <a:off x="615450" y="4506050"/>
            <a:ext cx="2253000" cy="46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Calibri"/>
              <a:ea typeface="Calibri"/>
              <a:cs typeface="Calibri"/>
              <a:sym typeface="Calibri"/>
            </a:endParaRPr>
          </a:p>
        </p:txBody>
      </p:sp>
      <p:sp>
        <p:nvSpPr>
          <p:cNvPr id="195" name="Google Shape;195;p19"/>
          <p:cNvSpPr txBox="1"/>
          <p:nvPr/>
        </p:nvSpPr>
        <p:spPr>
          <a:xfrm>
            <a:off x="3155225" y="2477388"/>
            <a:ext cx="2328900" cy="46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Calibri"/>
                <a:ea typeface="Calibri"/>
                <a:cs typeface="Calibri"/>
                <a:sym typeface="Calibri"/>
              </a:rPr>
              <a:t>Margherita Missoni Named Creative Director of M Missoni Line.</a:t>
            </a:r>
            <a:endParaRPr>
              <a:latin typeface="Calibri"/>
              <a:ea typeface="Calibri"/>
              <a:cs typeface="Calibri"/>
              <a:sym typeface="Calibri"/>
            </a:endParaRPr>
          </a:p>
        </p:txBody>
      </p:sp>
      <p:sp>
        <p:nvSpPr>
          <p:cNvPr id="196" name="Google Shape;196;p19"/>
          <p:cNvSpPr txBox="1"/>
          <p:nvPr/>
        </p:nvSpPr>
        <p:spPr>
          <a:xfrm>
            <a:off x="3155225" y="3312800"/>
            <a:ext cx="3133500" cy="12414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SzPts val="1400"/>
              <a:buFont typeface="Times New Roman"/>
              <a:buChar char="●"/>
            </a:pPr>
            <a:r>
              <a:rPr b="1" lang="en">
                <a:latin typeface="Times New Roman"/>
                <a:ea typeface="Times New Roman"/>
                <a:cs typeface="Times New Roman"/>
                <a:sym typeface="Times New Roman"/>
              </a:rPr>
              <a:t>I</a:t>
            </a:r>
            <a:r>
              <a:rPr b="1" lang="en">
                <a:latin typeface="Times New Roman"/>
                <a:ea typeface="Times New Roman"/>
                <a:cs typeface="Times New Roman"/>
                <a:sym typeface="Times New Roman"/>
              </a:rPr>
              <a:t>n April 2019 they collaborated with the sportswear brand Adidas. This was a huge opportunity to take for Missoni because it would have made Ottavio very proud since he was very interested in sportswear</a:t>
            </a:r>
            <a:r>
              <a:rPr b="1" lang="en" sz="1200">
                <a:latin typeface="Times New Roman"/>
                <a:ea typeface="Times New Roman"/>
                <a:cs typeface="Times New Roman"/>
                <a:sym typeface="Times New Roman"/>
              </a:rPr>
              <a:t>. </a:t>
            </a:r>
            <a:endParaRPr b="1" sz="1200">
              <a:latin typeface="Times New Roman"/>
              <a:ea typeface="Times New Roman"/>
              <a:cs typeface="Times New Roman"/>
              <a:sym typeface="Times New Roman"/>
            </a:endParaRPr>
          </a:p>
        </p:txBody>
      </p:sp>
      <p:sp>
        <p:nvSpPr>
          <p:cNvPr id="197" name="Google Shape;197;p19"/>
          <p:cNvSpPr txBox="1"/>
          <p:nvPr/>
        </p:nvSpPr>
        <p:spPr>
          <a:xfrm>
            <a:off x="648975" y="4528100"/>
            <a:ext cx="2110200" cy="417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Times New Roman"/>
                <a:ea typeface="Times New Roman"/>
                <a:cs typeface="Times New Roman"/>
                <a:sym typeface="Times New Roman"/>
              </a:rPr>
              <a:t>Missoni Spring 2018</a:t>
            </a:r>
            <a:endParaRPr sz="1800">
              <a:latin typeface="Times New Roman"/>
              <a:ea typeface="Times New Roman"/>
              <a:cs typeface="Times New Roman"/>
              <a:sym typeface="Times New Roman"/>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1" name="Shape 201"/>
        <p:cNvGrpSpPr/>
        <p:nvPr/>
      </p:nvGrpSpPr>
      <p:grpSpPr>
        <a:xfrm>
          <a:off x="0" y="0"/>
          <a:ext cx="0" cy="0"/>
          <a:chOff x="0" y="0"/>
          <a:chExt cx="0" cy="0"/>
        </a:xfrm>
      </p:grpSpPr>
      <p:sp>
        <p:nvSpPr>
          <p:cNvPr id="202" name="Google Shape;202;p20"/>
          <p:cNvSpPr txBox="1"/>
          <p:nvPr>
            <p:ph type="title"/>
          </p:nvPr>
        </p:nvSpPr>
        <p:spPr>
          <a:xfrm>
            <a:off x="819150" y="288950"/>
            <a:ext cx="7505700" cy="579300"/>
          </a:xfrm>
          <a:prstGeom prst="rect">
            <a:avLst/>
          </a:prstGeom>
        </p:spPr>
        <p:txBody>
          <a:bodyPr anchorCtr="0" anchor="t" bIns="91425" lIns="91425" spcFirstLastPara="1" rIns="91425" wrap="square" tIns="91425">
            <a:noAutofit/>
          </a:bodyPr>
          <a:lstStyle/>
          <a:p>
            <a:pPr indent="0" lvl="0" marL="2286000" rtl="0" algn="l">
              <a:spcBef>
                <a:spcPts val="0"/>
              </a:spcBef>
              <a:spcAft>
                <a:spcPts val="0"/>
              </a:spcAft>
              <a:buNone/>
            </a:pPr>
            <a:r>
              <a:rPr lang="en"/>
              <a:t>    </a:t>
            </a:r>
            <a:r>
              <a:rPr lang="en"/>
              <a:t>References</a:t>
            </a:r>
            <a:r>
              <a:rPr lang="en"/>
              <a:t> </a:t>
            </a:r>
            <a:endParaRPr/>
          </a:p>
        </p:txBody>
      </p:sp>
      <p:sp>
        <p:nvSpPr>
          <p:cNvPr id="203" name="Google Shape;203;p20"/>
          <p:cNvSpPr txBox="1"/>
          <p:nvPr>
            <p:ph idx="1" type="body"/>
          </p:nvPr>
        </p:nvSpPr>
        <p:spPr>
          <a:xfrm>
            <a:off x="819150" y="868250"/>
            <a:ext cx="7505700" cy="35703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Clr>
                <a:srgbClr val="000000"/>
              </a:buClr>
              <a:buSzPts val="1100"/>
              <a:buFont typeface="Times New Roman"/>
              <a:buChar char="●"/>
            </a:pPr>
            <a:r>
              <a:rPr lang="en" sz="1100">
                <a:solidFill>
                  <a:srgbClr val="000000"/>
                </a:solidFill>
                <a:latin typeface="Times New Roman"/>
                <a:ea typeface="Times New Roman"/>
                <a:cs typeface="Times New Roman"/>
                <a:sym typeface="Times New Roman"/>
              </a:rPr>
              <a:t>Burns, J. (September 13, 2013) Missoni: A 60-Year Celebration Of Style.</a:t>
            </a:r>
            <a:r>
              <a:rPr lang="en" sz="1100" u="sng">
                <a:solidFill>
                  <a:srgbClr val="000000"/>
                </a:solidFill>
                <a:latin typeface="Times New Roman"/>
                <a:ea typeface="Times New Roman"/>
                <a:cs typeface="Times New Roman"/>
                <a:sym typeface="Times New Roman"/>
                <a:hlinkClick r:id="rId3"/>
              </a:rPr>
              <a:t>Italymagazine.com</a:t>
            </a:r>
            <a:r>
              <a:rPr lang="en" sz="1100">
                <a:solidFill>
                  <a:srgbClr val="000000"/>
                </a:solidFill>
                <a:latin typeface="Times New Roman"/>
                <a:ea typeface="Times New Roman"/>
                <a:cs typeface="Times New Roman"/>
                <a:sym typeface="Times New Roman"/>
              </a:rPr>
              <a:t>. Retrieved from </a:t>
            </a:r>
            <a:endParaRPr sz="1100">
              <a:solidFill>
                <a:srgbClr val="000000"/>
              </a:solidFill>
              <a:latin typeface="Times New Roman"/>
              <a:ea typeface="Times New Roman"/>
              <a:cs typeface="Times New Roman"/>
              <a:sym typeface="Times New Roman"/>
            </a:endParaRPr>
          </a:p>
          <a:p>
            <a:pPr indent="457200" lvl="0" marL="457200" rtl="0" algn="l">
              <a:spcBef>
                <a:spcPts val="0"/>
              </a:spcBef>
              <a:spcAft>
                <a:spcPts val="0"/>
              </a:spcAft>
              <a:buNone/>
            </a:pPr>
            <a:r>
              <a:rPr lang="en" sz="1100" u="sng">
                <a:solidFill>
                  <a:srgbClr val="000000"/>
                </a:solidFill>
                <a:latin typeface="Times New Roman"/>
                <a:ea typeface="Times New Roman"/>
                <a:cs typeface="Times New Roman"/>
                <a:sym typeface="Times New Roman"/>
                <a:hlinkClick r:id="rId4"/>
              </a:rPr>
              <a:t>https://www.italymagazine.com/featured-story/missoni-60-year-celebration-style</a:t>
            </a:r>
            <a:endParaRPr sz="1100" u="sng">
              <a:solidFill>
                <a:srgbClr val="000000"/>
              </a:solidFill>
              <a:latin typeface="Times New Roman"/>
              <a:ea typeface="Times New Roman"/>
              <a:cs typeface="Times New Roman"/>
              <a:sym typeface="Times New Roman"/>
              <a:hlinkClick r:id="rId5"/>
            </a:endParaRPr>
          </a:p>
          <a:p>
            <a:pPr indent="0" lvl="0" marL="0" rtl="0" algn="l">
              <a:spcBef>
                <a:spcPts val="0"/>
              </a:spcBef>
              <a:spcAft>
                <a:spcPts val="0"/>
              </a:spcAft>
              <a:buNone/>
            </a:pPr>
            <a:r>
              <a:t/>
            </a:r>
            <a:endParaRPr sz="1100">
              <a:solidFill>
                <a:srgbClr val="000000"/>
              </a:solidFill>
              <a:latin typeface="Times New Roman"/>
              <a:ea typeface="Times New Roman"/>
              <a:cs typeface="Times New Roman"/>
              <a:sym typeface="Times New Roman"/>
            </a:endParaRPr>
          </a:p>
          <a:p>
            <a:pPr indent="-298450" lvl="0" marL="457200" rtl="0" algn="l">
              <a:spcBef>
                <a:spcPts val="0"/>
              </a:spcBef>
              <a:spcAft>
                <a:spcPts val="0"/>
              </a:spcAft>
              <a:buClr>
                <a:srgbClr val="000000"/>
              </a:buClr>
              <a:buSzPts val="1100"/>
              <a:buFont typeface="Times New Roman"/>
              <a:buChar char="●"/>
            </a:pPr>
            <a:r>
              <a:rPr lang="en" sz="1100">
                <a:solidFill>
                  <a:srgbClr val="000000"/>
                </a:solidFill>
                <a:latin typeface="Times New Roman"/>
                <a:ea typeface="Times New Roman"/>
                <a:cs typeface="Times New Roman"/>
                <a:sym typeface="Times New Roman"/>
              </a:rPr>
              <a:t>Card, N. (May 7, 2016)Missoni homes in on the zigzags.</a:t>
            </a:r>
            <a:r>
              <a:rPr lang="en" sz="1100" u="sng">
                <a:solidFill>
                  <a:srgbClr val="000000"/>
                </a:solidFill>
                <a:latin typeface="Times New Roman"/>
                <a:ea typeface="Times New Roman"/>
                <a:cs typeface="Times New Roman"/>
                <a:sym typeface="Times New Roman"/>
                <a:hlinkClick r:id="rId6"/>
              </a:rPr>
              <a:t>Theguardian.com</a:t>
            </a:r>
            <a:r>
              <a:rPr lang="en" sz="1100">
                <a:solidFill>
                  <a:srgbClr val="000000"/>
                </a:solidFill>
                <a:latin typeface="Times New Roman"/>
                <a:ea typeface="Times New Roman"/>
                <a:cs typeface="Times New Roman"/>
                <a:sym typeface="Times New Roman"/>
              </a:rPr>
              <a:t>. Retrieved from </a:t>
            </a:r>
            <a:endParaRPr sz="1100">
              <a:solidFill>
                <a:srgbClr val="000000"/>
              </a:solidFill>
              <a:latin typeface="Times New Roman"/>
              <a:ea typeface="Times New Roman"/>
              <a:cs typeface="Times New Roman"/>
              <a:sym typeface="Times New Roman"/>
            </a:endParaRPr>
          </a:p>
          <a:p>
            <a:pPr indent="457200" lvl="0" marL="457200" rtl="0" algn="l">
              <a:spcBef>
                <a:spcPts val="0"/>
              </a:spcBef>
              <a:spcAft>
                <a:spcPts val="0"/>
              </a:spcAft>
              <a:buNone/>
            </a:pPr>
            <a:r>
              <a:rPr lang="en" sz="1100" u="sng">
                <a:solidFill>
                  <a:srgbClr val="000000"/>
                </a:solidFill>
                <a:latin typeface="Times New Roman"/>
                <a:ea typeface="Times New Roman"/>
                <a:cs typeface="Times New Roman"/>
                <a:sym typeface="Times New Roman"/>
                <a:hlinkClick r:id="rId7"/>
              </a:rPr>
              <a:t>https://www.theguardian.com/lifeandstyle/2016/may/07/missoni-homewares-exhibition-fashion-textile-museum</a:t>
            </a:r>
            <a:endParaRPr sz="1100" u="sng">
              <a:solidFill>
                <a:srgbClr val="000000"/>
              </a:solidFill>
              <a:latin typeface="Times New Roman"/>
              <a:ea typeface="Times New Roman"/>
              <a:cs typeface="Times New Roman"/>
              <a:sym typeface="Times New Roman"/>
              <a:hlinkClick r:id="rId8"/>
            </a:endParaRPr>
          </a:p>
          <a:p>
            <a:pPr indent="0" lvl="0" marL="0" rtl="0" algn="l">
              <a:spcBef>
                <a:spcPts val="0"/>
              </a:spcBef>
              <a:spcAft>
                <a:spcPts val="0"/>
              </a:spcAft>
              <a:buNone/>
            </a:pPr>
            <a:r>
              <a:t/>
            </a:r>
            <a:endParaRPr sz="1100">
              <a:solidFill>
                <a:srgbClr val="000000"/>
              </a:solidFill>
              <a:latin typeface="Times New Roman"/>
              <a:ea typeface="Times New Roman"/>
              <a:cs typeface="Times New Roman"/>
              <a:sym typeface="Times New Roman"/>
            </a:endParaRPr>
          </a:p>
          <a:p>
            <a:pPr indent="-298450" lvl="0" marL="457200" rtl="0" algn="l">
              <a:spcBef>
                <a:spcPts val="0"/>
              </a:spcBef>
              <a:spcAft>
                <a:spcPts val="0"/>
              </a:spcAft>
              <a:buClr>
                <a:srgbClr val="000000"/>
              </a:buClr>
              <a:buSzPts val="1100"/>
              <a:buFont typeface="Times New Roman"/>
              <a:buChar char="●"/>
            </a:pPr>
            <a:r>
              <a:rPr lang="en" sz="1100">
                <a:solidFill>
                  <a:srgbClr val="000000"/>
                </a:solidFill>
                <a:latin typeface="Times New Roman"/>
                <a:ea typeface="Times New Roman"/>
                <a:cs typeface="Times New Roman"/>
                <a:sym typeface="Times New Roman"/>
              </a:rPr>
              <a:t>Carrara, G. (2019) Missoni. </a:t>
            </a:r>
            <a:r>
              <a:rPr lang="en" sz="1100" u="sng">
                <a:solidFill>
                  <a:srgbClr val="000000"/>
                </a:solidFill>
                <a:latin typeface="Times New Roman"/>
                <a:ea typeface="Times New Roman"/>
                <a:cs typeface="Times New Roman"/>
                <a:sym typeface="Times New Roman"/>
                <a:hlinkClick r:id="rId9"/>
              </a:rPr>
              <a:t>Fashion-history.lovetoknow.com</a:t>
            </a:r>
            <a:r>
              <a:rPr lang="en" sz="1100">
                <a:solidFill>
                  <a:srgbClr val="000000"/>
                </a:solidFill>
                <a:latin typeface="Times New Roman"/>
                <a:ea typeface="Times New Roman"/>
                <a:cs typeface="Times New Roman"/>
                <a:sym typeface="Times New Roman"/>
              </a:rPr>
              <a:t>. Retrieved from </a:t>
            </a:r>
            <a:r>
              <a:rPr lang="en" sz="1100" u="sng">
                <a:solidFill>
                  <a:srgbClr val="000000"/>
                </a:solidFill>
                <a:latin typeface="Times New Roman"/>
                <a:ea typeface="Times New Roman"/>
                <a:cs typeface="Times New Roman"/>
                <a:sym typeface="Times New Roman"/>
                <a:hlinkClick r:id="rId10"/>
              </a:rPr>
              <a:t>https://fashion-history.lovetoknow.com/fashion-clothing-industry/fashion-designers/missoni</a:t>
            </a:r>
            <a:endParaRPr/>
          </a:p>
          <a:p>
            <a:pPr indent="0" lvl="0" marL="457200" rtl="0" algn="l">
              <a:spcBef>
                <a:spcPts val="0"/>
              </a:spcBef>
              <a:spcAft>
                <a:spcPts val="0"/>
              </a:spcAft>
              <a:buNone/>
            </a:pPr>
            <a:r>
              <a:t/>
            </a:r>
            <a:endParaRPr/>
          </a:p>
          <a:p>
            <a:pPr indent="-298450" lvl="0" marL="457200" rtl="0" algn="l">
              <a:spcBef>
                <a:spcPts val="0"/>
              </a:spcBef>
              <a:spcAft>
                <a:spcPts val="0"/>
              </a:spcAft>
              <a:buClr>
                <a:srgbClr val="000000"/>
              </a:buClr>
              <a:buSzPts val="1100"/>
              <a:buFont typeface="Times New Roman"/>
              <a:buChar char="●"/>
            </a:pPr>
            <a:r>
              <a:rPr lang="en" sz="1100">
                <a:solidFill>
                  <a:srgbClr val="222222"/>
                </a:solidFill>
                <a:highlight>
                  <a:srgbClr val="FFFFFF"/>
                </a:highlight>
                <a:latin typeface="Times New Roman"/>
                <a:ea typeface="Times New Roman"/>
                <a:cs typeface="Times New Roman"/>
                <a:sym typeface="Times New Roman"/>
              </a:rPr>
              <a:t>Fashion Institute of Technology museum. (2019) Missoni set. </a:t>
            </a:r>
            <a:r>
              <a:rPr lang="en" sz="1100" u="sng">
                <a:solidFill>
                  <a:srgbClr val="1155CC"/>
                </a:solidFill>
                <a:highlight>
                  <a:srgbClr val="FFFFFF"/>
                </a:highlight>
                <a:latin typeface="Times New Roman"/>
                <a:ea typeface="Times New Roman"/>
                <a:cs typeface="Times New Roman"/>
                <a:sym typeface="Times New Roman"/>
                <a:hlinkClick r:id="rId11"/>
              </a:rPr>
              <a:t>Fashionmuseum.fitnyc.edu</a:t>
            </a:r>
            <a:r>
              <a:rPr lang="en" sz="1100">
                <a:solidFill>
                  <a:srgbClr val="222222"/>
                </a:solidFill>
                <a:highlight>
                  <a:srgbClr val="FFFFFF"/>
                </a:highlight>
                <a:latin typeface="Times New Roman"/>
                <a:ea typeface="Times New Roman"/>
                <a:cs typeface="Times New Roman"/>
                <a:sym typeface="Times New Roman"/>
              </a:rPr>
              <a:t>. Retrieved from</a:t>
            </a:r>
            <a:endParaRPr sz="1100">
              <a:solidFill>
                <a:srgbClr val="222222"/>
              </a:solidFill>
              <a:highlight>
                <a:srgbClr val="FFFFFF"/>
              </a:highlight>
              <a:latin typeface="Times New Roman"/>
              <a:ea typeface="Times New Roman"/>
              <a:cs typeface="Times New Roman"/>
              <a:sym typeface="Times New Roman"/>
            </a:endParaRPr>
          </a:p>
          <a:p>
            <a:pPr indent="-298450" lvl="1" marL="914400" rtl="0" algn="l">
              <a:spcBef>
                <a:spcPts val="0"/>
              </a:spcBef>
              <a:spcAft>
                <a:spcPts val="0"/>
              </a:spcAft>
              <a:buClr>
                <a:srgbClr val="000000"/>
              </a:buClr>
              <a:buSzPts val="1100"/>
              <a:buFont typeface="Times New Roman"/>
              <a:buChar char="○"/>
            </a:pPr>
            <a:r>
              <a:rPr lang="en" sz="1100" u="sng">
                <a:solidFill>
                  <a:srgbClr val="1155CC"/>
                </a:solidFill>
                <a:highlight>
                  <a:srgbClr val="FFFFFF"/>
                </a:highlight>
                <a:latin typeface="Times New Roman"/>
                <a:ea typeface="Times New Roman"/>
                <a:cs typeface="Times New Roman"/>
                <a:sym typeface="Times New Roman"/>
                <a:hlinkClick r:id="rId12"/>
              </a:rPr>
              <a:t>https://www.metmuseum.org/art/collection/search/162858?&amp;searchField=All&amp;sortBy=Relevance&amp;who=Missoni%24Missoni&amp;ft=*&amp;offset=0&amp;rpp=20&amp;pos=1</a:t>
            </a:r>
            <a:endParaRPr sz="1100" u="sng">
              <a:solidFill>
                <a:srgbClr val="1155CC"/>
              </a:solidFill>
              <a:highlight>
                <a:srgbClr val="FFFFFF"/>
              </a:highlight>
              <a:latin typeface="Times New Roman"/>
              <a:ea typeface="Times New Roman"/>
              <a:cs typeface="Times New Roman"/>
              <a:sym typeface="Times New Roman"/>
              <a:hlinkClick r:id="rId13"/>
            </a:endParaRPr>
          </a:p>
          <a:p>
            <a:pPr indent="-311150" lvl="0" marL="457200" rtl="0" algn="l">
              <a:spcBef>
                <a:spcPts val="0"/>
              </a:spcBef>
              <a:spcAft>
                <a:spcPts val="0"/>
              </a:spcAft>
              <a:buSzPts val="1300"/>
              <a:buChar char="●"/>
            </a:pPr>
            <a:r>
              <a:rPr lang="en" sz="1100">
                <a:solidFill>
                  <a:srgbClr val="000000"/>
                </a:solidFill>
                <a:latin typeface="Times New Roman"/>
                <a:ea typeface="Times New Roman"/>
                <a:cs typeface="Times New Roman"/>
                <a:sym typeface="Times New Roman"/>
              </a:rPr>
              <a:t>Fury, A. (2018) The 1960s Missoni Shows That Turned the World’s Attention to Milan. </a:t>
            </a:r>
            <a:r>
              <a:rPr lang="en" sz="1100" u="sng">
                <a:solidFill>
                  <a:srgbClr val="000000"/>
                </a:solidFill>
                <a:latin typeface="Times New Roman"/>
                <a:ea typeface="Times New Roman"/>
                <a:cs typeface="Times New Roman"/>
                <a:sym typeface="Times New Roman"/>
                <a:hlinkClick r:id="rId14"/>
              </a:rPr>
              <a:t>Anothermag.com</a:t>
            </a:r>
            <a:r>
              <a:rPr lang="en" sz="1100">
                <a:solidFill>
                  <a:srgbClr val="000000"/>
                </a:solidFill>
                <a:latin typeface="Times New Roman"/>
                <a:ea typeface="Times New Roman"/>
                <a:cs typeface="Times New Roman"/>
                <a:sym typeface="Times New Roman"/>
              </a:rPr>
              <a:t>. Retrieved May 8th 2019</a:t>
            </a:r>
            <a:endParaRPr sz="1100">
              <a:solidFill>
                <a:srgbClr val="000000"/>
              </a:solidFill>
              <a:latin typeface="Times New Roman"/>
              <a:ea typeface="Times New Roman"/>
              <a:cs typeface="Times New Roman"/>
              <a:sym typeface="Times New Roman"/>
            </a:endParaRPr>
          </a:p>
          <a:p>
            <a:pPr indent="457200" lvl="0" marL="457200" rtl="0" algn="l">
              <a:spcBef>
                <a:spcPts val="0"/>
              </a:spcBef>
              <a:spcAft>
                <a:spcPts val="0"/>
              </a:spcAft>
              <a:buNone/>
            </a:pPr>
            <a:r>
              <a:rPr lang="en" sz="1100" u="sng">
                <a:solidFill>
                  <a:srgbClr val="000000"/>
                </a:solidFill>
                <a:latin typeface="Times New Roman"/>
                <a:ea typeface="Times New Roman"/>
                <a:cs typeface="Times New Roman"/>
                <a:sym typeface="Times New Roman"/>
                <a:hlinkClick r:id="rId15"/>
              </a:rPr>
              <a:t>https://www.anothermag.com/fashion-beauty/11178/the-1960s-missoni-shows-that-turned-the-worlds-attention-to-milan</a:t>
            </a:r>
            <a:endParaRPr sz="1100" u="sng">
              <a:solidFill>
                <a:srgbClr val="000000"/>
              </a:solidFill>
              <a:latin typeface="Times New Roman"/>
              <a:ea typeface="Times New Roman"/>
              <a:cs typeface="Times New Roman"/>
              <a:sym typeface="Times New Roman"/>
              <a:hlinkClick r:id="rId16"/>
            </a:endParaRPr>
          </a:p>
          <a:p>
            <a:pPr indent="0" lvl="0" marL="0" rtl="0" algn="l">
              <a:spcBef>
                <a:spcPts val="0"/>
              </a:spcBef>
              <a:spcAft>
                <a:spcPts val="0"/>
              </a:spcAft>
              <a:buNone/>
            </a:pPr>
            <a:r>
              <a:t/>
            </a:r>
            <a:endParaRPr sz="1100">
              <a:solidFill>
                <a:srgbClr val="000000"/>
              </a:solidFill>
              <a:latin typeface="Times New Roman"/>
              <a:ea typeface="Times New Roman"/>
              <a:cs typeface="Times New Roman"/>
              <a:sym typeface="Times New Roman"/>
            </a:endParaRPr>
          </a:p>
          <a:p>
            <a:pPr indent="-298450" lvl="0" marL="457200" rtl="0" algn="l">
              <a:spcBef>
                <a:spcPts val="0"/>
              </a:spcBef>
              <a:spcAft>
                <a:spcPts val="0"/>
              </a:spcAft>
              <a:buClr>
                <a:srgbClr val="000000"/>
              </a:buClr>
              <a:buSzPts val="1100"/>
              <a:buFont typeface="Times New Roman"/>
              <a:buChar char="●"/>
            </a:pPr>
            <a:r>
              <a:rPr lang="en" sz="1100">
                <a:solidFill>
                  <a:srgbClr val="000000"/>
                </a:solidFill>
                <a:latin typeface="Times New Roman"/>
                <a:ea typeface="Times New Roman"/>
                <a:cs typeface="Times New Roman"/>
                <a:sym typeface="Times New Roman"/>
              </a:rPr>
              <a:t>Madsen, A. (April 24, 2019) Missoni's Sprightly Adidas Collection Takes The Italian Brand Full-Circle. </a:t>
            </a:r>
            <a:r>
              <a:rPr lang="en" sz="1100" u="sng">
                <a:solidFill>
                  <a:srgbClr val="000000"/>
                </a:solidFill>
                <a:latin typeface="Times New Roman"/>
                <a:ea typeface="Times New Roman"/>
                <a:cs typeface="Times New Roman"/>
                <a:sym typeface="Times New Roman"/>
                <a:hlinkClick r:id="rId17"/>
              </a:rPr>
              <a:t>Vogue.co.uk</a:t>
            </a:r>
            <a:r>
              <a:rPr lang="en" sz="1100">
                <a:solidFill>
                  <a:srgbClr val="000000"/>
                </a:solidFill>
                <a:latin typeface="Times New Roman"/>
                <a:ea typeface="Times New Roman"/>
                <a:cs typeface="Times New Roman"/>
                <a:sym typeface="Times New Roman"/>
              </a:rPr>
              <a:t>. Retrieved from </a:t>
            </a:r>
            <a:endParaRPr sz="1100">
              <a:solidFill>
                <a:srgbClr val="000000"/>
              </a:solidFill>
              <a:latin typeface="Times New Roman"/>
              <a:ea typeface="Times New Roman"/>
              <a:cs typeface="Times New Roman"/>
              <a:sym typeface="Times New Roman"/>
            </a:endParaRPr>
          </a:p>
          <a:p>
            <a:pPr indent="457200" lvl="0" marL="457200" rtl="0" algn="l">
              <a:spcBef>
                <a:spcPts val="0"/>
              </a:spcBef>
              <a:spcAft>
                <a:spcPts val="0"/>
              </a:spcAft>
              <a:buNone/>
            </a:pPr>
            <a:r>
              <a:rPr lang="en" sz="1100" u="sng">
                <a:solidFill>
                  <a:srgbClr val="000000"/>
                </a:solidFill>
                <a:latin typeface="Times New Roman"/>
                <a:ea typeface="Times New Roman"/>
                <a:cs typeface="Times New Roman"/>
                <a:sym typeface="Times New Roman"/>
                <a:hlinkClick r:id="rId18"/>
              </a:rPr>
              <a:t>https://www.vogue.co.uk/article/adidas-missoni-collaboration-2019</a:t>
            </a:r>
            <a:endParaRPr sz="1100" u="sng">
              <a:solidFill>
                <a:srgbClr val="000000"/>
              </a:solidFill>
              <a:latin typeface="Times New Roman"/>
              <a:ea typeface="Times New Roman"/>
              <a:cs typeface="Times New Roman"/>
              <a:sym typeface="Times New Roman"/>
              <a:hlinkClick r:id="rId19"/>
            </a:endParaRPr>
          </a:p>
          <a:p>
            <a:pPr indent="0" lvl="0" marL="0" rtl="0" algn="l">
              <a:spcBef>
                <a:spcPts val="0"/>
              </a:spcBef>
              <a:spcAft>
                <a:spcPts val="0"/>
              </a:spcAft>
              <a:buNone/>
            </a:pPr>
            <a:r>
              <a:t/>
            </a:r>
            <a:endParaRPr sz="1100">
              <a:solidFill>
                <a:srgbClr val="000000"/>
              </a:solidFill>
              <a:latin typeface="Times New Roman"/>
              <a:ea typeface="Times New Roman"/>
              <a:cs typeface="Times New Roman"/>
              <a:sym typeface="Times New Roman"/>
            </a:endParaRPr>
          </a:p>
          <a:p>
            <a:pPr indent="-298450" lvl="0" marL="457200" rtl="0" algn="l">
              <a:spcBef>
                <a:spcPts val="0"/>
              </a:spcBef>
              <a:spcAft>
                <a:spcPts val="0"/>
              </a:spcAft>
              <a:buClr>
                <a:srgbClr val="000000"/>
              </a:buClr>
              <a:buSzPts val="1100"/>
              <a:buFont typeface="Times New Roman"/>
              <a:buChar char="●"/>
            </a:pPr>
            <a:r>
              <a:rPr lang="en" sz="1100">
                <a:solidFill>
                  <a:srgbClr val="000000"/>
                </a:solidFill>
                <a:latin typeface="Times New Roman"/>
                <a:ea typeface="Times New Roman"/>
                <a:cs typeface="Times New Roman"/>
                <a:sym typeface="Times New Roman"/>
              </a:rPr>
              <a:t>Menkes, S. (September 24, 2017) #SuzyMFW: A Cornucopia Of Color in Milan. </a:t>
            </a:r>
            <a:r>
              <a:rPr lang="en" sz="1100" u="sng">
                <a:solidFill>
                  <a:srgbClr val="000000"/>
                </a:solidFill>
                <a:latin typeface="Times New Roman"/>
                <a:ea typeface="Times New Roman"/>
                <a:cs typeface="Times New Roman"/>
                <a:sym typeface="Times New Roman"/>
                <a:hlinkClick r:id="rId20"/>
              </a:rPr>
              <a:t>En.vouge.me</a:t>
            </a:r>
            <a:r>
              <a:rPr lang="en" sz="1100">
                <a:solidFill>
                  <a:srgbClr val="000000"/>
                </a:solidFill>
                <a:latin typeface="Times New Roman"/>
                <a:ea typeface="Times New Roman"/>
                <a:cs typeface="Times New Roman"/>
                <a:sym typeface="Times New Roman"/>
              </a:rPr>
              <a:t>. Retrieved from </a:t>
            </a:r>
            <a:endParaRPr sz="1100">
              <a:solidFill>
                <a:srgbClr val="000000"/>
              </a:solidFill>
              <a:latin typeface="Times New Roman"/>
              <a:ea typeface="Times New Roman"/>
              <a:cs typeface="Times New Roman"/>
              <a:sym typeface="Times New Roman"/>
            </a:endParaRPr>
          </a:p>
          <a:p>
            <a:pPr indent="457200" lvl="0" marL="457200" rtl="0" algn="l">
              <a:spcBef>
                <a:spcPts val="0"/>
              </a:spcBef>
              <a:spcAft>
                <a:spcPts val="0"/>
              </a:spcAft>
              <a:buNone/>
            </a:pPr>
            <a:r>
              <a:rPr lang="en" sz="1100" u="sng">
                <a:solidFill>
                  <a:srgbClr val="000000"/>
                </a:solidFill>
                <a:latin typeface="Times New Roman"/>
                <a:ea typeface="Times New Roman"/>
                <a:cs typeface="Times New Roman"/>
                <a:sym typeface="Times New Roman"/>
                <a:hlinkClick r:id="rId21"/>
              </a:rPr>
              <a:t>https://en.vogue.me/suzy-menkes/suzymfw-missoni-etro-spring-2018-review/</a:t>
            </a:r>
            <a:endParaRPr sz="1100" u="sng">
              <a:solidFill>
                <a:srgbClr val="000000"/>
              </a:solidFill>
              <a:latin typeface="Times New Roman"/>
              <a:ea typeface="Times New Roman"/>
              <a:cs typeface="Times New Roman"/>
              <a:sym typeface="Times New Roman"/>
              <a:hlinkClick r:id="rId22"/>
            </a:endParaRPr>
          </a:p>
          <a:p>
            <a:pPr indent="0" lvl="0" marL="0" rtl="0" algn="l">
              <a:spcBef>
                <a:spcPts val="0"/>
              </a:spcBef>
              <a:spcAft>
                <a:spcPts val="1600"/>
              </a:spcAft>
              <a:buNone/>
            </a:pPr>
            <a:r>
              <a:t/>
            </a:r>
            <a:endParaRPr sz="1100">
              <a:solidFill>
                <a:srgbClr val="000000"/>
              </a:solidFill>
              <a:latin typeface="Times New Roman"/>
              <a:ea typeface="Times New Roman"/>
              <a:cs typeface="Times New Roman"/>
              <a:sym typeface="Times New Roman"/>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7" name="Shape 207"/>
        <p:cNvGrpSpPr/>
        <p:nvPr/>
      </p:nvGrpSpPr>
      <p:grpSpPr>
        <a:xfrm>
          <a:off x="0" y="0"/>
          <a:ext cx="0" cy="0"/>
          <a:chOff x="0" y="0"/>
          <a:chExt cx="0" cy="0"/>
        </a:xfrm>
      </p:grpSpPr>
      <p:sp>
        <p:nvSpPr>
          <p:cNvPr id="208" name="Google Shape;208;p21"/>
          <p:cNvSpPr txBox="1"/>
          <p:nvPr>
            <p:ph type="title"/>
          </p:nvPr>
        </p:nvSpPr>
        <p:spPr>
          <a:xfrm>
            <a:off x="819150" y="266675"/>
            <a:ext cx="7505700" cy="557100"/>
          </a:xfrm>
          <a:prstGeom prst="rect">
            <a:avLst/>
          </a:prstGeom>
        </p:spPr>
        <p:txBody>
          <a:bodyPr anchorCtr="0" anchor="t" bIns="91425" lIns="91425" spcFirstLastPara="1" rIns="91425" wrap="square" tIns="91425">
            <a:noAutofit/>
          </a:bodyPr>
          <a:lstStyle/>
          <a:p>
            <a:pPr indent="457200" lvl="0" marL="1828800" rtl="0" algn="l">
              <a:spcBef>
                <a:spcPts val="0"/>
              </a:spcBef>
              <a:spcAft>
                <a:spcPts val="0"/>
              </a:spcAft>
              <a:buNone/>
            </a:pPr>
            <a:r>
              <a:rPr lang="en"/>
              <a:t> References </a:t>
            </a:r>
            <a:endParaRPr/>
          </a:p>
        </p:txBody>
      </p:sp>
      <p:sp>
        <p:nvSpPr>
          <p:cNvPr id="209" name="Google Shape;209;p21"/>
          <p:cNvSpPr txBox="1"/>
          <p:nvPr>
            <p:ph idx="1" type="body"/>
          </p:nvPr>
        </p:nvSpPr>
        <p:spPr>
          <a:xfrm>
            <a:off x="819150" y="935175"/>
            <a:ext cx="7505700" cy="3829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Clr>
                <a:srgbClr val="000000"/>
              </a:buClr>
              <a:buSzPts val="1100"/>
              <a:buFont typeface="Times New Roman"/>
              <a:buChar char="●"/>
            </a:pPr>
            <a:r>
              <a:rPr lang="en" sz="1100">
                <a:solidFill>
                  <a:srgbClr val="222222"/>
                </a:solidFill>
                <a:highlight>
                  <a:srgbClr val="FFFFFF"/>
                </a:highlight>
                <a:latin typeface="Arial"/>
                <a:ea typeface="Arial"/>
                <a:cs typeface="Arial"/>
                <a:sym typeface="Arial"/>
              </a:rPr>
              <a:t>Metropolitan Museum of Art. (2019) Missoni evening dress fall/winter 1978-79. Metmuseum.org. Retrieved from</a:t>
            </a:r>
            <a:endParaRPr sz="1100">
              <a:solidFill>
                <a:srgbClr val="222222"/>
              </a:solidFill>
              <a:highlight>
                <a:srgbClr val="FFFFFF"/>
              </a:highlight>
              <a:latin typeface="Arial"/>
              <a:ea typeface="Arial"/>
              <a:cs typeface="Arial"/>
              <a:sym typeface="Arial"/>
            </a:endParaRPr>
          </a:p>
          <a:p>
            <a:pPr indent="457200" lvl="0" marL="457200" rtl="0" algn="l">
              <a:spcBef>
                <a:spcPts val="0"/>
              </a:spcBef>
              <a:spcAft>
                <a:spcPts val="0"/>
              </a:spcAft>
              <a:buNone/>
            </a:pPr>
            <a:r>
              <a:rPr lang="en" sz="1100" u="sng">
                <a:solidFill>
                  <a:srgbClr val="1155CC"/>
                </a:solidFill>
                <a:highlight>
                  <a:srgbClr val="FFFFFF"/>
                </a:highlight>
                <a:latin typeface="Arial"/>
                <a:ea typeface="Arial"/>
                <a:cs typeface="Arial"/>
                <a:sym typeface="Arial"/>
                <a:hlinkClick r:id="rId3"/>
              </a:rPr>
              <a:t>https://www.metmuseum.org/art/collection/search/97614</a:t>
            </a:r>
            <a:endParaRPr sz="1100" u="sng">
              <a:solidFill>
                <a:srgbClr val="1155CC"/>
              </a:solidFill>
              <a:highlight>
                <a:srgbClr val="FFFFFF"/>
              </a:highlight>
              <a:latin typeface="Arial"/>
              <a:ea typeface="Arial"/>
              <a:cs typeface="Arial"/>
              <a:sym typeface="Arial"/>
              <a:hlinkClick r:id="rId4"/>
            </a:endParaRPr>
          </a:p>
          <a:p>
            <a:pPr indent="-298450" lvl="0" marL="457200" rtl="0" algn="l">
              <a:spcBef>
                <a:spcPts val="0"/>
              </a:spcBef>
              <a:spcAft>
                <a:spcPts val="0"/>
              </a:spcAft>
              <a:buClr>
                <a:srgbClr val="000000"/>
              </a:buClr>
              <a:buSzPts val="1100"/>
              <a:buFont typeface="Times New Roman"/>
              <a:buChar char="●"/>
            </a:pPr>
            <a:r>
              <a:rPr lang="en" sz="1100">
                <a:solidFill>
                  <a:srgbClr val="222222"/>
                </a:solidFill>
                <a:highlight>
                  <a:srgbClr val="FFFFFF"/>
                </a:highlight>
                <a:latin typeface="Arial"/>
                <a:ea typeface="Arial"/>
                <a:cs typeface="Arial"/>
                <a:sym typeface="Arial"/>
              </a:rPr>
              <a:t>Metropolitan Museum of Art. (2019) Missoni ensemble ca. 1971. Metmuseum.org. Retrieved from</a:t>
            </a:r>
            <a:endParaRPr sz="1100">
              <a:solidFill>
                <a:srgbClr val="222222"/>
              </a:solidFill>
              <a:highlight>
                <a:srgbClr val="FFFFFF"/>
              </a:highlight>
              <a:latin typeface="Arial"/>
              <a:ea typeface="Arial"/>
              <a:cs typeface="Arial"/>
              <a:sym typeface="Arial"/>
            </a:endParaRPr>
          </a:p>
          <a:p>
            <a:pPr indent="0" lvl="0" marL="914400" rtl="0" algn="l">
              <a:spcBef>
                <a:spcPts val="0"/>
              </a:spcBef>
              <a:spcAft>
                <a:spcPts val="0"/>
              </a:spcAft>
              <a:buNone/>
            </a:pPr>
            <a:r>
              <a:rPr lang="en" sz="1100" u="sng">
                <a:solidFill>
                  <a:srgbClr val="1155CC"/>
                </a:solidFill>
                <a:highlight>
                  <a:srgbClr val="FFFFFF"/>
                </a:highlight>
                <a:latin typeface="Arial"/>
                <a:ea typeface="Arial"/>
                <a:cs typeface="Arial"/>
                <a:sym typeface="Arial"/>
                <a:hlinkClick r:id="rId5"/>
              </a:rPr>
              <a:t>https://www.metmuseum.org/art/collection/search/105263?&amp;searchField=All&amp;sortBy=Relevance&amp;who=Missoni%24Missoni&amp;ft=*&amp;offset=40&amp;rpp=20&amp;pos=41</a:t>
            </a:r>
            <a:endParaRPr sz="1100" u="sng">
              <a:solidFill>
                <a:srgbClr val="1155CC"/>
              </a:solidFill>
              <a:highlight>
                <a:srgbClr val="FFFFFF"/>
              </a:highlight>
              <a:latin typeface="Arial"/>
              <a:ea typeface="Arial"/>
              <a:cs typeface="Arial"/>
              <a:sym typeface="Arial"/>
              <a:hlinkClick r:id="rId6"/>
            </a:endParaRPr>
          </a:p>
          <a:p>
            <a:pPr indent="0" lvl="0" marL="457200" rtl="0" algn="l">
              <a:spcBef>
                <a:spcPts val="0"/>
              </a:spcBef>
              <a:spcAft>
                <a:spcPts val="0"/>
              </a:spcAft>
              <a:buNone/>
            </a:pPr>
            <a:r>
              <a:t/>
            </a:r>
            <a:endParaRPr sz="1100">
              <a:solidFill>
                <a:srgbClr val="000000"/>
              </a:solidFill>
              <a:latin typeface="Arial"/>
              <a:ea typeface="Arial"/>
              <a:cs typeface="Arial"/>
              <a:sym typeface="Arial"/>
            </a:endParaRPr>
          </a:p>
          <a:p>
            <a:pPr indent="-298450" lvl="0" marL="457200" rtl="0" algn="l">
              <a:spcBef>
                <a:spcPts val="0"/>
              </a:spcBef>
              <a:spcAft>
                <a:spcPts val="0"/>
              </a:spcAft>
              <a:buClr>
                <a:srgbClr val="000000"/>
              </a:buClr>
              <a:buSzPts val="1100"/>
              <a:buFont typeface="Times New Roman"/>
              <a:buChar char="●"/>
            </a:pPr>
            <a:r>
              <a:rPr lang="en" sz="1100">
                <a:solidFill>
                  <a:srgbClr val="222222"/>
                </a:solidFill>
                <a:highlight>
                  <a:srgbClr val="FFFFFF"/>
                </a:highlight>
                <a:latin typeface="Arial"/>
                <a:ea typeface="Arial"/>
                <a:cs typeface="Arial"/>
                <a:sym typeface="Arial"/>
              </a:rPr>
              <a:t>Metropolitan Museum of Art. (2019) Missoni Dress ca. 1980. Metmuseum.org. Retrieved from</a:t>
            </a:r>
            <a:endParaRPr sz="1100">
              <a:solidFill>
                <a:srgbClr val="222222"/>
              </a:solidFill>
              <a:highlight>
                <a:srgbClr val="FFFFFF"/>
              </a:highlight>
              <a:latin typeface="Arial"/>
              <a:ea typeface="Arial"/>
              <a:cs typeface="Arial"/>
              <a:sym typeface="Arial"/>
            </a:endParaRPr>
          </a:p>
          <a:p>
            <a:pPr indent="0" lvl="0" marL="914400" rtl="0" algn="l">
              <a:spcBef>
                <a:spcPts val="0"/>
              </a:spcBef>
              <a:spcAft>
                <a:spcPts val="0"/>
              </a:spcAft>
              <a:buNone/>
            </a:pPr>
            <a:r>
              <a:rPr lang="en" sz="1100" u="sng">
                <a:solidFill>
                  <a:srgbClr val="1155CC"/>
                </a:solidFill>
                <a:highlight>
                  <a:srgbClr val="FFFFFF"/>
                </a:highlight>
                <a:latin typeface="Arial"/>
                <a:ea typeface="Arial"/>
                <a:cs typeface="Arial"/>
                <a:sym typeface="Arial"/>
                <a:hlinkClick r:id="rId7"/>
              </a:rPr>
              <a:t>https://www.metmuseum.org/art/collection/search/162858?&amp;searchField=All&amp;sortBy=Relevance&amp;who=Missoni%24Missoni&amp;ft=*&amp;offset=0&amp;rpp=20&amp;pos=1</a:t>
            </a:r>
            <a:endParaRPr sz="1100">
              <a:solidFill>
                <a:srgbClr val="000000"/>
              </a:solidFill>
              <a:latin typeface="Times New Roman"/>
              <a:ea typeface="Times New Roman"/>
              <a:cs typeface="Times New Roman"/>
              <a:sym typeface="Times New Roman"/>
            </a:endParaRPr>
          </a:p>
          <a:p>
            <a:pPr indent="-298450" lvl="0" marL="457200" rtl="0" algn="l">
              <a:spcBef>
                <a:spcPts val="0"/>
              </a:spcBef>
              <a:spcAft>
                <a:spcPts val="0"/>
              </a:spcAft>
              <a:buClr>
                <a:srgbClr val="000000"/>
              </a:buClr>
              <a:buSzPts val="1100"/>
              <a:buFont typeface="Times New Roman"/>
              <a:buChar char="●"/>
            </a:pPr>
            <a:r>
              <a:rPr lang="en" sz="1100">
                <a:solidFill>
                  <a:srgbClr val="000000"/>
                </a:solidFill>
                <a:latin typeface="Times New Roman"/>
                <a:ea typeface="Times New Roman"/>
                <a:cs typeface="Times New Roman"/>
                <a:sym typeface="Times New Roman"/>
              </a:rPr>
              <a:t>Morley, J. (September 22, 2018) Italy’s Missoni survives 65 years in fashion as a family affair. </a:t>
            </a:r>
            <a:r>
              <a:rPr lang="en" sz="1100" u="sng">
                <a:solidFill>
                  <a:srgbClr val="000000"/>
                </a:solidFill>
                <a:latin typeface="Times New Roman"/>
                <a:ea typeface="Times New Roman"/>
                <a:cs typeface="Times New Roman"/>
                <a:sym typeface="Times New Roman"/>
                <a:hlinkClick r:id="rId8"/>
              </a:rPr>
              <a:t>Theguardian.com</a:t>
            </a:r>
            <a:r>
              <a:rPr lang="en" sz="1100">
                <a:solidFill>
                  <a:srgbClr val="000000"/>
                </a:solidFill>
                <a:latin typeface="Times New Roman"/>
                <a:ea typeface="Times New Roman"/>
                <a:cs typeface="Times New Roman"/>
                <a:sym typeface="Times New Roman"/>
              </a:rPr>
              <a:t>. Retrieved from </a:t>
            </a:r>
            <a:endParaRPr sz="1100">
              <a:solidFill>
                <a:srgbClr val="000000"/>
              </a:solidFill>
              <a:latin typeface="Times New Roman"/>
              <a:ea typeface="Times New Roman"/>
              <a:cs typeface="Times New Roman"/>
              <a:sym typeface="Times New Roman"/>
            </a:endParaRPr>
          </a:p>
          <a:p>
            <a:pPr indent="457200" lvl="0" marL="457200" rtl="0" algn="l">
              <a:spcBef>
                <a:spcPts val="0"/>
              </a:spcBef>
              <a:spcAft>
                <a:spcPts val="0"/>
              </a:spcAft>
              <a:buNone/>
            </a:pPr>
            <a:r>
              <a:rPr lang="en" sz="1100" u="sng">
                <a:solidFill>
                  <a:srgbClr val="000000"/>
                </a:solidFill>
                <a:latin typeface="Times New Roman"/>
                <a:ea typeface="Times New Roman"/>
                <a:cs typeface="Times New Roman"/>
                <a:sym typeface="Times New Roman"/>
                <a:hlinkClick r:id="rId9"/>
              </a:rPr>
              <a:t>https://www.theguardian.com/fashion/2018/sep/22/italy-missoni-65-years-fashion-food-friends</a:t>
            </a:r>
            <a:endParaRPr sz="1100" u="sng">
              <a:solidFill>
                <a:srgbClr val="000000"/>
              </a:solidFill>
              <a:latin typeface="Times New Roman"/>
              <a:ea typeface="Times New Roman"/>
              <a:cs typeface="Times New Roman"/>
              <a:sym typeface="Times New Roman"/>
              <a:hlinkClick r:id="rId10"/>
            </a:endParaRPr>
          </a:p>
          <a:p>
            <a:pPr indent="0" lvl="0" marL="0" rtl="0" algn="l">
              <a:spcBef>
                <a:spcPts val="0"/>
              </a:spcBef>
              <a:spcAft>
                <a:spcPts val="0"/>
              </a:spcAft>
              <a:buNone/>
            </a:pPr>
            <a:r>
              <a:t/>
            </a:r>
            <a:endParaRPr sz="1100">
              <a:solidFill>
                <a:srgbClr val="000000"/>
              </a:solidFill>
              <a:latin typeface="Times New Roman"/>
              <a:ea typeface="Times New Roman"/>
              <a:cs typeface="Times New Roman"/>
              <a:sym typeface="Times New Roman"/>
            </a:endParaRPr>
          </a:p>
          <a:p>
            <a:pPr indent="-298450" lvl="0" marL="457200" rtl="0" algn="l">
              <a:spcBef>
                <a:spcPts val="0"/>
              </a:spcBef>
              <a:spcAft>
                <a:spcPts val="0"/>
              </a:spcAft>
              <a:buClr>
                <a:srgbClr val="000000"/>
              </a:buClr>
              <a:buSzPts val="1100"/>
              <a:buFont typeface="Times New Roman"/>
              <a:buChar char="●"/>
            </a:pPr>
            <a:r>
              <a:rPr lang="en" sz="1100">
                <a:solidFill>
                  <a:srgbClr val="000000"/>
                </a:solidFill>
                <a:latin typeface="Times New Roman"/>
                <a:ea typeface="Times New Roman"/>
                <a:cs typeface="Times New Roman"/>
                <a:sym typeface="Times New Roman"/>
              </a:rPr>
              <a:t>Rachlin, N. (May 5, 2016) How Sonia Delaunay and Lucio Fontana Inspired Missoni’s Cheerful Fashion and Home Line.</a:t>
            </a:r>
            <a:r>
              <a:rPr lang="en" sz="1100" u="sng">
                <a:solidFill>
                  <a:srgbClr val="000000"/>
                </a:solidFill>
                <a:latin typeface="Times New Roman"/>
                <a:ea typeface="Times New Roman"/>
                <a:cs typeface="Times New Roman"/>
                <a:sym typeface="Times New Roman"/>
                <a:hlinkClick r:id="rId11"/>
              </a:rPr>
              <a:t>Architecturaldigest.com</a:t>
            </a:r>
            <a:r>
              <a:rPr lang="en" sz="1100">
                <a:solidFill>
                  <a:srgbClr val="000000"/>
                </a:solidFill>
                <a:latin typeface="Times New Roman"/>
                <a:ea typeface="Times New Roman"/>
                <a:cs typeface="Times New Roman"/>
                <a:sym typeface="Times New Roman"/>
              </a:rPr>
              <a:t>. Retrieved from </a:t>
            </a:r>
            <a:endParaRPr sz="1100">
              <a:solidFill>
                <a:srgbClr val="000000"/>
              </a:solidFill>
              <a:latin typeface="Times New Roman"/>
              <a:ea typeface="Times New Roman"/>
              <a:cs typeface="Times New Roman"/>
              <a:sym typeface="Times New Roman"/>
            </a:endParaRPr>
          </a:p>
          <a:p>
            <a:pPr indent="457200" lvl="0" marL="457200" rtl="0" algn="l">
              <a:spcBef>
                <a:spcPts val="0"/>
              </a:spcBef>
              <a:spcAft>
                <a:spcPts val="0"/>
              </a:spcAft>
              <a:buNone/>
            </a:pPr>
            <a:r>
              <a:rPr lang="en" sz="1100" u="sng">
                <a:solidFill>
                  <a:srgbClr val="000000"/>
                </a:solidFill>
                <a:latin typeface="Times New Roman"/>
                <a:ea typeface="Times New Roman"/>
                <a:cs typeface="Times New Roman"/>
                <a:sym typeface="Times New Roman"/>
                <a:hlinkClick r:id="rId12"/>
              </a:rPr>
              <a:t>https://www.google.com/amp/s/www.architecturaldigest.com/story/missoni-exhibition-fashion-and-textile-museum/amp</a:t>
            </a:r>
            <a:endParaRPr sz="1100" u="sng">
              <a:solidFill>
                <a:srgbClr val="000000"/>
              </a:solidFill>
              <a:latin typeface="Times New Roman"/>
              <a:ea typeface="Times New Roman"/>
              <a:cs typeface="Times New Roman"/>
              <a:sym typeface="Times New Roman"/>
              <a:hlinkClick r:id="rId13"/>
            </a:endParaRPr>
          </a:p>
          <a:p>
            <a:pPr indent="0" lvl="0" marL="0" rtl="0" algn="l">
              <a:spcBef>
                <a:spcPts val="0"/>
              </a:spcBef>
              <a:spcAft>
                <a:spcPts val="0"/>
              </a:spcAft>
              <a:buNone/>
            </a:pPr>
            <a:r>
              <a:t/>
            </a:r>
            <a:endParaRPr sz="1100">
              <a:solidFill>
                <a:srgbClr val="000000"/>
              </a:solidFill>
              <a:latin typeface="Times New Roman"/>
              <a:ea typeface="Times New Roman"/>
              <a:cs typeface="Times New Roman"/>
              <a:sym typeface="Times New Roman"/>
            </a:endParaRPr>
          </a:p>
          <a:p>
            <a:pPr indent="-298450" lvl="0" marL="457200" rtl="0" algn="l">
              <a:spcBef>
                <a:spcPts val="0"/>
              </a:spcBef>
              <a:spcAft>
                <a:spcPts val="0"/>
              </a:spcAft>
              <a:buClr>
                <a:srgbClr val="000000"/>
              </a:buClr>
              <a:buSzPts val="1100"/>
              <a:buFont typeface="Times New Roman"/>
              <a:buChar char="●"/>
            </a:pPr>
            <a:r>
              <a:rPr lang="en" sz="1100">
                <a:solidFill>
                  <a:srgbClr val="000000"/>
                </a:solidFill>
                <a:latin typeface="Times New Roman"/>
                <a:ea typeface="Times New Roman"/>
                <a:cs typeface="Times New Roman"/>
                <a:sym typeface="Times New Roman"/>
              </a:rPr>
              <a:t>Sneakernews. (2019) Missoni Reupholsters The adidas Ultra Boost Clima In Three Ways. </a:t>
            </a:r>
            <a:r>
              <a:rPr lang="en" sz="1100" u="sng">
                <a:solidFill>
                  <a:srgbClr val="000000"/>
                </a:solidFill>
                <a:latin typeface="Times New Roman"/>
                <a:ea typeface="Times New Roman"/>
                <a:cs typeface="Times New Roman"/>
                <a:sym typeface="Times New Roman"/>
                <a:hlinkClick r:id="rId14"/>
              </a:rPr>
              <a:t>Sneakernews.com</a:t>
            </a:r>
            <a:r>
              <a:rPr lang="en" sz="1100">
                <a:solidFill>
                  <a:srgbClr val="000000"/>
                </a:solidFill>
                <a:latin typeface="Times New Roman"/>
                <a:ea typeface="Times New Roman"/>
                <a:cs typeface="Times New Roman"/>
                <a:sym typeface="Times New Roman"/>
              </a:rPr>
              <a:t>. Picture Retrieved from </a:t>
            </a:r>
            <a:endParaRPr sz="1100">
              <a:solidFill>
                <a:srgbClr val="000000"/>
              </a:solidFill>
              <a:latin typeface="Times New Roman"/>
              <a:ea typeface="Times New Roman"/>
              <a:cs typeface="Times New Roman"/>
              <a:sym typeface="Times New Roman"/>
            </a:endParaRPr>
          </a:p>
          <a:p>
            <a:pPr indent="457200" lvl="0" marL="457200" rtl="0" algn="l">
              <a:spcBef>
                <a:spcPts val="0"/>
              </a:spcBef>
              <a:spcAft>
                <a:spcPts val="0"/>
              </a:spcAft>
              <a:buNone/>
            </a:pPr>
            <a:r>
              <a:rPr lang="en" sz="1100" u="sng">
                <a:solidFill>
                  <a:srgbClr val="000000"/>
                </a:solidFill>
                <a:latin typeface="Times New Roman"/>
                <a:ea typeface="Times New Roman"/>
                <a:cs typeface="Times New Roman"/>
                <a:sym typeface="Times New Roman"/>
                <a:hlinkClick r:id="rId15"/>
              </a:rPr>
              <a:t>https://www.google.com/amp/s/sneakernews.com/2019/04/15/missoni-adidas-ultra-boost-clima-release-info/amp/</a:t>
            </a:r>
            <a:endParaRPr sz="1100" u="sng">
              <a:solidFill>
                <a:srgbClr val="000000"/>
              </a:solidFill>
              <a:latin typeface="Times New Roman"/>
              <a:ea typeface="Times New Roman"/>
              <a:cs typeface="Times New Roman"/>
              <a:sym typeface="Times New Roman"/>
              <a:hlinkClick r:id="rId16"/>
            </a:endParaRPr>
          </a:p>
          <a:p>
            <a:pPr indent="0" lvl="0" marL="0" rtl="0" algn="l">
              <a:spcBef>
                <a:spcPts val="0"/>
              </a:spcBef>
              <a:spcAft>
                <a:spcPts val="0"/>
              </a:spcAft>
              <a:buNone/>
            </a:pPr>
            <a:r>
              <a:t/>
            </a:r>
            <a:endParaRPr sz="1100">
              <a:solidFill>
                <a:srgbClr val="000000"/>
              </a:solidFill>
              <a:latin typeface="Times New Roman"/>
              <a:ea typeface="Times New Roman"/>
              <a:cs typeface="Times New Roman"/>
              <a:sym typeface="Times New Roman"/>
            </a:endParaRPr>
          </a:p>
          <a:p>
            <a:pPr indent="0" lvl="0" marL="0" rtl="0" algn="l">
              <a:spcBef>
                <a:spcPts val="0"/>
              </a:spcBef>
              <a:spcAft>
                <a:spcPts val="1600"/>
              </a:spcAft>
              <a:buNone/>
            </a:pPr>
            <a:r>
              <a:t/>
            </a:r>
            <a:endParaRPr sz="1000">
              <a:solidFill>
                <a:srgbClr val="000000"/>
              </a:solidFill>
              <a:latin typeface="Times New Roman"/>
              <a:ea typeface="Times New Roman"/>
              <a:cs typeface="Times New Roman"/>
              <a:sym typeface="Times New Roman"/>
            </a:endParaRPr>
          </a:p>
        </p:txBody>
      </p:sp>
    </p:spTree>
  </p:cSld>
  <p:clrMapOvr>
    <a:masterClrMapping/>
  </p:clrMapOvr>
</p:sld>
</file>

<file path=ppt/theme/theme1.xml><?xml version="1.0" encoding="utf-8"?>
<a:theme xmlns:a="http://schemas.openxmlformats.org/drawingml/2006/main" xmlns:r="http://schemas.openxmlformats.org/officeDocument/2006/relationships"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