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0" autoAdjust="0"/>
    <p:restoredTop sz="94660"/>
  </p:normalViewPr>
  <p:slideViewPr>
    <p:cSldViewPr>
      <p:cViewPr varScale="1">
        <p:scale>
          <a:sx n="50" d="100"/>
          <a:sy n="50" d="100"/>
        </p:scale>
        <p:origin x="-6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D274-ADEE-4119-88AB-5774F74E26B2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CAD84B-195A-4C8F-AC5F-07E9D4071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D274-ADEE-4119-88AB-5774F74E26B2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84B-195A-4C8F-AC5F-07E9D4071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D274-ADEE-4119-88AB-5774F74E26B2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84B-195A-4C8F-AC5F-07E9D4071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D274-ADEE-4119-88AB-5774F74E26B2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84B-195A-4C8F-AC5F-07E9D4071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D274-ADEE-4119-88AB-5774F74E26B2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CAD84B-195A-4C8F-AC5F-07E9D4071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D274-ADEE-4119-88AB-5774F74E26B2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84B-195A-4C8F-AC5F-07E9D4071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D274-ADEE-4119-88AB-5774F74E26B2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84B-195A-4C8F-AC5F-07E9D4071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D274-ADEE-4119-88AB-5774F74E26B2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84B-195A-4C8F-AC5F-07E9D4071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D274-ADEE-4119-88AB-5774F74E26B2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84B-195A-4C8F-AC5F-07E9D4071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D274-ADEE-4119-88AB-5774F74E26B2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D84B-195A-4C8F-AC5F-07E9D4071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D274-ADEE-4119-88AB-5774F74E26B2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CAD84B-195A-4C8F-AC5F-07E9D4071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93D274-ADEE-4119-88AB-5774F74E26B2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CAD84B-195A-4C8F-AC5F-07E9D4071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02/09/23/business/william-rosenberg-86-founder-of-Dunkin&#8217;-donuts.html" TargetMode="External"/><Relationship Id="rId7" Type="http://schemas.openxmlformats.org/officeDocument/2006/relationships/hyperlink" Target="https://news.dunkin&#8217;donuts.com/blog/a-dozen-coffee-moments-in-Dunkin&#8217;-donuts-history" TargetMode="External"/><Relationship Id="rId2" Type="http://schemas.openxmlformats.org/officeDocument/2006/relationships/hyperlink" Target="https://www.nytimes.com/2005/12/13/business/parent-of-Dunkin&#8217;-donuts-sold-for-24-billion-to-equity-firm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stonglobe.com/business/2018/07/11/new-Dunkin&#8217;-ceo-charts-path-for-growth/eIW5p3baVd3XUtvoIPNDsI/story.html" TargetMode="External"/><Relationship Id="rId5" Type="http://schemas.openxmlformats.org/officeDocument/2006/relationships/hyperlink" Target="https://pestleanalysis.com/swot-analysis-of-starbucks/" TargetMode="External"/><Relationship Id="rId4" Type="http://schemas.openxmlformats.org/officeDocument/2006/relationships/hyperlink" Target="https://www.marketing91.com/swot-analysis-of-Dunkin&#8217;-donu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news.com/news/Dunkin&#8217;-donuts-reducing-spice-up-sales/" TargetMode="External"/><Relationship Id="rId2" Type="http://schemas.openxmlformats.org/officeDocument/2006/relationships/hyperlink" Target="http://panmore.com/starbucks-coffee-swot-analys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alueline.com/Stocks/Highlights/Dunkin_Brands__A_Short_SWOT_Analysis.aspx" TargetMode="External"/><Relationship Id="rId4" Type="http://schemas.openxmlformats.org/officeDocument/2006/relationships/hyperlink" Target="https://www.cheshnotes.com/2017/07/dunkin-donuts-swot-analysi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 smtClean="0"/>
              <a:t>“America Runs on Dunkin’”</a:t>
            </a:r>
          </a:p>
          <a:p>
            <a:r>
              <a:rPr lang="en-US" dirty="0" smtClean="0"/>
              <a:t>By Alexia Hernandez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Dunkin’ Brands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200" dirty="0" smtClean="0"/>
              <a:t>Atlas, R. D. (December 13, 2005) Parent of Dunkin’’ Donuts Sold for $2.4 Billion to Equity Firms. Nytimes.com. Retrieved from:							</a:t>
            </a:r>
            <a:r>
              <a:rPr lang="en-US" sz="1200" dirty="0" smtClean="0">
                <a:hlinkClick r:id="rId2"/>
              </a:rPr>
              <a:t>https://www.nytimes.com/2005/12/13/business/parent-of-Dunkin’-donuts-sold-for-24-billion-to-equity-firms.html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sz="1200" dirty="0" smtClean="0"/>
              <a:t>Associated Press. (September 23, 2002) William Rosenberg, 86, Founder of Dunkin’’ Donuts. Nytimes.com. Retrieved from:										 </a:t>
            </a:r>
            <a:r>
              <a:rPr lang="en-US" sz="1200" u="sng" dirty="0" smtClean="0">
                <a:hlinkClick r:id="rId3"/>
              </a:rPr>
              <a:t>https://www.nytimes.com/2002/09/23/business/william-rosenberg-86-founder-of-Dunkin’-donuts.html</a:t>
            </a:r>
            <a:endParaRPr lang="en-US" sz="1200" u="sng" dirty="0" smtClean="0"/>
          </a:p>
          <a:p>
            <a:r>
              <a:rPr lang="en-US" sz="1200" dirty="0" err="1" smtClean="0"/>
              <a:t>Bhasin</a:t>
            </a:r>
            <a:r>
              <a:rPr lang="en-US" sz="1200" dirty="0" smtClean="0"/>
              <a:t>, H. (January 13, 2018) SWOT analysis of Dunkin’ Donuts. Marketing91.com. Retrieved from: 								</a:t>
            </a:r>
            <a:r>
              <a:rPr lang="en-US" sz="1200" u="sng" dirty="0" smtClean="0">
                <a:hlinkClick r:id="rId4"/>
              </a:rPr>
              <a:t>https://www.marketing91.com/swot-analysis-of-Dunkin’-donuts/</a:t>
            </a:r>
            <a:endParaRPr lang="en-US" sz="1200" u="sng" dirty="0" smtClean="0"/>
          </a:p>
          <a:p>
            <a:endParaRPr lang="en-US" sz="1200" dirty="0" smtClean="0"/>
          </a:p>
          <a:p>
            <a:r>
              <a:rPr lang="en-US" sz="1200" dirty="0" smtClean="0"/>
              <a:t>Bush, T. (April 20, 2018) SWOT Analysis of Starbucks, the World’s Leading </a:t>
            </a:r>
            <a:r>
              <a:rPr lang="en-US" sz="1200" dirty="0" err="1" smtClean="0"/>
              <a:t>Coffehouse</a:t>
            </a:r>
            <a:r>
              <a:rPr lang="en-US" sz="1200" dirty="0" smtClean="0"/>
              <a:t> Chain. Pestleanalysis.com. Retrieved from: 	</a:t>
            </a:r>
            <a:r>
              <a:rPr lang="en-US" sz="1200" u="sng" dirty="0" smtClean="0">
                <a:hlinkClick r:id="rId5"/>
              </a:rPr>
              <a:t>https://pestleanalysis.com/swot-analysis-of-starbucks/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err="1" smtClean="0"/>
              <a:t>Chesto</a:t>
            </a:r>
            <a:r>
              <a:rPr lang="en-US" sz="1200" dirty="0" smtClean="0"/>
              <a:t>, J. (July 11, 2018) New Dunkin’’ CEO charts a path for growth. Bostonglobe.com. Retrieved from:		 	</a:t>
            </a:r>
            <a:r>
              <a:rPr lang="en-US" sz="1200" u="sng" dirty="0" smtClean="0">
                <a:hlinkClick r:id="rId6"/>
              </a:rPr>
              <a:t>https://www.bostonglobe.com/business/2018/07/11/new-Dunkin’-</a:t>
            </a:r>
            <a:r>
              <a:rPr lang="en-US" sz="1200" u="sng" dirty="0" err="1" smtClean="0">
                <a:hlinkClick r:id="rId6"/>
              </a:rPr>
              <a:t>ceo</a:t>
            </a:r>
            <a:r>
              <a:rPr lang="en-US" sz="1200" u="sng" dirty="0" smtClean="0">
                <a:hlinkClick r:id="rId6"/>
              </a:rPr>
              <a:t>-charts-path-for-growth/eIW5p3baVd3XUtvoIPNDsI/story.html</a:t>
            </a:r>
            <a:endParaRPr lang="en-US" sz="1200" u="sng" dirty="0" smtClean="0"/>
          </a:p>
          <a:p>
            <a:endParaRPr lang="en-US" sz="1200" dirty="0" smtClean="0"/>
          </a:p>
          <a:p>
            <a:r>
              <a:rPr lang="en-US" sz="1200" dirty="0" smtClean="0"/>
              <a:t>Dunkin’’ News. (</a:t>
            </a:r>
            <a:r>
              <a:rPr lang="en-US" sz="1200" dirty="0" err="1" smtClean="0"/>
              <a:t>Sepetember</a:t>
            </a:r>
            <a:r>
              <a:rPr lang="en-US" sz="1200" dirty="0" smtClean="0"/>
              <a:t> 28, 2016) A Dozen Coffee Moments in Dunkin’’ Donuts History. </a:t>
            </a:r>
            <a:r>
              <a:rPr lang="en-US" sz="1200" dirty="0" err="1" smtClean="0"/>
              <a:t>News.Dunkin’donuts.com</a:t>
            </a:r>
            <a:r>
              <a:rPr lang="en-US" sz="1200" dirty="0" smtClean="0"/>
              <a:t>. Retrieved from: 	</a:t>
            </a:r>
            <a:r>
              <a:rPr lang="en-US" sz="1200" u="sng" dirty="0" smtClean="0">
                <a:hlinkClick r:id="rId7"/>
              </a:rPr>
              <a:t>https://</a:t>
            </a:r>
            <a:r>
              <a:rPr lang="en-US" sz="1200" u="sng" dirty="0" err="1" smtClean="0">
                <a:hlinkClick r:id="rId7"/>
              </a:rPr>
              <a:t>news.Dunkin’donuts.com</a:t>
            </a:r>
            <a:r>
              <a:rPr lang="en-US" sz="1200" u="sng" dirty="0" smtClean="0">
                <a:hlinkClick r:id="rId7"/>
              </a:rPr>
              <a:t>/blog/a-dozen-coffee-moments-in-Dunkin’-donuts-history</a:t>
            </a:r>
            <a:endParaRPr lang="en-US" sz="1200" dirty="0" smtClean="0"/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Lombardo, J. (August 30, 2018) Starbucks Coffee Company SWOT Analysis &amp; Recommendations. Panmore.com. Retrieved from: 					</a:t>
            </a:r>
            <a:r>
              <a:rPr lang="en-US" u="sng" dirty="0" smtClean="0">
                <a:hlinkClick r:id="rId2"/>
              </a:rPr>
              <a:t>http://panmore.com/starbucks-coffee-swot-analysis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Picchi</a:t>
            </a:r>
            <a:r>
              <a:rPr lang="en-US" dirty="0" smtClean="0"/>
              <a:t>, A. (2017) Dunkin’’ Donuts new strategy to spice up sales: Fewer donuts. Cbsnews.com. Retrieved from: 		</a:t>
            </a:r>
            <a:r>
              <a:rPr lang="en-US" u="sng" dirty="0" smtClean="0">
                <a:hlinkClick r:id="rId3"/>
              </a:rPr>
              <a:t>https://www.cbsnews.com/news/Dunkin’-donuts-reducing-spice-up-sales/</a:t>
            </a:r>
            <a:endParaRPr lang="en-US" u="sng" dirty="0" smtClean="0"/>
          </a:p>
          <a:p>
            <a:r>
              <a:rPr lang="en-US" dirty="0" err="1" smtClean="0"/>
              <a:t>Pratap</a:t>
            </a:r>
            <a:r>
              <a:rPr lang="en-US" dirty="0" smtClean="0"/>
              <a:t>, A. (July 16, 2017) Dunkin’ Donuts SWOT Analysis. Cheshnotes.com. Retrieved from: 	</a:t>
            </a:r>
            <a:r>
              <a:rPr lang="en-US" u="sng" dirty="0" smtClean="0">
                <a:hlinkClick r:id="rId4"/>
              </a:rPr>
              <a:t>https://www.cheshnotes.com/2017/07/Dunkin’-donuts-</a:t>
            </a:r>
            <a:r>
              <a:rPr lang="en-US" u="sng" dirty="0" err="1" smtClean="0">
                <a:hlinkClick r:id="rId4"/>
              </a:rPr>
              <a:t>swot</a:t>
            </a:r>
            <a:r>
              <a:rPr lang="en-US" u="sng" dirty="0" smtClean="0">
                <a:hlinkClick r:id="rId4"/>
              </a:rPr>
              <a:t>-analysis/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err="1" smtClean="0"/>
              <a:t>Scrudato</a:t>
            </a:r>
            <a:r>
              <a:rPr lang="en-US" dirty="0" smtClean="0"/>
              <a:t>, R. J. (April 21, 2015) Dunkin’ Brands: A Short SWOT Analysis. Valueline.com. Retrieved from:		</a:t>
            </a:r>
            <a:r>
              <a:rPr lang="en-US" u="sng" dirty="0" smtClean="0">
                <a:hlinkClick r:id="rId5"/>
              </a:rPr>
              <a:t>http://</a:t>
            </a:r>
            <a:r>
              <a:rPr lang="en-US" u="sng" dirty="0" err="1" smtClean="0">
                <a:hlinkClick r:id="rId5"/>
              </a:rPr>
              <a:t>www.valueline.com</a:t>
            </a:r>
            <a:r>
              <a:rPr lang="en-US" u="sng" dirty="0" smtClean="0">
                <a:hlinkClick r:id="rId5"/>
              </a:rPr>
              <a:t>/Stocks/Highlights/Dunkin’_Brands__A_Short_SWOT_Analysis.aspx#.XBBl0NtKh0w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Whol</a:t>
            </a:r>
            <a:r>
              <a:rPr lang="en-US" dirty="0" smtClean="0"/>
              <a:t>, J. (July 6, 2018). Dunkin’ Donuts Gets A Brand Update, But The Orange And Pink Logo Isn’t Going Anywhere. Adage.com. Retrieved from: 		https://adage.com/article/cmo-strategy/dunkin-donuts-a-brand-update/314128/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Brief History of Dunkin’</a:t>
            </a:r>
          </a:p>
          <a:p>
            <a:r>
              <a:rPr lang="en-US" dirty="0" smtClean="0"/>
              <a:t>Target Market </a:t>
            </a:r>
          </a:p>
          <a:p>
            <a:r>
              <a:rPr lang="en-US" dirty="0" smtClean="0"/>
              <a:t>Advertising/ Promotions</a:t>
            </a:r>
          </a:p>
          <a:p>
            <a:r>
              <a:rPr lang="en-US" dirty="0" smtClean="0"/>
              <a:t>SWOT Analysis on Dunkin</a:t>
            </a:r>
          </a:p>
          <a:p>
            <a:r>
              <a:rPr lang="en-US" dirty="0" smtClean="0"/>
              <a:t>Key Competitor (Starbucks)</a:t>
            </a:r>
          </a:p>
          <a:p>
            <a:r>
              <a:rPr lang="en-US" dirty="0" smtClean="0"/>
              <a:t>Recommendations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Dunkin’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Dunkin’ is an American multinational quick service restaurant chain based in Canton Massachusetts, founded in 1950 by William Rosenberg . </a:t>
            </a:r>
          </a:p>
          <a:p>
            <a:r>
              <a:rPr lang="en-US" sz="1800" dirty="0" smtClean="0"/>
              <a:t> By 1998 the company had grown to 2,500 locations worldwide with$2 billion dollars in annual sales. </a:t>
            </a:r>
          </a:p>
          <a:p>
            <a:r>
              <a:rPr lang="en-US" sz="1800" dirty="0" smtClean="0"/>
              <a:t>In 2005 Dunkin and Baskin-Robbins were sold to Carlyle Group and Thomas H. Lee Partner for $24 billion.</a:t>
            </a:r>
          </a:p>
          <a:p>
            <a:r>
              <a:rPr lang="en-US" sz="1800" dirty="0" smtClean="0"/>
              <a:t>In 2018 the company dropped the donuts from their name in order to appeal to health conscious consumers.</a:t>
            </a:r>
          </a:p>
          <a:p>
            <a:r>
              <a:rPr lang="en-US" sz="1800" dirty="0" smtClean="0"/>
              <a:t>By the end of 2020 new CEO Dave Hoffman plans to add 1,000 locations in the U.S.</a:t>
            </a:r>
            <a:endParaRPr lang="en-US" sz="1800" dirty="0"/>
          </a:p>
        </p:txBody>
      </p:sp>
      <p:pic>
        <p:nvPicPr>
          <p:cNvPr id="5" name="Content Placeholder 4" descr="dunkin donuts shop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3962400" cy="3767121"/>
          </a:xfrm>
        </p:spPr>
      </p:pic>
      <p:sp>
        <p:nvSpPr>
          <p:cNvPr id="6" name="TextBox 5"/>
          <p:cNvSpPr txBox="1"/>
          <p:nvPr/>
        </p:nvSpPr>
        <p:spPr>
          <a:xfrm>
            <a:off x="51816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    First Dunkin’ Donuts in 1950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</a:t>
            </a:r>
            <a:endParaRPr lang="en-US" dirty="0"/>
          </a:p>
        </p:txBody>
      </p:sp>
      <p:pic>
        <p:nvPicPr>
          <p:cNvPr id="5" name="Content Placeholder 4" descr="dunkin-about-be-sold-paneras-own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956" y="1828800"/>
            <a:ext cx="4411844" cy="3962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Typically young, ages from  18-29.</a:t>
            </a:r>
          </a:p>
          <a:p>
            <a:endParaRPr lang="en-US" dirty="0" smtClean="0"/>
          </a:p>
          <a:p>
            <a:r>
              <a:rPr lang="en-US" dirty="0" smtClean="0"/>
              <a:t>Working class group.</a:t>
            </a:r>
          </a:p>
          <a:p>
            <a:endParaRPr lang="en-US" dirty="0" smtClean="0"/>
          </a:p>
          <a:p>
            <a:r>
              <a:rPr lang="en-US" dirty="0" smtClean="0"/>
              <a:t>Low to medium income.</a:t>
            </a:r>
          </a:p>
          <a:p>
            <a:endParaRPr lang="en-US" dirty="0" smtClean="0"/>
          </a:p>
          <a:p>
            <a:r>
              <a:rPr lang="en-US" dirty="0" smtClean="0"/>
              <a:t>Wants service to be fast. </a:t>
            </a:r>
          </a:p>
          <a:p>
            <a:endParaRPr lang="en-US" dirty="0" smtClean="0"/>
          </a:p>
          <a:p>
            <a:r>
              <a:rPr lang="en-US" dirty="0" smtClean="0"/>
              <a:t>Are most likely in a hurry.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Advertising/ Promotions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Known for their bold and fun colors Pink and Orange. </a:t>
            </a:r>
          </a:p>
          <a:p>
            <a:r>
              <a:rPr lang="en-US" dirty="0" smtClean="0"/>
              <a:t>Great Tagline: “America Runs on Dunkin”.</a:t>
            </a:r>
          </a:p>
          <a:p>
            <a:r>
              <a:rPr lang="en-US" dirty="0" smtClean="0"/>
              <a:t>Use modern designs on cups and retail stores through out the years. </a:t>
            </a:r>
          </a:p>
          <a:p>
            <a:r>
              <a:rPr lang="en-US" dirty="0" smtClean="0"/>
              <a:t>Promote themselves by using billboards, commercials, and magazines. </a:t>
            </a:r>
            <a:endParaRPr lang="en-US" dirty="0"/>
          </a:p>
        </p:txBody>
      </p:sp>
      <p:pic>
        <p:nvPicPr>
          <p:cNvPr id="5" name="Content Placeholder 4" descr="dunkin stuff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47800"/>
            <a:ext cx="4191000" cy="4505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 on Dunkin’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000" u="sng" dirty="0" smtClean="0"/>
              <a:t>Strengths:</a:t>
            </a:r>
          </a:p>
          <a:p>
            <a:r>
              <a:rPr lang="en-US" sz="4000" dirty="0" smtClean="0"/>
              <a:t>Strong niche</a:t>
            </a:r>
          </a:p>
          <a:p>
            <a:r>
              <a:rPr lang="en-US" sz="4000" dirty="0" smtClean="0"/>
              <a:t>Smart Marketers</a:t>
            </a:r>
          </a:p>
          <a:p>
            <a:r>
              <a:rPr lang="en-US" sz="4000" dirty="0" smtClean="0"/>
              <a:t>Fantastic supply chain</a:t>
            </a:r>
          </a:p>
          <a:p>
            <a:r>
              <a:rPr lang="en-US" sz="4000" dirty="0" smtClean="0"/>
              <a:t>Franchise Model: available market, experience, passion, and resources</a:t>
            </a:r>
          </a:p>
          <a:p>
            <a:r>
              <a:rPr lang="en-US" sz="4000" dirty="0" smtClean="0"/>
              <a:t>Convenient in locations</a:t>
            </a:r>
          </a:p>
          <a:p>
            <a:endParaRPr lang="en-US" sz="4000" dirty="0" smtClean="0"/>
          </a:p>
          <a:p>
            <a:pPr>
              <a:buNone/>
            </a:pPr>
            <a:r>
              <a:rPr lang="en-US" sz="4000" u="sng" dirty="0" smtClean="0"/>
              <a:t>Weaknesses: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Not Expanding fast enough</a:t>
            </a:r>
          </a:p>
          <a:p>
            <a:r>
              <a:rPr lang="en-US" sz="4000" dirty="0" smtClean="0"/>
              <a:t>Direct and Indirect competition</a:t>
            </a:r>
          </a:p>
          <a:p>
            <a:r>
              <a:rPr lang="en-US" sz="4000" dirty="0" smtClean="0"/>
              <a:t>No franchise relations</a:t>
            </a:r>
          </a:p>
          <a:p>
            <a:r>
              <a:rPr lang="en-US" sz="4000" dirty="0" smtClean="0"/>
              <a:t>Numerous legal battles </a:t>
            </a:r>
          </a:p>
          <a:p>
            <a:pPr>
              <a:buNone/>
            </a:pPr>
            <a:r>
              <a:rPr lang="en-US" dirty="0" smtClean="0"/>
              <a:t>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 on Dunkin’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Opportunities</a:t>
            </a:r>
          </a:p>
          <a:p>
            <a:r>
              <a:rPr lang="en-US" dirty="0" smtClean="0"/>
              <a:t>Market expansion </a:t>
            </a:r>
          </a:p>
          <a:p>
            <a:r>
              <a:rPr lang="en-US" dirty="0" smtClean="0"/>
              <a:t>Introducing more technologies</a:t>
            </a:r>
          </a:p>
          <a:p>
            <a:r>
              <a:rPr lang="en-US" dirty="0" smtClean="0"/>
              <a:t>Menu Diversification</a:t>
            </a:r>
          </a:p>
          <a:p>
            <a:r>
              <a:rPr lang="en-US" dirty="0" smtClean="0"/>
              <a:t>New products in their drink and sweets </a:t>
            </a:r>
          </a:p>
          <a:p>
            <a:pPr>
              <a:buNone/>
            </a:pPr>
            <a:r>
              <a:rPr lang="en-US" u="sng" dirty="0" smtClean="0"/>
              <a:t>Threats</a:t>
            </a:r>
          </a:p>
          <a:p>
            <a:r>
              <a:rPr lang="en-US" dirty="0" smtClean="0"/>
              <a:t>Competition (Starbucks, </a:t>
            </a:r>
            <a:r>
              <a:rPr lang="en-US" dirty="0" err="1" smtClean="0"/>
              <a:t>Krispy</a:t>
            </a:r>
            <a:r>
              <a:rPr lang="en-US" dirty="0" smtClean="0"/>
              <a:t> </a:t>
            </a:r>
            <a:r>
              <a:rPr lang="en-US" dirty="0" err="1" smtClean="0"/>
              <a:t>Kreme</a:t>
            </a:r>
            <a:r>
              <a:rPr lang="en-US" dirty="0" smtClean="0"/>
              <a:t> and McDonalds')</a:t>
            </a:r>
          </a:p>
          <a:p>
            <a:r>
              <a:rPr lang="en-US" dirty="0" smtClean="0"/>
              <a:t>Local Shops </a:t>
            </a:r>
          </a:p>
          <a:p>
            <a:r>
              <a:rPr lang="en-US" dirty="0" smtClean="0"/>
              <a:t>Price Fluctuations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Competitor (Starbucks)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Known for their Strong brand image.</a:t>
            </a:r>
          </a:p>
          <a:p>
            <a:r>
              <a:rPr lang="en-US" dirty="0" smtClean="0"/>
              <a:t>Has a high price point that consumers are still willing to pay for.</a:t>
            </a:r>
          </a:p>
          <a:p>
            <a:r>
              <a:rPr lang="en-US" dirty="0" smtClean="0"/>
              <a:t>Great treatment of employees.</a:t>
            </a:r>
          </a:p>
          <a:p>
            <a:r>
              <a:rPr lang="en-US" dirty="0" smtClean="0"/>
              <a:t>Don’t have a overly unique market. Room for opportunity. </a:t>
            </a:r>
            <a:endParaRPr lang="en-US" dirty="0"/>
          </a:p>
        </p:txBody>
      </p:sp>
      <p:pic>
        <p:nvPicPr>
          <p:cNvPr id="7" name="Content Placeholder 6" descr="starbucks_coffee_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420812"/>
            <a:ext cx="4675188" cy="4675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3050"/>
            <a:ext cx="7772400" cy="1143000"/>
          </a:xfrm>
        </p:spPr>
        <p:txBody>
          <a:bodyPr/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429000" y="1600200"/>
            <a:ext cx="57150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Expansion Internationally and across America. </a:t>
            </a:r>
          </a:p>
          <a:p>
            <a:r>
              <a:rPr lang="en-US" dirty="0" smtClean="0"/>
              <a:t>Stronger brand image through marketing strategies.  Ex: Social media outlets or Celebrities. </a:t>
            </a:r>
          </a:p>
          <a:p>
            <a:r>
              <a:rPr lang="en-US" dirty="0" smtClean="0"/>
              <a:t>Innovations in Technology, such as face recognition. </a:t>
            </a:r>
          </a:p>
          <a:p>
            <a:r>
              <a:rPr lang="en-US" dirty="0" smtClean="0"/>
              <a:t>Menu Diversification: Adding new products and Healthier menu.</a:t>
            </a:r>
          </a:p>
          <a:p>
            <a:r>
              <a:rPr lang="en-US" dirty="0" smtClean="0"/>
              <a:t>Block chain technologies. </a:t>
            </a:r>
          </a:p>
          <a:p>
            <a:r>
              <a:rPr lang="en-US" dirty="0" smtClean="0"/>
              <a:t>Better treatment of employees. </a:t>
            </a:r>
          </a:p>
        </p:txBody>
      </p:sp>
      <p:pic>
        <p:nvPicPr>
          <p:cNvPr id="6" name="Picture 5" descr="DD+Mobile+App_f6f40661-c468-4897-b816-626cf99f913c-pr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2743200" cy="3894667"/>
          </a:xfrm>
          <a:prstGeom prst="rect">
            <a:avLst/>
          </a:prstGeom>
        </p:spPr>
      </p:pic>
      <p:pic>
        <p:nvPicPr>
          <p:cNvPr id="7" name="Picture 6" descr="social-media-ic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876800"/>
            <a:ext cx="3498527" cy="22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3">
      <a:dk1>
        <a:sysClr val="windowText" lastClr="000000"/>
      </a:dk1>
      <a:lt1>
        <a:sysClr val="window" lastClr="FFFFFF"/>
      </a:lt1>
      <a:dk2>
        <a:srgbClr val="FF9900"/>
      </a:dk2>
      <a:lt2>
        <a:srgbClr val="F4E7ED"/>
      </a:lt2>
      <a:accent1>
        <a:srgbClr val="FF7C80"/>
      </a:accent1>
      <a:accent2>
        <a:srgbClr val="FF9900"/>
      </a:accent2>
      <a:accent3>
        <a:srgbClr val="FF7C80"/>
      </a:accent3>
      <a:accent4>
        <a:srgbClr val="F9B639"/>
      </a:accent4>
      <a:accent5>
        <a:srgbClr val="FFFFFF"/>
      </a:accent5>
      <a:accent6>
        <a:srgbClr val="FA8D3D"/>
      </a:accent6>
      <a:hlink>
        <a:srgbClr val="FFC000"/>
      </a:hlink>
      <a:folHlink>
        <a:srgbClr val="FF7C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191</TotalTime>
  <Words>452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Dunkin’ Brands Group</vt:lpstr>
      <vt:lpstr>Table Of Content</vt:lpstr>
      <vt:lpstr>Brief History of Dunkin’</vt:lpstr>
      <vt:lpstr>Target Market</vt:lpstr>
      <vt:lpstr>Advertising/ Promotions  </vt:lpstr>
      <vt:lpstr>SWOT Analysis on Dunkin’ </vt:lpstr>
      <vt:lpstr>SWOT Analysis on Dunkin’</vt:lpstr>
      <vt:lpstr>Key Competitor (Starbucks)</vt:lpstr>
      <vt:lpstr>Recommendations </vt:lpstr>
      <vt:lpstr>References </vt:lpstr>
      <vt:lpstr>References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Alexia</dc:creator>
  <cp:lastModifiedBy>Alexia</cp:lastModifiedBy>
  <cp:revision>13</cp:revision>
  <dcterms:created xsi:type="dcterms:W3CDTF">2018-12-12T02:53:12Z</dcterms:created>
  <dcterms:modified xsi:type="dcterms:W3CDTF">2019-11-19T01:45:17Z</dcterms:modified>
</cp:coreProperties>
</file>