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62" r:id="rId4"/>
    <p:sldId id="263" r:id="rId5"/>
    <p:sldId id="260" r:id="rId6"/>
    <p:sldId id="261"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133"/>
    <p:restoredTop sz="96327"/>
  </p:normalViewPr>
  <p:slideViewPr>
    <p:cSldViewPr snapToGrid="0" snapToObjects="1">
      <p:cViewPr varScale="1">
        <p:scale>
          <a:sx n="128" d="100"/>
          <a:sy n="128" d="100"/>
        </p:scale>
        <p:origin x="1472" y="-1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2/14/21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2/14/21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2/14/21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2/14/21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2/14/21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2/14/21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2/14/21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2/14/21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2/14/21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2/14/21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2/14/21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2/14/21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4.m4a"/><Relationship Id="rId7" Type="http://schemas.microsoft.com/office/2007/relationships/hdphoto" Target="../media/hdphoto2.wdp"/><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audio" Target="../media/media4.m4a"/><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7.jpeg"/><Relationship Id="rId5" Type="http://schemas.microsoft.com/office/2007/relationships/hdphoto" Target="../media/hdphoto2.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businessoffashion.com/articles/news-analysis/gabrielle-coco-chanel-1883-1971" TargetMode="External"/><Relationship Id="rId5" Type="http://schemas.openxmlformats.org/officeDocument/2006/relationships/hyperlink" Target="https://www.marieclaire.co.uk/fashion/little-black-dress-524293" TargetMode="External"/><Relationship Id="rId4" Type="http://schemas.openxmlformats.org/officeDocument/2006/relationships/hyperlink" Target="https://www.chanel.com/us/about-chanel/the-histo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6DDAF-9C4B-B742-92CA-1621911D233A}"/>
              </a:ext>
            </a:extLst>
          </p:cNvPr>
          <p:cNvSpPr>
            <a:spLocks noGrp="1"/>
          </p:cNvSpPr>
          <p:nvPr>
            <p:ph type="ctrTitle"/>
          </p:nvPr>
        </p:nvSpPr>
        <p:spPr/>
        <p:txBody>
          <a:bodyPr/>
          <a:lstStyle/>
          <a:p>
            <a:pPr algn="ctr"/>
            <a:r>
              <a:rPr lang="en-US" sz="6600" dirty="0"/>
              <a:t>Gabrielle “coco” </a:t>
            </a:r>
            <a:r>
              <a:rPr lang="en-US" sz="6600" dirty="0" err="1"/>
              <a:t>chanel</a:t>
            </a:r>
            <a:r>
              <a:rPr lang="en-US" sz="6600" dirty="0"/>
              <a:t> – Karl Lagerfeld </a:t>
            </a:r>
          </a:p>
        </p:txBody>
      </p:sp>
      <p:sp>
        <p:nvSpPr>
          <p:cNvPr id="3" name="Subtitle 2">
            <a:extLst>
              <a:ext uri="{FF2B5EF4-FFF2-40B4-BE49-F238E27FC236}">
                <a16:creationId xmlns:a16="http://schemas.microsoft.com/office/drawing/2014/main" id="{B1B90CE6-7D69-C647-8E86-C75074AD9D3C}"/>
              </a:ext>
            </a:extLst>
          </p:cNvPr>
          <p:cNvSpPr>
            <a:spLocks noGrp="1"/>
          </p:cNvSpPr>
          <p:nvPr>
            <p:ph type="subTitle" idx="1"/>
          </p:nvPr>
        </p:nvSpPr>
        <p:spPr/>
        <p:txBody>
          <a:bodyPr>
            <a:normAutofit fontScale="55000" lnSpcReduction="20000"/>
          </a:bodyPr>
          <a:lstStyle/>
          <a:p>
            <a:r>
              <a:rPr lang="en-US" dirty="0"/>
              <a:t>By Arielle A. Gustave </a:t>
            </a:r>
          </a:p>
          <a:p>
            <a:r>
              <a:rPr lang="en-US" dirty="0"/>
              <a:t>BUF3300 – Spring 2021</a:t>
            </a:r>
          </a:p>
          <a:p>
            <a:r>
              <a:rPr lang="en-US" dirty="0"/>
              <a:t>Prof. Jessica </a:t>
            </a:r>
            <a:r>
              <a:rPr lang="en-US" dirty="0" err="1"/>
              <a:t>Roncero</a:t>
            </a:r>
            <a:r>
              <a:rPr lang="en-US" dirty="0"/>
              <a:t> </a:t>
            </a:r>
            <a:r>
              <a:rPr lang="en-US" dirty="0" err="1"/>
              <a:t>Appelstein</a:t>
            </a:r>
            <a:endParaRPr lang="en-US" dirty="0"/>
          </a:p>
          <a:p>
            <a:r>
              <a:rPr lang="en-US" dirty="0"/>
              <a:t>3 February 2021</a:t>
            </a:r>
          </a:p>
          <a:p>
            <a:endParaRPr lang="en-US" dirty="0"/>
          </a:p>
        </p:txBody>
      </p:sp>
      <p:pic>
        <p:nvPicPr>
          <p:cNvPr id="5" name="Audio Recording Feb 3, 2021 at 10:34:03 PM" descr="Audio Recording Feb 3, 2021 at 10:34:03 PM">
            <a:hlinkClick r:id="" action="ppaction://media"/>
            <a:extLst>
              <a:ext uri="{FF2B5EF4-FFF2-40B4-BE49-F238E27FC236}">
                <a16:creationId xmlns:a16="http://schemas.microsoft.com/office/drawing/2014/main" id="{4F574125-49E9-5242-B240-9F2EA977C0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92043" y="4150699"/>
            <a:ext cx="812800" cy="812800"/>
          </a:xfrm>
          <a:prstGeom prst="rect">
            <a:avLst/>
          </a:prstGeom>
        </p:spPr>
      </p:pic>
    </p:spTree>
    <p:extLst>
      <p:ext uri="{BB962C8B-B14F-4D97-AF65-F5344CB8AC3E}">
        <p14:creationId xmlns:p14="http://schemas.microsoft.com/office/powerpoint/2010/main" val="331355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Rectangle 19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Rectangle 19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CF4878C-2BC3-6D47-A082-2214828BC0AB}"/>
              </a:ext>
            </a:extLst>
          </p:cNvPr>
          <p:cNvSpPr>
            <a:spLocks noGrp="1"/>
          </p:cNvSpPr>
          <p:nvPr>
            <p:ph type="title"/>
          </p:nvPr>
        </p:nvSpPr>
        <p:spPr>
          <a:xfrm>
            <a:off x="1069848" y="484632"/>
            <a:ext cx="10058400" cy="1609344"/>
          </a:xfrm>
        </p:spPr>
        <p:txBody>
          <a:bodyPr>
            <a:normAutofit/>
          </a:bodyPr>
          <a:lstStyle/>
          <a:p>
            <a:pPr algn="ctr"/>
            <a:r>
              <a:rPr lang="en-US" dirty="0"/>
              <a:t>Gabrielle “Coco” </a:t>
            </a:r>
            <a:r>
              <a:rPr lang="en-US" dirty="0" err="1"/>
              <a:t>chanel</a:t>
            </a:r>
            <a:r>
              <a:rPr lang="en-US" dirty="0"/>
              <a:t> </a:t>
            </a:r>
          </a:p>
        </p:txBody>
      </p:sp>
      <p:pic>
        <p:nvPicPr>
          <p:cNvPr id="1026" name="Picture 2" descr="Image result for gabrielle coco chanel">
            <a:extLst>
              <a:ext uri="{FF2B5EF4-FFF2-40B4-BE49-F238E27FC236}">
                <a16:creationId xmlns:a16="http://schemas.microsoft.com/office/drawing/2014/main" id="{322D32C3-6D4E-374A-A140-31177624EAC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220"/>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331A27F-5530-754D-8A58-CF4BAEFB008D}"/>
              </a:ext>
            </a:extLst>
          </p:cNvPr>
          <p:cNvSpPr>
            <a:spLocks noGrp="1"/>
          </p:cNvSpPr>
          <p:nvPr>
            <p:ph idx="1"/>
          </p:nvPr>
        </p:nvSpPr>
        <p:spPr>
          <a:xfrm>
            <a:off x="6496216" y="2320412"/>
            <a:ext cx="4632031" cy="3851787"/>
          </a:xfrm>
        </p:spPr>
        <p:txBody>
          <a:bodyPr anchor="ctr">
            <a:normAutofit/>
          </a:bodyPr>
          <a:lstStyle/>
          <a:p>
            <a:r>
              <a:rPr lang="en-US" dirty="0"/>
              <a:t>Gabrielle “</a:t>
            </a:r>
            <a:r>
              <a:rPr lang="en-US" dirty="0" err="1"/>
              <a:t>CoCo</a:t>
            </a:r>
            <a:r>
              <a:rPr lang="en-US" dirty="0"/>
              <a:t>” Chanel was born August 19</a:t>
            </a:r>
            <a:r>
              <a:rPr lang="en-US" baseline="30000" dirty="0"/>
              <a:t>th</a:t>
            </a:r>
            <a:r>
              <a:rPr lang="en-US" dirty="0"/>
              <a:t>,1883 and died at the age of 87 January 10</a:t>
            </a:r>
            <a:r>
              <a:rPr lang="en-US" baseline="30000" dirty="0"/>
              <a:t>th</a:t>
            </a:r>
            <a:r>
              <a:rPr lang="en-US" dirty="0"/>
              <a:t>, 1971. </a:t>
            </a:r>
          </a:p>
          <a:p>
            <a:r>
              <a:rPr lang="en-US" dirty="0"/>
              <a:t>She was born in Saumur, France along with 4 other siblings. </a:t>
            </a:r>
          </a:p>
          <a:p>
            <a:r>
              <a:rPr lang="en-US" dirty="0"/>
              <a:t>In 1957, she won the Neman Marcus Award for Distinguished Service in the Field of Fashion. </a:t>
            </a:r>
          </a:p>
          <a:p>
            <a:r>
              <a:rPr lang="en-US" dirty="0"/>
              <a:t>Gabrielle “Coco” Chanel went from poverty and an orphanage to owning the most iconic brand to date. </a:t>
            </a:r>
          </a:p>
        </p:txBody>
      </p:sp>
      <p:sp>
        <p:nvSpPr>
          <p:cNvPr id="196" name="Oval 19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7" name="Oval 196">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5" name="Audio Recording Feb 3, 2021 at 10:36:27 PM" descr="Audio Recording Feb 3, 2021 at 10:36:27 PM">
            <a:hlinkClick r:id="" action="ppaction://media"/>
            <a:extLst>
              <a:ext uri="{FF2B5EF4-FFF2-40B4-BE49-F238E27FC236}">
                <a16:creationId xmlns:a16="http://schemas.microsoft.com/office/drawing/2014/main" id="{881D04ED-087D-E647-A19F-F48E8EAEFDB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72910" y="5987481"/>
            <a:ext cx="812800" cy="812800"/>
          </a:xfrm>
          <a:prstGeom prst="rect">
            <a:avLst/>
          </a:prstGeom>
        </p:spPr>
      </p:pic>
    </p:spTree>
    <p:extLst>
      <p:ext uri="{BB962C8B-B14F-4D97-AF65-F5344CB8AC3E}">
        <p14:creationId xmlns:p14="http://schemas.microsoft.com/office/powerpoint/2010/main" val="400757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76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CF4878C-2BC3-6D47-A082-2214828BC0AB}"/>
              </a:ext>
            </a:extLst>
          </p:cNvPr>
          <p:cNvSpPr>
            <a:spLocks noGrp="1"/>
          </p:cNvSpPr>
          <p:nvPr>
            <p:ph type="title"/>
          </p:nvPr>
        </p:nvSpPr>
        <p:spPr>
          <a:xfrm>
            <a:off x="1069848" y="484632"/>
            <a:ext cx="10058400" cy="1609344"/>
          </a:xfrm>
        </p:spPr>
        <p:txBody>
          <a:bodyPr>
            <a:normAutofit/>
          </a:bodyPr>
          <a:lstStyle/>
          <a:p>
            <a:pPr algn="ctr"/>
            <a:r>
              <a:rPr lang="en-US" dirty="0"/>
              <a:t>Chanel’s career path </a:t>
            </a:r>
          </a:p>
        </p:txBody>
      </p:sp>
      <p:sp>
        <p:nvSpPr>
          <p:cNvPr id="3" name="Content Placeholder 2">
            <a:extLst>
              <a:ext uri="{FF2B5EF4-FFF2-40B4-BE49-F238E27FC236}">
                <a16:creationId xmlns:a16="http://schemas.microsoft.com/office/drawing/2014/main" id="{1331A27F-5530-754D-8A58-CF4BAEFB008D}"/>
              </a:ext>
            </a:extLst>
          </p:cNvPr>
          <p:cNvSpPr>
            <a:spLocks noGrp="1"/>
          </p:cNvSpPr>
          <p:nvPr>
            <p:ph idx="1"/>
          </p:nvPr>
        </p:nvSpPr>
        <p:spPr>
          <a:xfrm>
            <a:off x="1069848" y="2320412"/>
            <a:ext cx="10058400" cy="3851787"/>
          </a:xfrm>
        </p:spPr>
        <p:txBody>
          <a:bodyPr>
            <a:normAutofit/>
          </a:bodyPr>
          <a:lstStyle/>
          <a:p>
            <a:r>
              <a:rPr lang="en-US" sz="1800" dirty="0"/>
              <a:t>1910 – Chanel opens a hat boutique at 21 rue </a:t>
            </a:r>
            <a:r>
              <a:rPr lang="en-US" sz="1800" dirty="0" err="1"/>
              <a:t>cambon</a:t>
            </a:r>
            <a:r>
              <a:rPr lang="en-US" sz="1800" dirty="0"/>
              <a:t> named Chanel Modes (Chanel, 1910)</a:t>
            </a:r>
          </a:p>
          <a:p>
            <a:r>
              <a:rPr lang="en-US" sz="1800" dirty="0"/>
              <a:t>1912 – Chanel opens her first boutique in Deauville and from 1913, she beings to sell a line of sportswear made of jersey fabric (Chanel, 1910)</a:t>
            </a:r>
          </a:p>
          <a:p>
            <a:r>
              <a:rPr lang="en-US" sz="1800" dirty="0"/>
              <a:t>1915 – Chanel opens her 1</a:t>
            </a:r>
            <a:r>
              <a:rPr lang="en-US" sz="1800" baseline="30000" dirty="0"/>
              <a:t>st</a:t>
            </a:r>
            <a:r>
              <a:rPr lang="en-US" sz="1800" dirty="0"/>
              <a:t> couture house in Biarritz &amp; employs 300 workers (Chanel, 1910)</a:t>
            </a:r>
          </a:p>
          <a:p>
            <a:r>
              <a:rPr lang="en-US" sz="1800" dirty="0"/>
              <a:t>1918 – Chanel opens 31 rue </a:t>
            </a:r>
            <a:r>
              <a:rPr lang="en-US" sz="1800" dirty="0" err="1"/>
              <a:t>cambon</a:t>
            </a:r>
            <a:r>
              <a:rPr lang="en-US" sz="1800" dirty="0"/>
              <a:t> boutique (the entire building) and sets up the couture house there (Chanel, 1910)</a:t>
            </a:r>
          </a:p>
          <a:p>
            <a:r>
              <a:rPr lang="en-US" sz="1800" dirty="0"/>
              <a:t>1921 – Chanel launches 1</a:t>
            </a:r>
            <a:r>
              <a:rPr lang="en-US" sz="1800" baseline="30000" dirty="0"/>
              <a:t>st</a:t>
            </a:r>
            <a:r>
              <a:rPr lang="en-US" sz="1800" dirty="0"/>
              <a:t> fragrance N5 (Chanel, 1920)</a:t>
            </a:r>
          </a:p>
          <a:p>
            <a:r>
              <a:rPr lang="en-US" sz="1800" dirty="0"/>
              <a:t>1924 – Chanel launches 1</a:t>
            </a:r>
            <a:r>
              <a:rPr lang="en-US" sz="1800" baseline="30000" dirty="0"/>
              <a:t>st</a:t>
            </a:r>
            <a:r>
              <a:rPr lang="en-US" sz="1800" dirty="0"/>
              <a:t> makeup collection created in the same year (Chanel, 1920)</a:t>
            </a:r>
          </a:p>
          <a:p>
            <a:r>
              <a:rPr lang="en-US" sz="1800" dirty="0"/>
              <a:t>1927 – Chanel launches 1</a:t>
            </a:r>
            <a:r>
              <a:rPr lang="en-US" sz="1800" baseline="30000" dirty="0"/>
              <a:t>st</a:t>
            </a:r>
            <a:r>
              <a:rPr lang="en-US" sz="1800" dirty="0"/>
              <a:t> beauty products of 15 skincare products (Chanel, 1920)</a:t>
            </a:r>
          </a:p>
          <a:p>
            <a:r>
              <a:rPr lang="en-US" sz="1800" dirty="0"/>
              <a:t>1932 – Chanel presents her only high jewelry collection Bijoux de </a:t>
            </a:r>
            <a:r>
              <a:rPr lang="en-US" sz="1800" dirty="0" err="1"/>
              <a:t>Diamants</a:t>
            </a:r>
            <a:r>
              <a:rPr lang="en-US" sz="1800" dirty="0"/>
              <a:t> (Chanel, 1930)</a:t>
            </a:r>
          </a:p>
          <a:p>
            <a:endParaRPr lang="en-US" sz="1800" dirty="0"/>
          </a:p>
          <a:p>
            <a:endParaRPr lang="en-US" dirty="0"/>
          </a:p>
        </p:txBody>
      </p:sp>
      <p:sp>
        <p:nvSpPr>
          <p:cNvPr id="82" name="Oval 81">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8">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4" name="Oval 83">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Audio Recording Feb 3, 2021 at 11:38:27 PM" descr="Audio Recording Feb 3, 2021 at 11:38:27 PM">
            <a:hlinkClick r:id="" action="ppaction://media"/>
            <a:extLst>
              <a:ext uri="{FF2B5EF4-FFF2-40B4-BE49-F238E27FC236}">
                <a16:creationId xmlns:a16="http://schemas.microsoft.com/office/drawing/2014/main" id="{CB3A2BE2-1320-5B49-B655-2BEE9B3AB4A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33075" y="5874081"/>
            <a:ext cx="812800" cy="812800"/>
          </a:xfrm>
          <a:prstGeom prst="rect">
            <a:avLst/>
          </a:prstGeom>
        </p:spPr>
      </p:pic>
      <p:pic>
        <p:nvPicPr>
          <p:cNvPr id="5" name="Audio Recording Feb 3, 2021 at 11:39:35 PM" descr="Audio Recording Feb 3, 2021 at 11:39:35 PM">
            <a:hlinkClick r:id="" action="ppaction://media"/>
            <a:extLst>
              <a:ext uri="{FF2B5EF4-FFF2-40B4-BE49-F238E27FC236}">
                <a16:creationId xmlns:a16="http://schemas.microsoft.com/office/drawing/2014/main" id="{62FA305F-A26B-7A45-A94E-72D9EF967376}"/>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9923645" y="5966873"/>
            <a:ext cx="812800" cy="812800"/>
          </a:xfrm>
          <a:prstGeom prst="rect">
            <a:avLst/>
          </a:prstGeom>
        </p:spPr>
      </p:pic>
    </p:spTree>
    <p:extLst>
      <p:ext uri="{BB962C8B-B14F-4D97-AF65-F5344CB8AC3E}">
        <p14:creationId xmlns:p14="http://schemas.microsoft.com/office/powerpoint/2010/main" val="4944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29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98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CF4878C-2BC3-6D47-A082-2214828BC0AB}"/>
              </a:ext>
            </a:extLst>
          </p:cNvPr>
          <p:cNvSpPr>
            <a:spLocks noGrp="1"/>
          </p:cNvSpPr>
          <p:nvPr>
            <p:ph type="title"/>
          </p:nvPr>
        </p:nvSpPr>
        <p:spPr>
          <a:xfrm>
            <a:off x="1069848" y="484632"/>
            <a:ext cx="10058400" cy="1609344"/>
          </a:xfrm>
        </p:spPr>
        <p:txBody>
          <a:bodyPr>
            <a:normAutofit/>
          </a:bodyPr>
          <a:lstStyle/>
          <a:p>
            <a:pPr algn="ctr"/>
            <a:r>
              <a:rPr lang="en-US" dirty="0"/>
              <a:t>Best known contributions</a:t>
            </a:r>
          </a:p>
        </p:txBody>
      </p:sp>
      <p:sp>
        <p:nvSpPr>
          <p:cNvPr id="3" name="Content Placeholder 2">
            <a:extLst>
              <a:ext uri="{FF2B5EF4-FFF2-40B4-BE49-F238E27FC236}">
                <a16:creationId xmlns:a16="http://schemas.microsoft.com/office/drawing/2014/main" id="{1331A27F-5530-754D-8A58-CF4BAEFB008D}"/>
              </a:ext>
            </a:extLst>
          </p:cNvPr>
          <p:cNvSpPr>
            <a:spLocks noGrp="1"/>
          </p:cNvSpPr>
          <p:nvPr>
            <p:ph idx="1"/>
          </p:nvPr>
        </p:nvSpPr>
        <p:spPr>
          <a:xfrm>
            <a:off x="1069848" y="2320412"/>
            <a:ext cx="10058400" cy="3851787"/>
          </a:xfrm>
        </p:spPr>
        <p:txBody>
          <a:bodyPr>
            <a:normAutofit/>
          </a:bodyPr>
          <a:lstStyle/>
          <a:p>
            <a:r>
              <a:rPr lang="en-US" dirty="0"/>
              <a:t>2.55 Handbag – created in 1955; famous quilted handbag with a gold chain; named after its date of creation</a:t>
            </a:r>
          </a:p>
          <a:p>
            <a:r>
              <a:rPr lang="en-US" dirty="0"/>
              <a:t>Trimmed Tweed Suit – created in 1956; monochrome colorways </a:t>
            </a:r>
          </a:p>
          <a:p>
            <a:r>
              <a:rPr lang="en-US" dirty="0"/>
              <a:t>Two-Tone Pumps – created in 1957; black tips makes foot look smaller and the beige leather helped elongate the legs</a:t>
            </a:r>
          </a:p>
          <a:p>
            <a:r>
              <a:rPr lang="en-US" dirty="0"/>
              <a:t>Little black dress – released during the Great depression era where simple and affordable was key </a:t>
            </a:r>
          </a:p>
        </p:txBody>
      </p:sp>
      <p:sp>
        <p:nvSpPr>
          <p:cNvPr id="82" name="Oval 81">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4" name="Oval 83">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Audio Recording Feb 3, 2021 at 11:51:02 PM" descr="Audio Recording Feb 3, 2021 at 11:51:02 PM">
            <a:hlinkClick r:id="" action="ppaction://media"/>
            <a:extLst>
              <a:ext uri="{FF2B5EF4-FFF2-40B4-BE49-F238E27FC236}">
                <a16:creationId xmlns:a16="http://schemas.microsoft.com/office/drawing/2014/main" id="{162D13D9-DDDA-2C44-A90E-6ED44E4A27A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07496" y="5928114"/>
            <a:ext cx="812800" cy="812800"/>
          </a:xfrm>
          <a:prstGeom prst="rect">
            <a:avLst/>
          </a:prstGeom>
        </p:spPr>
      </p:pic>
    </p:spTree>
    <p:extLst>
      <p:ext uri="{BB962C8B-B14F-4D97-AF65-F5344CB8AC3E}">
        <p14:creationId xmlns:p14="http://schemas.microsoft.com/office/powerpoint/2010/main" val="14963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16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Rectangle 19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Rectangle 19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CF4878C-2BC3-6D47-A082-2214828BC0AB}"/>
              </a:ext>
            </a:extLst>
          </p:cNvPr>
          <p:cNvSpPr>
            <a:spLocks noGrp="1"/>
          </p:cNvSpPr>
          <p:nvPr>
            <p:ph type="title"/>
          </p:nvPr>
        </p:nvSpPr>
        <p:spPr>
          <a:xfrm>
            <a:off x="1069848" y="484632"/>
            <a:ext cx="10058400" cy="1609344"/>
          </a:xfrm>
        </p:spPr>
        <p:txBody>
          <a:bodyPr>
            <a:normAutofit/>
          </a:bodyPr>
          <a:lstStyle/>
          <a:p>
            <a:pPr algn="ctr"/>
            <a:r>
              <a:rPr lang="en-US" dirty="0"/>
              <a:t>Karl Lagerfeld</a:t>
            </a:r>
          </a:p>
        </p:txBody>
      </p:sp>
      <p:pic>
        <p:nvPicPr>
          <p:cNvPr id="3074" name="Picture 2" descr="A person wearing sunglasses&#10;&#10;Description automatically generated with medium confidence">
            <a:extLst>
              <a:ext uri="{FF2B5EF4-FFF2-40B4-BE49-F238E27FC236}">
                <a16:creationId xmlns:a16="http://schemas.microsoft.com/office/drawing/2014/main" id="{62B8D748-DF29-FB4A-AEF7-A428B0C46BE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 b="42222"/>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331A27F-5530-754D-8A58-CF4BAEFB008D}"/>
              </a:ext>
            </a:extLst>
          </p:cNvPr>
          <p:cNvSpPr>
            <a:spLocks noGrp="1"/>
          </p:cNvSpPr>
          <p:nvPr>
            <p:ph idx="1"/>
          </p:nvPr>
        </p:nvSpPr>
        <p:spPr>
          <a:xfrm>
            <a:off x="6496217" y="3470332"/>
            <a:ext cx="4632031" cy="3851787"/>
          </a:xfrm>
        </p:spPr>
        <p:txBody>
          <a:bodyPr anchor="ctr">
            <a:normAutofit lnSpcReduction="10000"/>
          </a:bodyPr>
          <a:lstStyle/>
          <a:p>
            <a:r>
              <a:rPr lang="en-US" dirty="0"/>
              <a:t>Karl Lagerfeld was born September 10</a:t>
            </a:r>
            <a:r>
              <a:rPr lang="en-US" baseline="30000" dirty="0"/>
              <a:t>th</a:t>
            </a:r>
            <a:r>
              <a:rPr lang="en-US" dirty="0"/>
              <a:t>, 1935 in Germany.</a:t>
            </a:r>
          </a:p>
          <a:p>
            <a:r>
              <a:rPr lang="en-US" dirty="0"/>
              <a:t>Karl was named Chanel’s Artistic Director in 1983 till he died at 88 in 2019. </a:t>
            </a:r>
          </a:p>
          <a:p>
            <a:r>
              <a:rPr lang="en-US" dirty="0"/>
              <a:t>Restores haute couture to its former glory</a:t>
            </a:r>
          </a:p>
          <a:p>
            <a:r>
              <a:rPr lang="en-US" dirty="0"/>
              <a:t>Created Chanel’s Ready-to-Wear as we know today</a:t>
            </a:r>
          </a:p>
          <a:p>
            <a:r>
              <a:rPr lang="en-US" dirty="0"/>
              <a:t>Creates 1</a:t>
            </a:r>
            <a:r>
              <a:rPr lang="en-US" baseline="30000" dirty="0"/>
              <a:t>st</a:t>
            </a:r>
            <a:r>
              <a:rPr lang="en-US" dirty="0"/>
              <a:t> advertising campaign for Chanel as a photographer (1987-88)</a:t>
            </a:r>
          </a:p>
          <a:p>
            <a:r>
              <a:rPr lang="en-US" dirty="0"/>
              <a:t>“The Little Black Jacket” Exhibition</a:t>
            </a:r>
          </a:p>
          <a:p>
            <a:endParaRPr lang="en-US" dirty="0"/>
          </a:p>
          <a:p>
            <a:endParaRPr lang="en-US" dirty="0"/>
          </a:p>
          <a:p>
            <a:endParaRPr lang="en-US" dirty="0"/>
          </a:p>
          <a:p>
            <a:endParaRPr lang="en-US" dirty="0"/>
          </a:p>
        </p:txBody>
      </p:sp>
      <p:sp>
        <p:nvSpPr>
          <p:cNvPr id="196" name="Oval 19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7" name="Oval 196">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Audio Recording Feb 3, 2021 at 11:52:22 PM" descr="Audio Recording Feb 3, 2021 at 11:52:22 PM">
            <a:hlinkClick r:id="" action="ppaction://media"/>
            <a:extLst>
              <a:ext uri="{FF2B5EF4-FFF2-40B4-BE49-F238E27FC236}">
                <a16:creationId xmlns:a16="http://schemas.microsoft.com/office/drawing/2014/main" id="{338073F1-9E26-A040-AEA8-413FB6456E8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253724" y="6051881"/>
            <a:ext cx="812800" cy="812800"/>
          </a:xfrm>
          <a:prstGeom prst="rect">
            <a:avLst/>
          </a:prstGeom>
        </p:spPr>
      </p:pic>
    </p:spTree>
    <p:extLst>
      <p:ext uri="{BB962C8B-B14F-4D97-AF65-F5344CB8AC3E}">
        <p14:creationId xmlns:p14="http://schemas.microsoft.com/office/powerpoint/2010/main" val="415070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8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CF4878C-2BC3-6D47-A082-2214828BC0AB}"/>
              </a:ext>
            </a:extLst>
          </p:cNvPr>
          <p:cNvSpPr>
            <a:spLocks noGrp="1"/>
          </p:cNvSpPr>
          <p:nvPr>
            <p:ph type="title"/>
          </p:nvPr>
        </p:nvSpPr>
        <p:spPr>
          <a:xfrm>
            <a:off x="1069848" y="484632"/>
            <a:ext cx="10058400" cy="1609344"/>
          </a:xfrm>
        </p:spPr>
        <p:txBody>
          <a:bodyPr>
            <a:normAutofit/>
          </a:bodyPr>
          <a:lstStyle/>
          <a:p>
            <a:pPr algn="ctr"/>
            <a:r>
              <a:rPr lang="en-US" dirty="0"/>
              <a:t>Overview of </a:t>
            </a:r>
            <a:r>
              <a:rPr lang="en-US" dirty="0" err="1"/>
              <a:t>PERSOnal</a:t>
            </a:r>
            <a:r>
              <a:rPr lang="en-US" dirty="0"/>
              <a:t> thoughts</a:t>
            </a:r>
          </a:p>
        </p:txBody>
      </p:sp>
      <p:sp>
        <p:nvSpPr>
          <p:cNvPr id="3" name="Content Placeholder 2">
            <a:extLst>
              <a:ext uri="{FF2B5EF4-FFF2-40B4-BE49-F238E27FC236}">
                <a16:creationId xmlns:a16="http://schemas.microsoft.com/office/drawing/2014/main" id="{1331A27F-5530-754D-8A58-CF4BAEFB008D}"/>
              </a:ext>
            </a:extLst>
          </p:cNvPr>
          <p:cNvSpPr>
            <a:spLocks noGrp="1"/>
          </p:cNvSpPr>
          <p:nvPr>
            <p:ph idx="1"/>
          </p:nvPr>
        </p:nvSpPr>
        <p:spPr>
          <a:xfrm>
            <a:off x="1069848" y="2320412"/>
            <a:ext cx="10058400" cy="3851787"/>
          </a:xfrm>
        </p:spPr>
        <p:txBody>
          <a:bodyPr>
            <a:normAutofit/>
          </a:bodyPr>
          <a:lstStyle/>
          <a:p>
            <a:r>
              <a:rPr lang="en-US" dirty="0"/>
              <a:t>Interesting Fact: Gabrielle ”Coco” Chanel closed the Couture House during World War II in 1939 and at the age 71, she decided to reopen the Couture house with a fashion show in 1954. </a:t>
            </a:r>
          </a:p>
          <a:p>
            <a:r>
              <a:rPr lang="en-US" dirty="0"/>
              <a:t>Chanel is a brand that came from a woman who wanted better for life. The dedication is admirable, and the innovation is inspiring to young women today. It was great to see that Karl Lagerfeld could take over for her and keep the Chanel brand true to its origin. </a:t>
            </a:r>
          </a:p>
          <a:p>
            <a:r>
              <a:rPr lang="en-US" dirty="0"/>
              <a:t>This is a brand that I would keep my eye on! </a:t>
            </a:r>
          </a:p>
        </p:txBody>
      </p:sp>
      <p:sp>
        <p:nvSpPr>
          <p:cNvPr id="82" name="Oval 81">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4" name="Oval 83">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4" name="Audio Recording Feb 3, 2021 at 11:58:41 PM" descr="Audio Recording Feb 3, 2021 at 11:58:41 PM">
            <a:hlinkClick r:id="" action="ppaction://media"/>
            <a:extLst>
              <a:ext uri="{FF2B5EF4-FFF2-40B4-BE49-F238E27FC236}">
                <a16:creationId xmlns:a16="http://schemas.microsoft.com/office/drawing/2014/main" id="{30169DB9-7BBF-5844-B0DF-235695BF3B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99737" y="5987481"/>
            <a:ext cx="812800" cy="812800"/>
          </a:xfrm>
          <a:prstGeom prst="rect">
            <a:avLst/>
          </a:prstGeom>
        </p:spPr>
      </p:pic>
    </p:spTree>
    <p:extLst>
      <p:ext uri="{BB962C8B-B14F-4D97-AF65-F5344CB8AC3E}">
        <p14:creationId xmlns:p14="http://schemas.microsoft.com/office/powerpoint/2010/main" val="241215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9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CF4878C-2BC3-6D47-A082-2214828BC0AB}"/>
              </a:ext>
            </a:extLst>
          </p:cNvPr>
          <p:cNvSpPr>
            <a:spLocks noGrp="1"/>
          </p:cNvSpPr>
          <p:nvPr>
            <p:ph type="title"/>
          </p:nvPr>
        </p:nvSpPr>
        <p:spPr>
          <a:xfrm>
            <a:off x="1069848" y="484632"/>
            <a:ext cx="10058400" cy="1609344"/>
          </a:xfrm>
        </p:spPr>
        <p:txBody>
          <a:bodyPr>
            <a:normAutofit/>
          </a:bodyPr>
          <a:lstStyle/>
          <a:p>
            <a:pPr algn="ctr"/>
            <a:r>
              <a:rPr lang="en-US" dirty="0" err="1"/>
              <a:t>referEnces</a:t>
            </a:r>
            <a:endParaRPr lang="en-US" dirty="0"/>
          </a:p>
        </p:txBody>
      </p:sp>
      <p:sp>
        <p:nvSpPr>
          <p:cNvPr id="3" name="Content Placeholder 2">
            <a:extLst>
              <a:ext uri="{FF2B5EF4-FFF2-40B4-BE49-F238E27FC236}">
                <a16:creationId xmlns:a16="http://schemas.microsoft.com/office/drawing/2014/main" id="{1331A27F-5530-754D-8A58-CF4BAEFB008D}"/>
              </a:ext>
            </a:extLst>
          </p:cNvPr>
          <p:cNvSpPr>
            <a:spLocks noGrp="1"/>
          </p:cNvSpPr>
          <p:nvPr>
            <p:ph idx="1"/>
          </p:nvPr>
        </p:nvSpPr>
        <p:spPr>
          <a:xfrm>
            <a:off x="1069848" y="2320412"/>
            <a:ext cx="10058400" cy="3851787"/>
          </a:xfrm>
        </p:spPr>
        <p:txBody>
          <a:bodyPr>
            <a:normAutofit/>
          </a:bodyPr>
          <a:lstStyle/>
          <a:p>
            <a:r>
              <a:rPr lang="en-US" sz="1400" dirty="0"/>
              <a:t>Chanel. (2021). The history of the House of </a:t>
            </a:r>
            <a:r>
              <a:rPr lang="en-US" sz="1400" dirty="0" err="1"/>
              <a:t>chanel</a:t>
            </a:r>
            <a:r>
              <a:rPr lang="en-US" sz="1400" dirty="0"/>
              <a:t> 1883 - 2020. Retrieved February 04, 2021, from </a:t>
            </a:r>
            <a:r>
              <a:rPr lang="en-US" sz="1400" dirty="0">
                <a:hlinkClick r:id="rId4"/>
              </a:rPr>
              <a:t>https://www.chanel.com/us/about-chanel/the-history/</a:t>
            </a:r>
            <a:endParaRPr lang="en-US" sz="1400" dirty="0"/>
          </a:p>
          <a:p>
            <a:r>
              <a:rPr lang="en-US" sz="1400" dirty="0"/>
              <a:t>Goldstone July 20, P., &amp; Goldstone, P. (2017, August 04). History of the little black dress From Coco Chanel TO Audrey Hepburn. Retrieved February 04, 2021, from </a:t>
            </a:r>
            <a:r>
              <a:rPr lang="en-US" sz="1400" dirty="0">
                <a:hlinkClick r:id="rId5"/>
              </a:rPr>
              <a:t>https://www.marieclaire.co.uk/fashion/little-black-dress-524293</a:t>
            </a:r>
            <a:endParaRPr lang="en-US" sz="1400" dirty="0"/>
          </a:p>
          <a:p>
            <a:r>
              <a:rPr lang="en-US" sz="1400" dirty="0"/>
              <a:t>McDowell, C. (2015, November 27). Gabrielle "Coco" Chanel (1883-1971). Retrieved February 04, 2021, from </a:t>
            </a:r>
            <a:r>
              <a:rPr lang="en-US" sz="1400" dirty="0">
                <a:hlinkClick r:id="rId6"/>
              </a:rPr>
              <a:t>https://www.businessoffashion.com/articles/news-analysis/gabrielle-coco-chanel-1883-1971</a:t>
            </a:r>
            <a:endParaRPr lang="en-US" sz="1400" dirty="0"/>
          </a:p>
          <a:p>
            <a:endParaRPr lang="en-US" sz="1400" dirty="0"/>
          </a:p>
          <a:p>
            <a:endParaRPr lang="en-US" dirty="0"/>
          </a:p>
        </p:txBody>
      </p:sp>
      <p:sp>
        <p:nvSpPr>
          <p:cNvPr id="82" name="Oval 81">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4" name="Oval 83">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852625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112</TotalTime>
  <Words>628</Words>
  <Application>Microsoft Macintosh PowerPoint</Application>
  <PresentationFormat>Widescreen</PresentationFormat>
  <Paragraphs>41</Paragraphs>
  <Slides>7</Slides>
  <Notes>0</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Rockwell</vt:lpstr>
      <vt:lpstr>Rockwell Condensed</vt:lpstr>
      <vt:lpstr>Rockwell Extra Bold</vt:lpstr>
      <vt:lpstr>Wingdings</vt:lpstr>
      <vt:lpstr>Wood Type</vt:lpstr>
      <vt:lpstr>Gabrielle “coco” chanel – Karl Lagerfeld </vt:lpstr>
      <vt:lpstr>Gabrielle “Coco” chanel </vt:lpstr>
      <vt:lpstr>Chanel’s career path </vt:lpstr>
      <vt:lpstr>Best known contributions</vt:lpstr>
      <vt:lpstr>Karl Lagerfeld</vt:lpstr>
      <vt:lpstr>Overview of PERSOnal thoughts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Arielle.Gustave@mail.citytech.cuny.edu</dc:creator>
  <cp:lastModifiedBy>Arielle.Gustave@mail.citytech.cuny.edu</cp:lastModifiedBy>
  <cp:revision>13</cp:revision>
  <dcterms:created xsi:type="dcterms:W3CDTF">2021-02-04T03:13:57Z</dcterms:created>
  <dcterms:modified xsi:type="dcterms:W3CDTF">2021-02-15T04:19:24Z</dcterms:modified>
</cp:coreProperties>
</file>