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2" r:id="rId5"/>
    <p:sldId id="258" r:id="rId6"/>
    <p:sldId id="259"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394"/>
    <p:restoredTop sz="96327"/>
  </p:normalViewPr>
  <p:slideViewPr>
    <p:cSldViewPr snapToGrid="0" snapToObjects="1">
      <p:cViewPr>
        <p:scale>
          <a:sx n="90" d="100"/>
          <a:sy n="90" d="100"/>
        </p:scale>
        <p:origin x="944" y="1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2/9/21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C9A0-B663-5341-A0F5-F5F424224E76}"/>
              </a:ext>
            </a:extLst>
          </p:cNvPr>
          <p:cNvSpPr>
            <a:spLocks noGrp="1"/>
          </p:cNvSpPr>
          <p:nvPr>
            <p:ph type="ctrTitle"/>
          </p:nvPr>
        </p:nvSpPr>
        <p:spPr/>
        <p:txBody>
          <a:bodyPr/>
          <a:lstStyle/>
          <a:p>
            <a:pPr algn="ctr"/>
            <a:r>
              <a:rPr lang="en-US" dirty="0"/>
              <a:t>Christian Dior – </a:t>
            </a:r>
            <a:br>
              <a:rPr lang="en-US" dirty="0"/>
            </a:br>
            <a:r>
              <a:rPr lang="en-US" dirty="0"/>
              <a:t>Raf Simons</a:t>
            </a:r>
          </a:p>
        </p:txBody>
      </p:sp>
      <p:sp>
        <p:nvSpPr>
          <p:cNvPr id="11" name="Subtitle 10">
            <a:extLst>
              <a:ext uri="{FF2B5EF4-FFF2-40B4-BE49-F238E27FC236}">
                <a16:creationId xmlns:a16="http://schemas.microsoft.com/office/drawing/2014/main" id="{92B3205F-82CA-A744-98A3-1C700669A673}"/>
              </a:ext>
            </a:extLst>
          </p:cNvPr>
          <p:cNvSpPr>
            <a:spLocks noGrp="1"/>
          </p:cNvSpPr>
          <p:nvPr>
            <p:ph type="subTitle" idx="1"/>
          </p:nvPr>
        </p:nvSpPr>
        <p:spPr>
          <a:xfrm>
            <a:off x="2417778" y="3949658"/>
            <a:ext cx="8849489" cy="1381759"/>
          </a:xfrm>
        </p:spPr>
        <p:txBody>
          <a:bodyPr>
            <a:normAutofit fontScale="70000" lnSpcReduction="20000"/>
          </a:bodyPr>
          <a:lstStyle/>
          <a:p>
            <a:r>
              <a:rPr lang="en-US" dirty="0"/>
              <a:t>By Arielle a. Gustave </a:t>
            </a:r>
          </a:p>
          <a:p>
            <a:r>
              <a:rPr lang="en-US" dirty="0"/>
              <a:t>Buf3300 – Spring 2021</a:t>
            </a:r>
          </a:p>
          <a:p>
            <a:r>
              <a:rPr lang="en-US" dirty="0"/>
              <a:t>Prof.  Jessica </a:t>
            </a:r>
            <a:r>
              <a:rPr lang="en-US" dirty="0" err="1"/>
              <a:t>roncero</a:t>
            </a:r>
            <a:r>
              <a:rPr lang="en-US" dirty="0"/>
              <a:t> </a:t>
            </a:r>
            <a:r>
              <a:rPr lang="en-US" dirty="0" err="1"/>
              <a:t>applestein</a:t>
            </a:r>
            <a:endParaRPr lang="en-US" dirty="0"/>
          </a:p>
          <a:p>
            <a:r>
              <a:rPr lang="en-US" dirty="0"/>
              <a:t>10 February 2021</a:t>
            </a:r>
          </a:p>
        </p:txBody>
      </p:sp>
      <p:pic>
        <p:nvPicPr>
          <p:cNvPr id="12" name="Audio Recording Feb 9, 2021 at 8:27:47 PM" descr="Audio Recording Feb 9, 2021 at 8:27:47 PM">
            <a:hlinkClick r:id="" action="ppaction://media"/>
            <a:extLst>
              <a:ext uri="{FF2B5EF4-FFF2-40B4-BE49-F238E27FC236}">
                <a16:creationId xmlns:a16="http://schemas.microsoft.com/office/drawing/2014/main" id="{4490A583-52F8-094C-80A0-0563678A51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03667" y="4640537"/>
            <a:ext cx="812800" cy="812800"/>
          </a:xfrm>
          <a:prstGeom prst="rect">
            <a:avLst/>
          </a:prstGeom>
        </p:spPr>
      </p:pic>
    </p:spTree>
    <p:extLst>
      <p:ext uri="{BB962C8B-B14F-4D97-AF65-F5344CB8AC3E}">
        <p14:creationId xmlns:p14="http://schemas.microsoft.com/office/powerpoint/2010/main" val="352276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3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74">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032" name="Group 76">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78" name="Rectangle 77">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Rectangle 78">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34" name="Straight Connector 80">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9684C79-0C47-A341-A68A-292CF8ADFC4B}"/>
              </a:ext>
            </a:extLst>
          </p:cNvPr>
          <p:cNvSpPr>
            <a:spLocks noGrp="1"/>
          </p:cNvSpPr>
          <p:nvPr>
            <p:ph type="title"/>
          </p:nvPr>
        </p:nvSpPr>
        <p:spPr>
          <a:xfrm>
            <a:off x="5188043" y="804520"/>
            <a:ext cx="5550355" cy="1049235"/>
          </a:xfrm>
        </p:spPr>
        <p:txBody>
          <a:bodyPr>
            <a:normAutofit/>
          </a:bodyPr>
          <a:lstStyle/>
          <a:p>
            <a:pPr algn="ctr"/>
            <a:r>
              <a:rPr lang="en-US" dirty="0"/>
              <a:t>Christian Dior</a:t>
            </a:r>
          </a:p>
        </p:txBody>
      </p:sp>
      <p:pic>
        <p:nvPicPr>
          <p:cNvPr id="1028" name="Picture 4" descr="Image result for christian dior">
            <a:extLst>
              <a:ext uri="{FF2B5EF4-FFF2-40B4-BE49-F238E27FC236}">
                <a16:creationId xmlns:a16="http://schemas.microsoft.com/office/drawing/2014/main" id="{A9786C0D-BB09-9745-82C6-997D9272A5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3" r="-1" b="-1"/>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BDB0F72-64E9-CA4A-B3C1-A79490F5A5ED}"/>
              </a:ext>
            </a:extLst>
          </p:cNvPr>
          <p:cNvSpPr>
            <a:spLocks noGrp="1"/>
          </p:cNvSpPr>
          <p:nvPr>
            <p:ph idx="1"/>
          </p:nvPr>
        </p:nvSpPr>
        <p:spPr>
          <a:xfrm>
            <a:off x="5188043" y="1863332"/>
            <a:ext cx="5550355" cy="4283468"/>
          </a:xfrm>
        </p:spPr>
        <p:txBody>
          <a:bodyPr>
            <a:normAutofit fontScale="92500" lnSpcReduction="10000"/>
          </a:bodyPr>
          <a:lstStyle/>
          <a:p>
            <a:r>
              <a:rPr lang="en-US" dirty="0"/>
              <a:t>Christian Dior was born January 21</a:t>
            </a:r>
            <a:r>
              <a:rPr lang="en-US" baseline="30000" dirty="0"/>
              <a:t>st</a:t>
            </a:r>
            <a:r>
              <a:rPr lang="en-US" dirty="0"/>
              <a:t>, 1905 and died at the age of 52 October 24</a:t>
            </a:r>
            <a:r>
              <a:rPr lang="en-US" baseline="30000" dirty="0"/>
              <a:t>th</a:t>
            </a:r>
            <a:r>
              <a:rPr lang="en-US" dirty="0"/>
              <a:t>, 1957. </a:t>
            </a:r>
          </a:p>
          <a:p>
            <a:r>
              <a:rPr lang="en-US" dirty="0"/>
              <a:t>He was born in Granville, France into a sheltered, wealthy family along with 4 other siblings. </a:t>
            </a:r>
          </a:p>
          <a:p>
            <a:r>
              <a:rPr lang="en-US" dirty="0"/>
              <a:t>In 1947, Christian Dior won the Neiman Marcus Award in Dallas. </a:t>
            </a:r>
          </a:p>
          <a:p>
            <a:r>
              <a:rPr lang="en-US" dirty="0"/>
              <a:t>In 1956, he won the Parsons School of Design Distinguished Achievement Award in New York. </a:t>
            </a:r>
          </a:p>
          <a:p>
            <a:r>
              <a:rPr lang="en-US" dirty="0"/>
              <a:t>Aside from being a fashion designer, Christian Dior was an author, an artist, architect, and served in the France Army. </a:t>
            </a:r>
          </a:p>
          <a:p>
            <a:endParaRPr lang="en-US" dirty="0"/>
          </a:p>
          <a:p>
            <a:endParaRPr lang="en-US" dirty="0"/>
          </a:p>
          <a:p>
            <a:endParaRPr lang="en-US" dirty="0"/>
          </a:p>
        </p:txBody>
      </p:sp>
      <p:pic>
        <p:nvPicPr>
          <p:cNvPr id="1035" name="Picture 82">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Audio Recording Feb 10, 2021 at 7:50:33 AM" descr="Audio Recording Feb 10, 2021 at 7:50:33 AM">
            <a:hlinkClick r:id="" action="ppaction://media"/>
            <a:extLst>
              <a:ext uri="{FF2B5EF4-FFF2-40B4-BE49-F238E27FC236}">
                <a16:creationId xmlns:a16="http://schemas.microsoft.com/office/drawing/2014/main" id="{401A0C72-E29E-0A47-8789-A3347C4822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6702" y="5224872"/>
            <a:ext cx="812800" cy="812800"/>
          </a:xfrm>
          <a:prstGeom prst="rect">
            <a:avLst/>
          </a:prstGeom>
        </p:spPr>
      </p:pic>
    </p:spTree>
    <p:extLst>
      <p:ext uri="{BB962C8B-B14F-4D97-AF65-F5344CB8AC3E}">
        <p14:creationId xmlns:p14="http://schemas.microsoft.com/office/powerpoint/2010/main" val="284485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B894-27A6-4F4B-B233-914459186E74}"/>
              </a:ext>
            </a:extLst>
          </p:cNvPr>
          <p:cNvSpPr>
            <a:spLocks noGrp="1"/>
          </p:cNvSpPr>
          <p:nvPr>
            <p:ph type="title"/>
          </p:nvPr>
        </p:nvSpPr>
        <p:spPr/>
        <p:txBody>
          <a:bodyPr/>
          <a:lstStyle/>
          <a:p>
            <a:pPr algn="ctr"/>
            <a:r>
              <a:rPr lang="en-US" dirty="0"/>
              <a:t>Dior’s career path</a:t>
            </a:r>
          </a:p>
        </p:txBody>
      </p:sp>
      <p:sp>
        <p:nvSpPr>
          <p:cNvPr id="3" name="Content Placeholder 2">
            <a:extLst>
              <a:ext uri="{FF2B5EF4-FFF2-40B4-BE49-F238E27FC236}">
                <a16:creationId xmlns:a16="http://schemas.microsoft.com/office/drawing/2014/main" id="{AE647AF7-B885-874A-A638-E134719775D1}"/>
              </a:ext>
            </a:extLst>
          </p:cNvPr>
          <p:cNvSpPr>
            <a:spLocks noGrp="1"/>
          </p:cNvSpPr>
          <p:nvPr>
            <p:ph idx="1"/>
          </p:nvPr>
        </p:nvSpPr>
        <p:spPr>
          <a:xfrm>
            <a:off x="1637317" y="2015732"/>
            <a:ext cx="9603275" cy="4037749"/>
          </a:xfrm>
        </p:spPr>
        <p:txBody>
          <a:bodyPr>
            <a:normAutofit fontScale="92500" lnSpcReduction="20000"/>
          </a:bodyPr>
          <a:lstStyle/>
          <a:p>
            <a:r>
              <a:rPr lang="en-US" sz="1800" dirty="0"/>
              <a:t>Early on – Dior would sell his sketches on the street and then took over a small gallery his father brought for him </a:t>
            </a:r>
          </a:p>
          <a:p>
            <a:r>
              <a:rPr lang="en-US" sz="1800" dirty="0"/>
              <a:t>1940 – Dior was working with fashion designer </a:t>
            </a:r>
            <a:r>
              <a:rPr lang="en-US" sz="1800" i="1" dirty="0"/>
              <a:t>Robert </a:t>
            </a:r>
            <a:r>
              <a:rPr lang="en-US" sz="1800" i="1" dirty="0" err="1"/>
              <a:t>Piguet</a:t>
            </a:r>
            <a:r>
              <a:rPr lang="en-US" sz="1800" i="1" dirty="0"/>
              <a:t> </a:t>
            </a:r>
            <a:r>
              <a:rPr lang="en-US" sz="1800" dirty="0"/>
              <a:t>until he was called for the military service </a:t>
            </a:r>
          </a:p>
          <a:p>
            <a:r>
              <a:rPr lang="en-US" sz="1800" dirty="0"/>
              <a:t>1942 – Dior’s military service ended and worked for couturier </a:t>
            </a:r>
            <a:r>
              <a:rPr lang="en-US" sz="1800" i="1" dirty="0"/>
              <a:t>Lucien Lon</a:t>
            </a:r>
            <a:r>
              <a:rPr lang="en-US" sz="1800" dirty="0"/>
              <a:t>g</a:t>
            </a:r>
          </a:p>
          <a:p>
            <a:r>
              <a:rPr lang="en-US" sz="1800" dirty="0"/>
              <a:t>October 1946 – Dior opened his couture house at the age of 41 at 30 Avenue Montaigne Paris</a:t>
            </a:r>
          </a:p>
          <a:p>
            <a:r>
              <a:rPr lang="en-US" sz="1800" dirty="0"/>
              <a:t>12 February 1947 – Dior debuted his first collection in a fashion show which was named the </a:t>
            </a:r>
            <a:r>
              <a:rPr lang="en-US" sz="1800" i="1" dirty="0"/>
              <a:t>New Look</a:t>
            </a:r>
            <a:endParaRPr lang="en-US" sz="1800" dirty="0"/>
          </a:p>
          <a:p>
            <a:r>
              <a:rPr lang="en-US" sz="1800" dirty="0"/>
              <a:t>November 1948 – Dior opened a luxury ready-to-wear house on the corner of 5</a:t>
            </a:r>
            <a:r>
              <a:rPr lang="en-US" sz="1800" baseline="30000" dirty="0"/>
              <a:t>th</a:t>
            </a:r>
            <a:r>
              <a:rPr lang="en-US" sz="1800" dirty="0"/>
              <a:t> Ave and 57</a:t>
            </a:r>
            <a:r>
              <a:rPr lang="en-US" sz="1800" baseline="30000" dirty="0"/>
              <a:t>th</a:t>
            </a:r>
            <a:r>
              <a:rPr lang="en-US" sz="1800" dirty="0"/>
              <a:t> St in New York</a:t>
            </a:r>
          </a:p>
          <a:p>
            <a:r>
              <a:rPr lang="en-US" sz="1800" dirty="0"/>
              <a:t>1949 – Dior arranged licensed production of his designs and was the 1</a:t>
            </a:r>
            <a:r>
              <a:rPr lang="en-US" sz="1800" baseline="30000" dirty="0"/>
              <a:t>st</a:t>
            </a:r>
            <a:r>
              <a:rPr lang="en-US" sz="1800" dirty="0"/>
              <a:t> couturier to do so</a:t>
            </a:r>
          </a:p>
          <a:p>
            <a:r>
              <a:rPr lang="en-US" sz="1800" dirty="0"/>
              <a:t>1955 – Yves Saint Laurent was Dior’s design assistant at the age of 19</a:t>
            </a:r>
          </a:p>
          <a:p>
            <a:r>
              <a:rPr lang="en-US" sz="1800" dirty="0"/>
              <a:t>October 1957 – Christian Dior died of a fatal heart attack leaving the house in disarray</a:t>
            </a:r>
          </a:p>
          <a:p>
            <a:endParaRPr lang="en-US" dirty="0"/>
          </a:p>
        </p:txBody>
      </p:sp>
      <p:pic>
        <p:nvPicPr>
          <p:cNvPr id="4" name="Audio Recording Feb 10, 2021 at 1:41:23 PM" descr="Audio Recording Feb 10, 2021 at 1:41:23 PM">
            <a:hlinkClick r:id="" action="ppaction://media"/>
            <a:extLst>
              <a:ext uri="{FF2B5EF4-FFF2-40B4-BE49-F238E27FC236}">
                <a16:creationId xmlns:a16="http://schemas.microsoft.com/office/drawing/2014/main" id="{DEED3A09-E51A-C044-97DA-FCF13E0CFD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38779" y="5240681"/>
            <a:ext cx="812800" cy="812800"/>
          </a:xfrm>
          <a:prstGeom prst="rect">
            <a:avLst/>
          </a:prstGeom>
        </p:spPr>
      </p:pic>
    </p:spTree>
    <p:extLst>
      <p:ext uri="{BB962C8B-B14F-4D97-AF65-F5344CB8AC3E}">
        <p14:creationId xmlns:p14="http://schemas.microsoft.com/office/powerpoint/2010/main" val="394422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6606-AA49-2F4A-8C6E-9E38C63680F3}"/>
              </a:ext>
            </a:extLst>
          </p:cNvPr>
          <p:cNvSpPr>
            <a:spLocks noGrp="1"/>
          </p:cNvSpPr>
          <p:nvPr>
            <p:ph type="title"/>
          </p:nvPr>
        </p:nvSpPr>
        <p:spPr/>
        <p:txBody>
          <a:bodyPr/>
          <a:lstStyle/>
          <a:p>
            <a:pPr algn="ctr"/>
            <a:r>
              <a:rPr lang="en-US" dirty="0"/>
              <a:t>Best Known Contributions</a:t>
            </a:r>
          </a:p>
        </p:txBody>
      </p:sp>
      <p:sp>
        <p:nvSpPr>
          <p:cNvPr id="3" name="Content Placeholder 2">
            <a:extLst>
              <a:ext uri="{FF2B5EF4-FFF2-40B4-BE49-F238E27FC236}">
                <a16:creationId xmlns:a16="http://schemas.microsoft.com/office/drawing/2014/main" id="{02365F06-B8A2-BB48-8B9A-AE175A55F446}"/>
              </a:ext>
            </a:extLst>
          </p:cNvPr>
          <p:cNvSpPr>
            <a:spLocks noGrp="1"/>
          </p:cNvSpPr>
          <p:nvPr>
            <p:ph idx="1"/>
          </p:nvPr>
        </p:nvSpPr>
        <p:spPr/>
        <p:txBody>
          <a:bodyPr/>
          <a:lstStyle/>
          <a:p>
            <a:r>
              <a:rPr lang="en-US" dirty="0"/>
              <a:t>the New Look Spring 1947: the Bar suit which included a skirt and jacket</a:t>
            </a:r>
          </a:p>
          <a:p>
            <a:r>
              <a:rPr lang="en-US" dirty="0"/>
              <a:t>Spring 1948:  the new </a:t>
            </a:r>
            <a:r>
              <a:rPr lang="en-US" dirty="0" err="1"/>
              <a:t>ZigZag</a:t>
            </a:r>
            <a:r>
              <a:rPr lang="en-US" dirty="0"/>
              <a:t> cut of Dior </a:t>
            </a:r>
          </a:p>
          <a:p>
            <a:r>
              <a:rPr lang="en-US" dirty="0"/>
              <a:t>Fall 1949:  bulky sleeves and belt above waist</a:t>
            </a:r>
          </a:p>
          <a:p>
            <a:r>
              <a:rPr lang="en-US" dirty="0"/>
              <a:t>Fall 1951: Dior’s new long line</a:t>
            </a:r>
          </a:p>
          <a:p>
            <a:r>
              <a:rPr lang="en-US" dirty="0"/>
              <a:t>Fall 1952: Dior’s molded body to the waist </a:t>
            </a:r>
          </a:p>
          <a:p>
            <a:r>
              <a:rPr lang="en-US" dirty="0"/>
              <a:t>Dior’s silhouettes was the most rememberable thing about him </a:t>
            </a:r>
          </a:p>
          <a:p>
            <a:r>
              <a:rPr lang="en-US" dirty="0"/>
              <a:t>Dior’s one obsession: to allow women to rediscover joy, elegance, and beauty </a:t>
            </a:r>
          </a:p>
          <a:p>
            <a:endParaRPr lang="en-US" dirty="0"/>
          </a:p>
        </p:txBody>
      </p:sp>
      <p:pic>
        <p:nvPicPr>
          <p:cNvPr id="4" name="Audio Recording Feb 10, 2021 at 1:42:43 PM" descr="Audio Recording Feb 10, 2021 at 1:42:43 PM">
            <a:hlinkClick r:id="" action="ppaction://media"/>
            <a:extLst>
              <a:ext uri="{FF2B5EF4-FFF2-40B4-BE49-F238E27FC236}">
                <a16:creationId xmlns:a16="http://schemas.microsoft.com/office/drawing/2014/main" id="{17633987-DF10-D64A-9B6D-98C8B821BB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27621" y="5221923"/>
            <a:ext cx="812800" cy="812800"/>
          </a:xfrm>
          <a:prstGeom prst="rect">
            <a:avLst/>
          </a:prstGeom>
        </p:spPr>
      </p:pic>
    </p:spTree>
    <p:extLst>
      <p:ext uri="{BB962C8B-B14F-4D97-AF65-F5344CB8AC3E}">
        <p14:creationId xmlns:p14="http://schemas.microsoft.com/office/powerpoint/2010/main" val="9731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75" name="Group 74">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76" name="Rectangle 75">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3E1A0786-C540-3F4F-B0F1-5495EA43EE93}"/>
              </a:ext>
            </a:extLst>
          </p:cNvPr>
          <p:cNvSpPr>
            <a:spLocks noGrp="1"/>
          </p:cNvSpPr>
          <p:nvPr>
            <p:ph type="title"/>
          </p:nvPr>
        </p:nvSpPr>
        <p:spPr>
          <a:xfrm>
            <a:off x="5188043" y="804520"/>
            <a:ext cx="5550355" cy="1049235"/>
          </a:xfrm>
        </p:spPr>
        <p:txBody>
          <a:bodyPr>
            <a:normAutofit/>
          </a:bodyPr>
          <a:lstStyle/>
          <a:p>
            <a:pPr algn="ctr"/>
            <a:r>
              <a:rPr lang="en-US" dirty="0"/>
              <a:t>Raf </a:t>
            </a:r>
            <a:r>
              <a:rPr lang="en-US" dirty="0" err="1"/>
              <a:t>simons</a:t>
            </a:r>
            <a:endParaRPr lang="en-US" dirty="0"/>
          </a:p>
        </p:txBody>
      </p:sp>
      <p:pic>
        <p:nvPicPr>
          <p:cNvPr id="2050" name="Picture 2" descr="Image result for raf simons">
            <a:extLst>
              <a:ext uri="{FF2B5EF4-FFF2-40B4-BE49-F238E27FC236}">
                <a16:creationId xmlns:a16="http://schemas.microsoft.com/office/drawing/2014/main" id="{116B255E-292A-BC49-91C3-4DC9129C7D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448" r="17859" b="-4"/>
          <a:stretch/>
        </p:blipFill>
        <p:spPr bwMode="auto">
          <a:xfrm>
            <a:off x="1285438" y="1116345"/>
            <a:ext cx="2799103" cy="38661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11D9B79-62AC-914C-A956-0BFFD06CF37B}"/>
              </a:ext>
            </a:extLst>
          </p:cNvPr>
          <p:cNvSpPr>
            <a:spLocks noGrp="1"/>
          </p:cNvSpPr>
          <p:nvPr>
            <p:ph idx="1"/>
          </p:nvPr>
        </p:nvSpPr>
        <p:spPr>
          <a:xfrm>
            <a:off x="5188043" y="2015732"/>
            <a:ext cx="5718519" cy="4275406"/>
          </a:xfrm>
        </p:spPr>
        <p:txBody>
          <a:bodyPr>
            <a:normAutofit/>
          </a:bodyPr>
          <a:lstStyle/>
          <a:p>
            <a:r>
              <a:rPr lang="en-US" dirty="0"/>
              <a:t>Raf Simons was born in Neerpelt, Belgium January 12</a:t>
            </a:r>
            <a:r>
              <a:rPr lang="en-US" baseline="30000" dirty="0"/>
              <a:t>th</a:t>
            </a:r>
            <a:r>
              <a:rPr lang="en-US" dirty="0"/>
              <a:t>1968. His parents worked as a night watchman (father) and a house cleaner (mom). </a:t>
            </a:r>
          </a:p>
          <a:p>
            <a:r>
              <a:rPr lang="en-US" dirty="0"/>
              <a:t>He was named Dior’s creative direction in April 2012 and stepped down from the position in October 2015 to focus on his own label. </a:t>
            </a:r>
          </a:p>
          <a:p>
            <a:r>
              <a:rPr lang="en-US" dirty="0"/>
              <a:t>His first collection with Dior was Fall 2012 Haute Couture and reprised the Bar Jacket.</a:t>
            </a:r>
          </a:p>
          <a:p>
            <a:r>
              <a:rPr lang="en-US" dirty="0"/>
              <a:t>Raf casted Rihanna as the first black face of the Dior house in 2015 right before his departure. </a:t>
            </a:r>
          </a:p>
          <a:p>
            <a:endParaRPr lang="en-US" dirty="0"/>
          </a:p>
        </p:txBody>
      </p:sp>
      <p:pic>
        <p:nvPicPr>
          <p:cNvPr id="81" name="Picture 80">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3" name="Straight Connector 82">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Audio Recording Feb 10, 2021 at 1:45:01 PM" descr="Audio Recording Feb 10, 2021 at 1:45:01 PM">
            <a:hlinkClick r:id="" action="ppaction://media"/>
            <a:extLst>
              <a:ext uri="{FF2B5EF4-FFF2-40B4-BE49-F238E27FC236}">
                <a16:creationId xmlns:a16="http://schemas.microsoft.com/office/drawing/2014/main" id="{180E6673-2ADE-3C48-820B-2477CB7F10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82316" y="5298219"/>
            <a:ext cx="812800" cy="812800"/>
          </a:xfrm>
          <a:prstGeom prst="rect">
            <a:avLst/>
          </a:prstGeom>
        </p:spPr>
      </p:pic>
    </p:spTree>
    <p:extLst>
      <p:ext uri="{BB962C8B-B14F-4D97-AF65-F5344CB8AC3E}">
        <p14:creationId xmlns:p14="http://schemas.microsoft.com/office/powerpoint/2010/main" val="391347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2453-9514-484F-A562-1067C5742345}"/>
              </a:ext>
            </a:extLst>
          </p:cNvPr>
          <p:cNvSpPr>
            <a:spLocks noGrp="1"/>
          </p:cNvSpPr>
          <p:nvPr>
            <p:ph type="title"/>
          </p:nvPr>
        </p:nvSpPr>
        <p:spPr/>
        <p:txBody>
          <a:bodyPr/>
          <a:lstStyle/>
          <a:p>
            <a:pPr algn="ctr"/>
            <a:r>
              <a:rPr lang="en-US" dirty="0"/>
              <a:t>Overview of personal thoughts</a:t>
            </a:r>
          </a:p>
        </p:txBody>
      </p:sp>
      <p:sp>
        <p:nvSpPr>
          <p:cNvPr id="3" name="Content Placeholder 2">
            <a:extLst>
              <a:ext uri="{FF2B5EF4-FFF2-40B4-BE49-F238E27FC236}">
                <a16:creationId xmlns:a16="http://schemas.microsoft.com/office/drawing/2014/main" id="{F60F6960-E2B2-9C4C-866E-AB6798A7AAA8}"/>
              </a:ext>
            </a:extLst>
          </p:cNvPr>
          <p:cNvSpPr>
            <a:spLocks noGrp="1"/>
          </p:cNvSpPr>
          <p:nvPr>
            <p:ph idx="1"/>
          </p:nvPr>
        </p:nvSpPr>
        <p:spPr/>
        <p:txBody>
          <a:bodyPr/>
          <a:lstStyle/>
          <a:p>
            <a:r>
              <a:rPr lang="en-US" dirty="0"/>
              <a:t>Fun Fact: Christian Dior’s sister, Catherine, was captured and imprisoned at the </a:t>
            </a:r>
            <a:r>
              <a:rPr lang="en-US" dirty="0" err="1"/>
              <a:t>Ravensbrück</a:t>
            </a:r>
            <a:r>
              <a:rPr lang="en-US" dirty="0"/>
              <a:t> concentration camp. In 1945, she survived and was freed; furthermore, as a tribute to her, Christian named his debut fragrance </a:t>
            </a:r>
            <a:r>
              <a:rPr lang="en-US" i="1" dirty="0"/>
              <a:t>Miss Dior</a:t>
            </a:r>
            <a:r>
              <a:rPr lang="en-US" dirty="0"/>
              <a:t>. </a:t>
            </a:r>
          </a:p>
          <a:p>
            <a:r>
              <a:rPr lang="en-US" dirty="0"/>
              <a:t>It was interesting how Christian Dior had already lived his life before opening his couture house; he got to see his couture house open for the last 10 years of his life.  His brand Dior still has an impact on today’s fashion, art, and music such as the late Pop Smokes’ double platinum song </a:t>
            </a:r>
            <a:r>
              <a:rPr lang="en-US" i="1" dirty="0"/>
              <a:t>Dior. </a:t>
            </a:r>
          </a:p>
          <a:p>
            <a:r>
              <a:rPr lang="en-US" dirty="0"/>
              <a:t>The Dior brand has started strong and is still going !</a:t>
            </a:r>
          </a:p>
          <a:p>
            <a:endParaRPr lang="en-US" dirty="0"/>
          </a:p>
        </p:txBody>
      </p:sp>
      <p:pic>
        <p:nvPicPr>
          <p:cNvPr id="4" name="Audio Recording Feb 10, 2021 at 8:12:52 AM" descr="Audio Recording Feb 10, 2021 at 8:12:52 AM">
            <a:hlinkClick r:id="" action="ppaction://media"/>
            <a:extLst>
              <a:ext uri="{FF2B5EF4-FFF2-40B4-BE49-F238E27FC236}">
                <a16:creationId xmlns:a16="http://schemas.microsoft.com/office/drawing/2014/main" id="{73F58D7B-3A8D-5B45-9522-A8AB426709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169243"/>
            <a:ext cx="812800" cy="812800"/>
          </a:xfrm>
          <a:prstGeom prst="rect">
            <a:avLst/>
          </a:prstGeom>
        </p:spPr>
      </p:pic>
    </p:spTree>
    <p:extLst>
      <p:ext uri="{BB962C8B-B14F-4D97-AF65-F5344CB8AC3E}">
        <p14:creationId xmlns:p14="http://schemas.microsoft.com/office/powerpoint/2010/main" val="135910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C0BC-75DB-BE45-BDD2-A7BB0A5EBD20}"/>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F054F44D-D45F-A54B-A383-5717ECFE8D66}"/>
              </a:ext>
            </a:extLst>
          </p:cNvPr>
          <p:cNvSpPr>
            <a:spLocks noGrp="1"/>
          </p:cNvSpPr>
          <p:nvPr>
            <p:ph idx="1"/>
          </p:nvPr>
        </p:nvSpPr>
        <p:spPr>
          <a:xfrm>
            <a:off x="1451579" y="2015732"/>
            <a:ext cx="9603275" cy="3770706"/>
          </a:xfrm>
        </p:spPr>
        <p:txBody>
          <a:bodyPr>
            <a:normAutofit fontScale="92500" lnSpcReduction="10000"/>
          </a:bodyPr>
          <a:lstStyle/>
          <a:p>
            <a:r>
              <a:rPr lang="en-US" sz="1600" dirty="0">
                <a:solidFill>
                  <a:srgbClr val="000000"/>
                </a:solidFill>
              </a:rPr>
              <a:t>." encyclopedia of clothing and FASHION. . </a:t>
            </a:r>
            <a:r>
              <a:rPr lang="en-US" sz="1600" dirty="0" err="1">
                <a:solidFill>
                  <a:srgbClr val="000000"/>
                </a:solidFill>
              </a:rPr>
              <a:t>Encyclopedia.com</a:t>
            </a:r>
            <a:r>
              <a:rPr lang="en-US" sz="1600" dirty="0">
                <a:solidFill>
                  <a:srgbClr val="000000"/>
                </a:solidFill>
              </a:rPr>
              <a:t>. 13 Jan. 2021 . (2021, February 10). Retrieved February 10, 2021, from https://</a:t>
            </a:r>
            <a:r>
              <a:rPr lang="en-US" sz="1600" dirty="0" err="1">
                <a:solidFill>
                  <a:srgbClr val="000000"/>
                </a:solidFill>
              </a:rPr>
              <a:t>www.encyclopedia.com</a:t>
            </a:r>
            <a:r>
              <a:rPr lang="en-US" sz="1600" dirty="0">
                <a:solidFill>
                  <a:srgbClr val="000000"/>
                </a:solidFill>
              </a:rPr>
              <a:t>/people/literature-and-arts/fashion-biographies/</a:t>
            </a:r>
            <a:r>
              <a:rPr lang="en-US" sz="1600" dirty="0" err="1">
                <a:solidFill>
                  <a:srgbClr val="000000"/>
                </a:solidFill>
              </a:rPr>
              <a:t>christian-dior</a:t>
            </a:r>
            <a:endParaRPr lang="en-US" sz="1600" dirty="0">
              <a:solidFill>
                <a:srgbClr val="000000"/>
              </a:solidFill>
            </a:endParaRPr>
          </a:p>
          <a:p>
            <a:r>
              <a:rPr lang="en-US" sz="1600" dirty="0">
                <a:solidFill>
                  <a:srgbClr val="000000"/>
                </a:solidFill>
              </a:rPr>
              <a:t>Borrelli-Persson, L. (2017, May 26). Christian DIOR'S most FAMOUS silhouettes in vogue. Retrieved February 10, 2021, from https://</a:t>
            </a:r>
            <a:r>
              <a:rPr lang="en-US" sz="1600" dirty="0" err="1">
                <a:solidFill>
                  <a:srgbClr val="000000"/>
                </a:solidFill>
              </a:rPr>
              <a:t>www.vogue.com</a:t>
            </a:r>
            <a:r>
              <a:rPr lang="en-US" sz="1600" dirty="0">
                <a:solidFill>
                  <a:srgbClr val="000000"/>
                </a:solidFill>
              </a:rPr>
              <a:t>/article/</a:t>
            </a:r>
            <a:r>
              <a:rPr lang="en-US" sz="1600" dirty="0" err="1">
                <a:solidFill>
                  <a:srgbClr val="000000"/>
                </a:solidFill>
              </a:rPr>
              <a:t>christian</a:t>
            </a:r>
            <a:r>
              <a:rPr lang="en-US" sz="1600" dirty="0">
                <a:solidFill>
                  <a:srgbClr val="000000"/>
                </a:solidFill>
              </a:rPr>
              <a:t>-</a:t>
            </a:r>
            <a:r>
              <a:rPr lang="en-US" sz="1600" dirty="0" err="1">
                <a:solidFill>
                  <a:srgbClr val="000000"/>
                </a:solidFill>
              </a:rPr>
              <a:t>dior</a:t>
            </a:r>
            <a:r>
              <a:rPr lang="en-US" sz="1600" dirty="0">
                <a:solidFill>
                  <a:srgbClr val="000000"/>
                </a:solidFill>
              </a:rPr>
              <a:t>-archival-looks</a:t>
            </a:r>
          </a:p>
          <a:p>
            <a:r>
              <a:rPr lang="en-US" sz="1600" dirty="0">
                <a:solidFill>
                  <a:srgbClr val="000000"/>
                </a:solidFill>
              </a:rPr>
              <a:t>Christian Dior, haute couture AND Ready-to-wear - fashion &amp; leather goods. (n.d.). Retrieved February 10, 2021, from https://</a:t>
            </a:r>
            <a:r>
              <a:rPr lang="en-US" sz="1600" dirty="0" err="1">
                <a:solidFill>
                  <a:srgbClr val="000000"/>
                </a:solidFill>
              </a:rPr>
              <a:t>www.lvmh.com</a:t>
            </a:r>
            <a:r>
              <a:rPr lang="en-US" sz="1600" dirty="0">
                <a:solidFill>
                  <a:srgbClr val="000000"/>
                </a:solidFill>
              </a:rPr>
              <a:t>/houses/fashion-leather-goods/</a:t>
            </a:r>
            <a:r>
              <a:rPr lang="en-US" sz="1600" dirty="0" err="1">
                <a:solidFill>
                  <a:srgbClr val="000000"/>
                </a:solidFill>
              </a:rPr>
              <a:t>christian-dior</a:t>
            </a:r>
            <a:r>
              <a:rPr lang="en-US" sz="1600" dirty="0">
                <a:solidFill>
                  <a:srgbClr val="000000"/>
                </a:solidFill>
              </a:rPr>
              <a:t>/</a:t>
            </a:r>
          </a:p>
          <a:p>
            <a:r>
              <a:rPr lang="en-US" sz="1600" dirty="0">
                <a:solidFill>
                  <a:srgbClr val="000000"/>
                </a:solidFill>
              </a:rPr>
              <a:t>Raf Simons is part of the BOF 500. (2020, April 16). Retrieved February 10, 2021, from https://</a:t>
            </a:r>
            <a:r>
              <a:rPr lang="en-US" sz="1600" dirty="0" err="1">
                <a:solidFill>
                  <a:srgbClr val="000000"/>
                </a:solidFill>
              </a:rPr>
              <a:t>www.businessoffashion.com</a:t>
            </a:r>
            <a:r>
              <a:rPr lang="en-US" sz="1600" dirty="0">
                <a:solidFill>
                  <a:srgbClr val="000000"/>
                </a:solidFill>
              </a:rPr>
              <a:t>/community/people/</a:t>
            </a:r>
            <a:r>
              <a:rPr lang="en-US" sz="1600" dirty="0" err="1">
                <a:solidFill>
                  <a:srgbClr val="000000"/>
                </a:solidFill>
              </a:rPr>
              <a:t>raf-simons</a:t>
            </a:r>
            <a:endParaRPr lang="en-US" sz="1600" dirty="0">
              <a:solidFill>
                <a:srgbClr val="000000"/>
              </a:solidFill>
            </a:endParaRPr>
          </a:p>
          <a:p>
            <a:r>
              <a:rPr lang="en-US" sz="1600" dirty="0" err="1">
                <a:solidFill>
                  <a:srgbClr val="000000"/>
                </a:solidFill>
              </a:rPr>
              <a:t>Sowray</a:t>
            </a:r>
            <a:r>
              <a:rPr lang="en-US" sz="1600" dirty="0">
                <a:solidFill>
                  <a:srgbClr val="000000"/>
                </a:solidFill>
              </a:rPr>
              <a:t>, B. (2019, August 15). Christian Dior. Retrieved February 10, 2021, from https://</a:t>
            </a:r>
            <a:r>
              <a:rPr lang="en-US" sz="1600" dirty="0" err="1">
                <a:solidFill>
                  <a:srgbClr val="000000"/>
                </a:solidFill>
              </a:rPr>
              <a:t>www.vogue.co.uk</a:t>
            </a:r>
            <a:r>
              <a:rPr lang="en-US" sz="1600" dirty="0">
                <a:solidFill>
                  <a:srgbClr val="000000"/>
                </a:solidFill>
              </a:rPr>
              <a:t>/article/</a:t>
            </a:r>
            <a:r>
              <a:rPr lang="en-US" sz="1600" dirty="0" err="1">
                <a:solidFill>
                  <a:srgbClr val="000000"/>
                </a:solidFill>
              </a:rPr>
              <a:t>christian-dior</a:t>
            </a:r>
            <a:endParaRPr lang="en-US" sz="1600" dirty="0">
              <a:solidFill>
                <a:srgbClr val="000000"/>
              </a:solidFill>
            </a:endParaRPr>
          </a:p>
          <a:p>
            <a:r>
              <a:rPr lang="en-US" sz="1600" dirty="0" err="1">
                <a:solidFill>
                  <a:srgbClr val="000000"/>
                </a:solidFill>
              </a:rPr>
              <a:t>Yotka</a:t>
            </a:r>
            <a:r>
              <a:rPr lang="en-US" sz="1600" dirty="0">
                <a:solidFill>
                  <a:srgbClr val="000000"/>
                </a:solidFill>
              </a:rPr>
              <a:t>, S. (n.d.). A brief history OF RAF </a:t>
            </a:r>
            <a:r>
              <a:rPr lang="en-US" sz="1600" dirty="0" err="1">
                <a:solidFill>
                  <a:srgbClr val="000000"/>
                </a:solidFill>
              </a:rPr>
              <a:t>Simons's</a:t>
            </a:r>
            <a:r>
              <a:rPr lang="en-US" sz="1600" dirty="0">
                <a:solidFill>
                  <a:srgbClr val="000000"/>
                </a:solidFill>
              </a:rPr>
              <a:t> storied career in fashion. Retrieved February 10, 2021, from https://</a:t>
            </a:r>
            <a:r>
              <a:rPr lang="en-US" sz="1600" dirty="0" err="1">
                <a:solidFill>
                  <a:srgbClr val="000000"/>
                </a:solidFill>
              </a:rPr>
              <a:t>www.vogue.com</a:t>
            </a:r>
            <a:r>
              <a:rPr lang="en-US" sz="1600" dirty="0">
                <a:solidFill>
                  <a:srgbClr val="000000"/>
                </a:solidFill>
              </a:rPr>
              <a:t>/article/raf-simons-biography-fashion-career-history-calvin-klein-creative-director</a:t>
            </a:r>
          </a:p>
        </p:txBody>
      </p:sp>
      <p:pic>
        <p:nvPicPr>
          <p:cNvPr id="4" name="Audio Recording Feb 10, 2021 at 1:45:27 PM" descr="Audio Recording Feb 10, 2021 at 1:45:27 PM">
            <a:hlinkClick r:id="" action="ppaction://media"/>
            <a:extLst>
              <a:ext uri="{FF2B5EF4-FFF2-40B4-BE49-F238E27FC236}">
                <a16:creationId xmlns:a16="http://schemas.microsoft.com/office/drawing/2014/main" id="{9551D3DA-D45F-C843-94DF-0905DBA6993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04137" y="559198"/>
            <a:ext cx="812800" cy="812800"/>
          </a:xfrm>
          <a:prstGeom prst="rect">
            <a:avLst/>
          </a:prstGeom>
        </p:spPr>
      </p:pic>
    </p:spTree>
    <p:extLst>
      <p:ext uri="{BB962C8B-B14F-4D97-AF65-F5344CB8AC3E}">
        <p14:creationId xmlns:p14="http://schemas.microsoft.com/office/powerpoint/2010/main" val="7105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1054</TotalTime>
  <Words>793</Words>
  <Application>Microsoft Macintosh PowerPoint</Application>
  <PresentationFormat>Widescreen</PresentationFormat>
  <Paragraphs>46</Paragraphs>
  <Slides>7</Slides>
  <Notes>0</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Gill Sans MT</vt:lpstr>
      <vt:lpstr>Gallery</vt:lpstr>
      <vt:lpstr>Christian Dior –  Raf Simons</vt:lpstr>
      <vt:lpstr>Christian Dior</vt:lpstr>
      <vt:lpstr>Dior’s career path</vt:lpstr>
      <vt:lpstr>Best Known Contributions</vt:lpstr>
      <vt:lpstr>Raf simons</vt:lpstr>
      <vt:lpstr>Overview of personal 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 Dior –  Raf Simons</dc:title>
  <dc:creator>Arielle.Gustave@mail.citytech.cuny.edu</dc:creator>
  <cp:lastModifiedBy>Arielle.Gustave@mail.citytech.cuny.edu</cp:lastModifiedBy>
  <cp:revision>29</cp:revision>
  <dcterms:created xsi:type="dcterms:W3CDTF">2021-02-10T01:11:23Z</dcterms:created>
  <dcterms:modified xsi:type="dcterms:W3CDTF">2021-02-10T18:45:52Z</dcterms:modified>
</cp:coreProperties>
</file>