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8" r:id="rId2"/>
    <p:sldId id="278" r:id="rId3"/>
    <p:sldId id="259" r:id="rId4"/>
    <p:sldId id="263" r:id="rId5"/>
    <p:sldId id="260" r:id="rId6"/>
    <p:sldId id="267" r:id="rId7"/>
    <p:sldId id="268" r:id="rId8"/>
    <p:sldId id="262" r:id="rId9"/>
    <p:sldId id="261" r:id="rId10"/>
    <p:sldId id="265" r:id="rId11"/>
    <p:sldId id="279" r:id="rId12"/>
    <p:sldId id="281" r:id="rId13"/>
    <p:sldId id="280" r:id="rId14"/>
    <p:sldId id="269" r:id="rId15"/>
    <p:sldId id="266" r:id="rId16"/>
    <p:sldId id="270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191C"/>
    <a:srgbClr val="000000"/>
    <a:srgbClr val="262626"/>
    <a:srgbClr val="3F4B68"/>
    <a:srgbClr val="D5A07B"/>
    <a:srgbClr val="FAFAFA"/>
    <a:srgbClr val="FFFFFF"/>
    <a:srgbClr val="1BB6B2"/>
    <a:srgbClr val="13658B"/>
    <a:srgbClr val="1BA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>
        <p:scale>
          <a:sx n="125" d="100"/>
          <a:sy n="125" d="100"/>
        </p:scale>
        <p:origin x="121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A524-0B1D-4E2B-B1E1-8F6B5F0EB20B}" type="datetimeFigureOut">
              <a:rPr lang="en-GB" smtClean="0"/>
              <a:t>12/17/18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9CA4-B18D-42A9-844B-54F959C1EA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A524-0B1D-4E2B-B1E1-8F6B5F0EB20B}" type="datetimeFigureOut">
              <a:rPr lang="en-GB" smtClean="0"/>
              <a:t>12/17/18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9CA4-B18D-42A9-844B-54F959C1EA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52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A524-0B1D-4E2B-B1E1-8F6B5F0EB20B}" type="datetimeFigureOut">
              <a:rPr lang="en-GB" smtClean="0"/>
              <a:t>12/17/18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9CA4-B18D-42A9-844B-54F959C1EA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23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A524-0B1D-4E2B-B1E1-8F6B5F0EB20B}" type="datetimeFigureOut">
              <a:rPr lang="en-GB" smtClean="0"/>
              <a:t>12/17/18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9CA4-B18D-42A9-844B-54F959C1EA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49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A524-0B1D-4E2B-B1E1-8F6B5F0EB20B}" type="datetimeFigureOut">
              <a:rPr lang="en-GB" smtClean="0"/>
              <a:t>12/17/18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9CA4-B18D-42A9-844B-54F959C1EA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24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A524-0B1D-4E2B-B1E1-8F6B5F0EB20B}" type="datetimeFigureOut">
              <a:rPr lang="en-GB" smtClean="0"/>
              <a:t>12/17/18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9CA4-B18D-42A9-844B-54F959C1EA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51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A524-0B1D-4E2B-B1E1-8F6B5F0EB20B}" type="datetimeFigureOut">
              <a:rPr lang="en-GB" smtClean="0"/>
              <a:t>12/17/18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9CA4-B18D-42A9-844B-54F959C1EA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7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A524-0B1D-4E2B-B1E1-8F6B5F0EB20B}" type="datetimeFigureOut">
              <a:rPr lang="en-GB" smtClean="0"/>
              <a:t>12/17/18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9CA4-B18D-42A9-844B-54F959C1EA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18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A524-0B1D-4E2B-B1E1-8F6B5F0EB20B}" type="datetimeFigureOut">
              <a:rPr lang="en-GB" smtClean="0"/>
              <a:t>12/17/18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9CA4-B18D-42A9-844B-54F959C1EA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20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A524-0B1D-4E2B-B1E1-8F6B5F0EB20B}" type="datetimeFigureOut">
              <a:rPr lang="en-GB" smtClean="0"/>
              <a:t>12/17/18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9CA4-B18D-42A9-844B-54F959C1EA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17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A524-0B1D-4E2B-B1E1-8F6B5F0EB20B}" type="datetimeFigureOut">
              <a:rPr lang="en-GB" smtClean="0"/>
              <a:t>12/17/18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9CA4-B18D-42A9-844B-54F959C1EA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96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BA524-0B1D-4E2B-B1E1-8F6B5F0EB20B}" type="datetimeFigureOut">
              <a:rPr lang="en-GB" smtClean="0"/>
              <a:t>12/17/18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49CA4-B18D-42A9-844B-54F959C1EA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54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GB" dirty="0">
                <a:latin typeface="Asap Medium"/>
                <a:ea typeface="Roboto Light" panose="02000000000000000000" pitchFamily="2" charset="0"/>
                <a:cs typeface="Asap Medium"/>
              </a:rPr>
              <a:t>COMD</a:t>
            </a:r>
          </a:p>
        </p:txBody>
      </p:sp>
      <p:sp>
        <p:nvSpPr>
          <p:cNvPr id="3" name="Rectangle 2"/>
          <p:cNvSpPr/>
          <p:nvPr/>
        </p:nvSpPr>
        <p:spPr>
          <a:xfrm>
            <a:off x="1229867" y="1069473"/>
            <a:ext cx="3756526" cy="41308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34"/>
          <p:cNvSpPr txBox="1"/>
          <p:nvPr/>
        </p:nvSpPr>
        <p:spPr>
          <a:xfrm>
            <a:off x="2165656" y="1804729"/>
            <a:ext cx="2473158" cy="2002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2800" dirty="0" smtClean="0">
                <a:solidFill>
                  <a:srgbClr val="FFFFFF"/>
                </a:solidFill>
                <a:latin typeface="Asap Medium"/>
                <a:ea typeface="Roboto Light" panose="02000000000000000000" pitchFamily="2" charset="0"/>
                <a:cs typeface="Asap Medium"/>
              </a:rPr>
              <a:t>Graphic Design </a:t>
            </a:r>
            <a:endParaRPr lang="en-GB" sz="2800" dirty="0" smtClean="0">
              <a:solidFill>
                <a:srgbClr val="FFFFFF"/>
              </a:solidFill>
              <a:latin typeface="Asap Medium"/>
              <a:ea typeface="Roboto Light" panose="02000000000000000000" pitchFamily="2" charset="0"/>
              <a:cs typeface="Asap Medium"/>
            </a:endParaRPr>
          </a:p>
          <a:p>
            <a:pPr>
              <a:lnSpc>
                <a:spcPct val="120000"/>
              </a:lnSpc>
            </a:pPr>
            <a:r>
              <a:rPr lang="en-GB" sz="2800" dirty="0" smtClean="0">
                <a:solidFill>
                  <a:srgbClr val="FFFFFF"/>
                </a:solidFill>
                <a:latin typeface="Asap Medium"/>
                <a:ea typeface="Roboto Light" panose="02000000000000000000" pitchFamily="2" charset="0"/>
                <a:cs typeface="Asap Medium"/>
              </a:rPr>
              <a:t>Internship</a:t>
            </a:r>
            <a:endParaRPr lang="en-GB" sz="2800" dirty="0" smtClean="0">
              <a:solidFill>
                <a:srgbClr val="FFFFFF"/>
              </a:solidFill>
              <a:latin typeface="Asap Medium"/>
              <a:ea typeface="Roboto Light" panose="02000000000000000000" pitchFamily="2" charset="0"/>
              <a:cs typeface="Asap Medium"/>
            </a:endParaRPr>
          </a:p>
          <a:p>
            <a:pPr>
              <a:lnSpc>
                <a:spcPct val="120000"/>
              </a:lnSpc>
            </a:pPr>
            <a:r>
              <a:rPr lang="en-GB" sz="2000" dirty="0" smtClean="0">
                <a:solidFill>
                  <a:srgbClr val="FFFFFF"/>
                </a:solidFill>
                <a:latin typeface="Asap Regular"/>
                <a:ea typeface="Roboto Light" panose="02000000000000000000" pitchFamily="2" charset="0"/>
                <a:cs typeface="Asap Regular"/>
              </a:rPr>
              <a:t>Akeem </a:t>
            </a:r>
            <a:r>
              <a:rPr lang="en-GB" sz="2000" dirty="0" smtClean="0">
                <a:solidFill>
                  <a:srgbClr val="FFFFFF"/>
                </a:solidFill>
                <a:latin typeface="Asap Regular"/>
                <a:ea typeface="Roboto Light" panose="02000000000000000000" pitchFamily="2" charset="0"/>
                <a:cs typeface="Asap Regular"/>
              </a:rPr>
              <a:t>Dillard</a:t>
            </a:r>
            <a:endParaRPr lang="en-GB" sz="2000" dirty="0">
              <a:solidFill>
                <a:srgbClr val="FFFFFF"/>
              </a:solidFill>
              <a:latin typeface="Asap Regular"/>
              <a:ea typeface="Roboto Light" panose="02000000000000000000" pitchFamily="2" charset="0"/>
              <a:cs typeface="Asap Regular"/>
            </a:endParaRPr>
          </a:p>
        </p:txBody>
      </p:sp>
      <p:sp>
        <p:nvSpPr>
          <p:cNvPr id="4" name="TextBox 34"/>
          <p:cNvSpPr txBox="1"/>
          <p:nvPr/>
        </p:nvSpPr>
        <p:spPr>
          <a:xfrm rot="16200000">
            <a:off x="-384112" y="1840466"/>
            <a:ext cx="4024922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8000" dirty="0">
                <a:solidFill>
                  <a:srgbClr val="FFFFFF"/>
                </a:solidFill>
                <a:latin typeface="Asap Medium"/>
                <a:ea typeface="Roboto Light" panose="02000000000000000000" pitchFamily="2" charset="0"/>
                <a:cs typeface="Asap Medium"/>
              </a:rPr>
              <a:t>COMD</a:t>
            </a:r>
          </a:p>
        </p:txBody>
      </p:sp>
      <p:sp>
        <p:nvSpPr>
          <p:cNvPr id="5" name="TextBox 34"/>
          <p:cNvSpPr txBox="1"/>
          <p:nvPr/>
        </p:nvSpPr>
        <p:spPr>
          <a:xfrm>
            <a:off x="2188923" y="3217923"/>
            <a:ext cx="2503366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8000" dirty="0" smtClean="0">
                <a:solidFill>
                  <a:schemeClr val="bg1"/>
                </a:solidFill>
                <a:latin typeface="Asap Medium"/>
                <a:ea typeface="Roboto Light" panose="02000000000000000000" pitchFamily="2" charset="0"/>
                <a:cs typeface="Asap Medium"/>
              </a:rPr>
              <a:t>4900</a:t>
            </a:r>
            <a:endParaRPr lang="en-GB" sz="8000" dirty="0">
              <a:solidFill>
                <a:schemeClr val="bg1"/>
              </a:solidFill>
              <a:latin typeface="Asap Medium"/>
              <a:ea typeface="Roboto Light" panose="02000000000000000000" pitchFamily="2" charset="0"/>
              <a:cs typeface="Asap Medium"/>
            </a:endParaRPr>
          </a:p>
        </p:txBody>
      </p:sp>
      <p:cxnSp>
        <p:nvCxnSpPr>
          <p:cNvPr id="8" name="Straight Connector 7"/>
          <p:cNvCxnSpPr>
            <a:stCxn id="2" idx="0"/>
            <a:endCxn id="2" idx="2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7620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 descr="new-york-city_ny_printing_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584200"/>
            <a:ext cx="55372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8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669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32" y="1108456"/>
            <a:ext cx="7566526" cy="52415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5908" y="251861"/>
            <a:ext cx="6096000" cy="8104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sz="4000" dirty="0" smtClean="0">
                <a:solidFill>
                  <a:srgbClr val="ED7D31"/>
                </a:solidFill>
                <a:ea typeface="Roboto Light" panose="02000000000000000000" pitchFamily="2" charset="0"/>
                <a:cs typeface="Asap Medium"/>
              </a:rPr>
              <a:t>Cole Hann Direct Mail Print</a:t>
            </a:r>
            <a:endParaRPr lang="en-GB" sz="4000" dirty="0">
              <a:solidFill>
                <a:srgbClr val="ED7D31"/>
              </a:solidFill>
              <a:ea typeface="Roboto Light" panose="02000000000000000000" pitchFamily="2" charset="0"/>
              <a:cs typeface="Asap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8042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ED7D31"/>
                </a:solidFill>
                <a:latin typeface="+mn-lt"/>
              </a:rPr>
              <a:t>Print Production</a:t>
            </a:r>
            <a:endParaRPr lang="en-US" sz="4000" dirty="0">
              <a:solidFill>
                <a:srgbClr val="ED7D3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Worked with HP 10 Color Press Printer</a:t>
            </a:r>
          </a:p>
          <a:p>
            <a:r>
              <a:rPr lang="en-US" dirty="0" smtClean="0"/>
              <a:t>Rena Soft Envelope Printer</a:t>
            </a:r>
          </a:p>
          <a:p>
            <a:r>
              <a:rPr lang="en-US" dirty="0" err="1" smtClean="0"/>
              <a:t>Mcolor</a:t>
            </a:r>
            <a:r>
              <a:rPr lang="en-US" dirty="0" smtClean="0"/>
              <a:t> </a:t>
            </a:r>
            <a:r>
              <a:rPr lang="en-US" dirty="0" smtClean="0"/>
              <a:t>Software</a:t>
            </a:r>
          </a:p>
          <a:p>
            <a:r>
              <a:rPr lang="en-US" dirty="0" smtClean="0"/>
              <a:t>Client Press Check</a:t>
            </a:r>
          </a:p>
          <a:p>
            <a:r>
              <a:rPr lang="en-US" dirty="0" smtClean="0"/>
              <a:t>PDF Samples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293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ED7D31"/>
                </a:solidFill>
                <a:latin typeface="+mn-lt"/>
              </a:rPr>
              <a:t>Client Press Check </a:t>
            </a:r>
            <a:endParaRPr lang="en-US" sz="4000" dirty="0">
              <a:solidFill>
                <a:srgbClr val="ED7D31"/>
              </a:solidFill>
              <a:latin typeface="+mn-lt"/>
            </a:endParaRPr>
          </a:p>
        </p:txBody>
      </p:sp>
      <p:pic>
        <p:nvPicPr>
          <p:cNvPr id="4" name="Picture 3" descr="uv_17_printing_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1"/>
          <a:stretch/>
        </p:blipFill>
        <p:spPr>
          <a:xfrm>
            <a:off x="3636210" y="1519220"/>
            <a:ext cx="7673474" cy="483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7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ED7D31"/>
                </a:solidFill>
              </a:rPr>
              <a:t>Other Work </a:t>
            </a:r>
            <a:endParaRPr lang="en-US" sz="3200" dirty="0">
              <a:solidFill>
                <a:srgbClr val="ED7D3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7329905" cy="2701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Color Corrected file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 Assisted Senior designer with </a:t>
            </a:r>
            <a:r>
              <a:rPr lang="en-US" sz="3200" dirty="0" smtClean="0"/>
              <a:t>designs</a:t>
            </a:r>
            <a:endParaRPr lang="en-US" sz="3200" dirty="0" smtClean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Printed 1,000 Post </a:t>
            </a:r>
            <a:r>
              <a:rPr lang="en-US" sz="3200" dirty="0" smtClean="0"/>
              <a:t>card Direct Mail for Kings College &amp; Cole </a:t>
            </a:r>
            <a:r>
              <a:rPr lang="en-US" sz="3200" dirty="0" err="1" smtClean="0"/>
              <a:t>Hann</a:t>
            </a:r>
            <a:endParaRPr lang="en-US" sz="3200" dirty="0" smtClean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Printed 1,000 Envelope Design </a:t>
            </a:r>
            <a:r>
              <a:rPr lang="en-US" sz="3200" dirty="0" smtClean="0"/>
              <a:t>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7000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whatihavelear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5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91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9429" y="67162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ED7D31"/>
                </a:solidFill>
              </a:rPr>
              <a:t>What I learned </a:t>
            </a:r>
            <a:endParaRPr lang="en-US" sz="4000" dirty="0">
              <a:solidFill>
                <a:srgbClr val="ED7D3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7250" y="2222838"/>
            <a:ext cx="6096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Print Production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Design Process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Ask questions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Its Plenty to learn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Self doubt is ok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Be patient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Trust the process </a:t>
            </a:r>
          </a:p>
          <a:p>
            <a:endParaRPr lang="en-US" dirty="0"/>
          </a:p>
        </p:txBody>
      </p:sp>
      <p:pic>
        <p:nvPicPr>
          <p:cNvPr id="16" name="Picture 15" descr="electricid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364" y="865910"/>
            <a:ext cx="47244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0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4"/>
          <p:cNvSpPr txBox="1"/>
          <p:nvPr/>
        </p:nvSpPr>
        <p:spPr>
          <a:xfrm>
            <a:off x="774838" y="1463886"/>
            <a:ext cx="3334871" cy="1041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</a:pPr>
            <a:r>
              <a:rPr lang="en-GB" sz="4000" dirty="0" smtClean="0">
                <a:solidFill>
                  <a:srgbClr val="ED7D31"/>
                </a:solidFill>
                <a:latin typeface="Oswald SemiBold" panose="00000700000000000000" pitchFamily="2" charset="0"/>
                <a:ea typeface="Roboto Light" panose="02000000000000000000" pitchFamily="2" charset="0"/>
              </a:rPr>
              <a:t>Tips For Designer's</a:t>
            </a:r>
            <a:endParaRPr lang="en-GB" sz="4000" dirty="0">
              <a:solidFill>
                <a:srgbClr val="ED7D31"/>
              </a:solidFill>
              <a:latin typeface="Oswald SemiBold" panose="000007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728" y="2817429"/>
            <a:ext cx="40731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/>
              <a:t>Get </a:t>
            </a:r>
            <a:r>
              <a:rPr lang="en-US" sz="3200" dirty="0" smtClean="0"/>
              <a:t>Organized</a:t>
            </a:r>
            <a:endParaRPr lang="en-US" sz="3200" dirty="0" smtClean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Set </a:t>
            </a:r>
            <a:r>
              <a:rPr lang="en-US" sz="3200" dirty="0"/>
              <a:t>Your </a:t>
            </a:r>
            <a:r>
              <a:rPr lang="en-US" sz="3200" dirty="0" smtClean="0"/>
              <a:t>Priorities</a:t>
            </a:r>
            <a:endParaRPr lang="en-US" sz="3200" dirty="0"/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Over </a:t>
            </a:r>
            <a:r>
              <a:rPr lang="en-US" sz="3200" dirty="0" smtClean="0"/>
              <a:t>Estimate</a:t>
            </a:r>
            <a:endParaRPr lang="en-US" sz="3200" dirty="0"/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Network Like </a:t>
            </a:r>
            <a:r>
              <a:rPr lang="en-US" sz="3200" dirty="0" smtClean="0"/>
              <a:t>Crazy</a:t>
            </a:r>
            <a:endParaRPr lang="en-US" sz="3200" dirty="0"/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Be Passionate </a:t>
            </a:r>
            <a:endParaRPr lang="en-US" sz="3200" dirty="0" smtClean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Enjoy </a:t>
            </a:r>
            <a:r>
              <a:rPr lang="en-US" sz="3200" dirty="0"/>
              <a:t>Your </a:t>
            </a:r>
            <a:r>
              <a:rPr lang="en-US" sz="3200" dirty="0" smtClean="0"/>
              <a:t>Work</a:t>
            </a:r>
            <a:endParaRPr lang="en-US" sz="3200" dirty="0"/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Be &amp; Stay </a:t>
            </a:r>
            <a:r>
              <a:rPr lang="en-US" sz="3200" dirty="0" smtClean="0"/>
              <a:t>Creative</a:t>
            </a:r>
            <a:endParaRPr lang="en-US" sz="3200" dirty="0"/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190" y="1803755"/>
            <a:ext cx="6483728" cy="505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3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0306" y="484094"/>
            <a:ext cx="11322423" cy="591670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276" t="-14090" r="-8314" b="-213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08499" y="2705725"/>
            <a:ext cx="83407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 smtClean="0">
                <a:latin typeface="Exo" panose="00000500000000000000" pitchFamily="2" charset="0"/>
              </a:rPr>
              <a:t>THANK YOU…</a:t>
            </a:r>
          </a:p>
        </p:txBody>
      </p:sp>
    </p:spTree>
    <p:extLst>
      <p:ext uri="{BB962C8B-B14F-4D97-AF65-F5344CB8AC3E}">
        <p14:creationId xmlns:p14="http://schemas.microsoft.com/office/powerpoint/2010/main" val="2335712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D7D31"/>
                </a:solidFill>
              </a:rPr>
              <a:t>Outline</a:t>
            </a:r>
            <a:endParaRPr lang="en-US" dirty="0">
              <a:solidFill>
                <a:srgbClr val="ED7D3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Where did I work ?</a:t>
            </a:r>
          </a:p>
          <a:p>
            <a:pPr>
              <a:buFont typeface="Arial"/>
              <a:buChar char="•"/>
            </a:pPr>
            <a:r>
              <a:rPr lang="en-US" dirty="0" smtClean="0"/>
              <a:t>Projects</a:t>
            </a:r>
          </a:p>
          <a:p>
            <a:pPr>
              <a:buFont typeface="Arial"/>
              <a:buChar char="•"/>
            </a:pPr>
            <a:r>
              <a:rPr lang="en-US" dirty="0" smtClean="0"/>
              <a:t>Work Place Culture</a:t>
            </a:r>
          </a:p>
          <a:p>
            <a:pPr>
              <a:buFont typeface="Arial"/>
              <a:buChar char="•"/>
            </a:pPr>
            <a:r>
              <a:rPr lang="en-US" dirty="0" smtClean="0"/>
              <a:t>What did I learn </a:t>
            </a:r>
          </a:p>
          <a:p>
            <a:pPr>
              <a:buFont typeface="Arial"/>
              <a:buChar char="•"/>
            </a:pPr>
            <a:r>
              <a:rPr lang="en-US" dirty="0" smtClean="0"/>
              <a:t>Tips for designers</a:t>
            </a:r>
          </a:p>
          <a:p>
            <a:pPr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2530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380" y="1121894"/>
            <a:ext cx="929341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6600" dirty="0" smtClean="0">
                <a:solidFill>
                  <a:srgbClr val="ED7D31"/>
                </a:solidFill>
                <a:latin typeface="Asap Medium"/>
                <a:ea typeface="Roboto Light" panose="02000000000000000000" pitchFamily="2" charset="0"/>
                <a:cs typeface="Asap Medium"/>
              </a:rPr>
              <a:t>Where Did </a:t>
            </a:r>
            <a:r>
              <a:rPr lang="en-GB" sz="6600" dirty="0" smtClean="0">
                <a:solidFill>
                  <a:srgbClr val="ED7D31"/>
                </a:solidFill>
                <a:latin typeface="Asap Medium"/>
                <a:ea typeface="Roboto Light" panose="02000000000000000000" pitchFamily="2" charset="0"/>
                <a:cs typeface="Asap Medium"/>
              </a:rPr>
              <a:t>I Intern</a:t>
            </a:r>
            <a:r>
              <a:rPr lang="en-GB" sz="6600" dirty="0" smtClean="0">
                <a:solidFill>
                  <a:srgbClr val="ED7D31"/>
                </a:solidFill>
                <a:latin typeface="Asap Medium"/>
                <a:ea typeface="Roboto Light" panose="02000000000000000000" pitchFamily="2" charset="0"/>
                <a:cs typeface="Asap Medium"/>
              </a:rPr>
              <a:t>?</a:t>
            </a:r>
            <a:endParaRPr lang="en-GB" sz="6600" dirty="0">
              <a:solidFill>
                <a:srgbClr val="ED7D31"/>
              </a:solidFill>
              <a:latin typeface="Asap Medium"/>
              <a:ea typeface="Roboto Light" panose="02000000000000000000" pitchFamily="2" charset="0"/>
              <a:cs typeface="Asap Medium"/>
            </a:endParaRPr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998" y="2875458"/>
            <a:ext cx="2857500" cy="2857500"/>
          </a:xfrm>
          <a:prstGeom prst="rect">
            <a:avLst/>
          </a:prstGeom>
        </p:spPr>
      </p:pic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21" y="2934073"/>
            <a:ext cx="2857500" cy="2857500"/>
          </a:xfrm>
          <a:prstGeom prst="rect">
            <a:avLst/>
          </a:prstGeom>
        </p:spPr>
      </p:pic>
      <p:pic>
        <p:nvPicPr>
          <p:cNvPr id="9" name="Picture 8" descr="download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51" y="299268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05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Content Placeholder 1" descr="Prestone Press (1)-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5918765" y="0"/>
            <a:ext cx="6275775" cy="3467616"/>
          </a:xfrm>
        </p:spPr>
      </p:pic>
      <p:sp>
        <p:nvSpPr>
          <p:cNvPr id="8" name="Rectangle 7"/>
          <p:cNvSpPr/>
          <p:nvPr/>
        </p:nvSpPr>
        <p:spPr>
          <a:xfrm>
            <a:off x="0" y="3472518"/>
            <a:ext cx="5942357" cy="3385482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34"/>
          <p:cNvSpPr txBox="1"/>
          <p:nvPr/>
        </p:nvSpPr>
        <p:spPr>
          <a:xfrm>
            <a:off x="234462" y="4792497"/>
            <a:ext cx="5333998" cy="1928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2000" dirty="0" err="1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Prestone</a:t>
            </a:r>
            <a:r>
              <a:rPr lang="en-GB" sz="200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Press </a:t>
            </a:r>
            <a:r>
              <a:rPr lang="en-GB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Ranked 145</a:t>
            </a:r>
            <a:r>
              <a:rPr lang="en-GB" sz="2000" baseline="30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GB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largest printing company In the United </a:t>
            </a:r>
            <a:r>
              <a:rPr lang="en-GB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States</a:t>
            </a:r>
          </a:p>
          <a:p>
            <a:pPr>
              <a:lnSpc>
                <a:spcPct val="120000"/>
              </a:lnSpc>
            </a:pPr>
            <a:endParaRPr lang="en-GB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000" dirty="0" err="1" smtClean="0">
                <a:solidFill>
                  <a:srgbClr val="ED7D3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Prestone</a:t>
            </a:r>
            <a:r>
              <a:rPr lang="en-GB" sz="2000" dirty="0" smtClean="0">
                <a:solidFill>
                  <a:srgbClr val="ED7D3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Press </a:t>
            </a:r>
            <a:r>
              <a:rPr lang="en-GB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won 2015</a:t>
            </a:r>
            <a:r>
              <a:rPr lang="en-GB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-2017 HP </a:t>
            </a:r>
            <a:r>
              <a:rPr lang="en-GB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Inkspiration</a:t>
            </a:r>
            <a:r>
              <a:rPr lang="en-GB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Award</a:t>
            </a:r>
            <a:endParaRPr lang="en-GB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34"/>
          <p:cNvSpPr txBox="1"/>
          <p:nvPr/>
        </p:nvSpPr>
        <p:spPr>
          <a:xfrm>
            <a:off x="234461" y="3764651"/>
            <a:ext cx="3781372" cy="10423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3200" dirty="0" err="1" smtClean="0">
                <a:solidFill>
                  <a:schemeClr val="accent2"/>
                </a:solidFill>
                <a:latin typeface="Oswald SemiBold" panose="00000700000000000000" pitchFamily="2" charset="0"/>
                <a:ea typeface="Roboto Light" panose="02000000000000000000" pitchFamily="2" charset="0"/>
              </a:rPr>
              <a:t>Prestone</a:t>
            </a:r>
            <a:r>
              <a:rPr lang="en-GB" sz="3200" dirty="0" smtClean="0">
                <a:solidFill>
                  <a:schemeClr val="accent2"/>
                </a:solidFill>
                <a:latin typeface="Oswald SemiBold" panose="00000700000000000000" pitchFamily="2" charset="0"/>
                <a:ea typeface="Roboto Light" panose="02000000000000000000" pitchFamily="2" charset="0"/>
              </a:rPr>
              <a:t> </a:t>
            </a:r>
            <a:r>
              <a:rPr lang="en-GB" sz="3200" dirty="0" smtClean="0">
                <a:solidFill>
                  <a:schemeClr val="accent2"/>
                </a:solidFill>
                <a:latin typeface="Oswald SemiBold" panose="00000700000000000000" pitchFamily="2" charset="0"/>
                <a:ea typeface="Roboto Light" panose="02000000000000000000" pitchFamily="2" charset="0"/>
              </a:rPr>
              <a:t>Press</a:t>
            </a:r>
          </a:p>
          <a:p>
            <a:pPr>
              <a:lnSpc>
                <a:spcPct val="120000"/>
              </a:lnSpc>
            </a:pPr>
            <a:r>
              <a:rPr lang="en-GB" sz="2000" dirty="0" smtClean="0">
                <a:solidFill>
                  <a:schemeClr val="bg1"/>
                </a:solidFill>
                <a:latin typeface="Oswald SemiBold" panose="00000700000000000000" pitchFamily="2" charset="0"/>
                <a:ea typeface="Roboto Light" panose="02000000000000000000" pitchFamily="2" charset="0"/>
              </a:rPr>
              <a:t>Long Island City , NY</a:t>
            </a:r>
            <a:endParaRPr lang="en-GB" sz="2000" dirty="0">
              <a:solidFill>
                <a:schemeClr val="bg1"/>
              </a:solidFill>
              <a:latin typeface="Oswald SemiBold" panose="000007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246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2787__206_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4062984"/>
          </a:xfrm>
          <a:prstGeom prst="rect">
            <a:avLst/>
          </a:prstGeom>
        </p:spPr>
      </p:pic>
      <p:pic>
        <p:nvPicPr>
          <p:cNvPr id="10" name="Picture 9" descr="pre2787__107_h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91250" cy="4126467"/>
          </a:xfrm>
          <a:prstGeom prst="rect">
            <a:avLst/>
          </a:prstGeom>
        </p:spPr>
      </p:pic>
      <p:pic>
        <p:nvPicPr>
          <p:cNvPr id="12" name="Picture 11" descr="pre2787__141_h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95016"/>
            <a:ext cx="6096000" cy="4062984"/>
          </a:xfrm>
          <a:prstGeom prst="rect">
            <a:avLst/>
          </a:prstGeom>
        </p:spPr>
      </p:pic>
      <p:pic>
        <p:nvPicPr>
          <p:cNvPr id="8" name="Picture 7" descr="pre2787__024_h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95015"/>
            <a:ext cx="6096000" cy="406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65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5217" y="5767842"/>
            <a:ext cx="11341566" cy="1015663"/>
          </a:xfrm>
          <a:prstGeom prst="rect">
            <a:avLst/>
          </a:prstGeom>
          <a:solidFill>
            <a:srgbClr val="26262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717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85473" y="6069467"/>
            <a:ext cx="67985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ED7D31"/>
                </a:solidFill>
                <a:latin typeface="Oswald SemiBold" panose="00000700000000000000" pitchFamily="2" charset="0"/>
              </a:rPr>
              <a:t>Work Place Culture</a:t>
            </a:r>
            <a:endParaRPr lang="en-US" sz="6000" dirty="0">
              <a:solidFill>
                <a:srgbClr val="ED7D31"/>
              </a:solidFill>
              <a:latin typeface="Oswald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15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4"/>
          <p:cNvSpPr txBox="1"/>
          <p:nvPr/>
        </p:nvSpPr>
        <p:spPr>
          <a:xfrm>
            <a:off x="765246" y="2670003"/>
            <a:ext cx="4183272" cy="30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Positive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Quite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Relaxed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Modern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Friendly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Drive engagement </a:t>
            </a:r>
          </a:p>
          <a:p>
            <a:pPr>
              <a:lnSpc>
                <a:spcPct val="120000"/>
              </a:lnSpc>
            </a:pPr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34"/>
          <p:cNvSpPr txBox="1"/>
          <p:nvPr/>
        </p:nvSpPr>
        <p:spPr>
          <a:xfrm>
            <a:off x="695463" y="1158256"/>
            <a:ext cx="4904796" cy="6668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3200" dirty="0" smtClean="0">
                <a:solidFill>
                  <a:srgbClr val="ED7D31"/>
                </a:solidFill>
                <a:ea typeface="Roboto Light" panose="02000000000000000000" pitchFamily="2" charset="0"/>
              </a:rPr>
              <a:t>Workplace Culture</a:t>
            </a:r>
            <a:endParaRPr lang="en-GB" sz="3200" dirty="0">
              <a:solidFill>
                <a:srgbClr val="ED7D31"/>
              </a:solidFill>
              <a:ea typeface="Roboto Light" panose="02000000000000000000" pitchFamily="2" charset="0"/>
            </a:endParaRPr>
          </a:p>
        </p:txBody>
      </p:sp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75" y="2251075"/>
            <a:ext cx="5136696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1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381" y="866809"/>
            <a:ext cx="6096000" cy="8104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sz="4000" dirty="0" smtClean="0">
                <a:solidFill>
                  <a:srgbClr val="ED7D31"/>
                </a:solidFill>
                <a:ea typeface="Roboto Light" panose="02000000000000000000" pitchFamily="2" charset="0"/>
                <a:cs typeface="Asap Medium"/>
              </a:rPr>
              <a:t>Projects </a:t>
            </a:r>
            <a:endParaRPr lang="en-GB" sz="4000" dirty="0">
              <a:solidFill>
                <a:srgbClr val="ED7D31"/>
              </a:solidFill>
              <a:ea typeface="Roboto Light" panose="02000000000000000000" pitchFamily="2" charset="0"/>
              <a:cs typeface="Asap Medium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0040" y="2196966"/>
            <a:ext cx="6096000" cy="33978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ü"/>
            </a:pPr>
            <a:r>
              <a:rPr lang="en-GB" sz="3600" dirty="0" smtClean="0">
                <a:latin typeface="Asap Medium"/>
                <a:ea typeface="Roboto Light" panose="02000000000000000000" pitchFamily="2" charset="0"/>
                <a:cs typeface="Asap Medium"/>
              </a:rPr>
              <a:t>Direct Mail </a:t>
            </a:r>
            <a:endParaRPr lang="en-GB" sz="3600" dirty="0">
              <a:latin typeface="Asap Medium"/>
              <a:ea typeface="Roboto Light" panose="02000000000000000000" pitchFamily="2" charset="0"/>
              <a:cs typeface="Asap Medium"/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ü"/>
            </a:pPr>
            <a:r>
              <a:rPr lang="en-GB" sz="3600" dirty="0" smtClean="0">
                <a:latin typeface="Asap Medium"/>
                <a:ea typeface="Roboto Light" panose="02000000000000000000" pitchFamily="2" charset="0"/>
                <a:cs typeface="Asap Medium"/>
              </a:rPr>
              <a:t>Graphic </a:t>
            </a:r>
            <a:r>
              <a:rPr lang="en-GB" sz="3600" dirty="0" smtClean="0">
                <a:latin typeface="Asap Medium"/>
                <a:ea typeface="Roboto Light" panose="02000000000000000000" pitchFamily="2" charset="0"/>
                <a:cs typeface="Asap Medium"/>
              </a:rPr>
              <a:t>Designs</a:t>
            </a:r>
            <a:endParaRPr lang="en-GB" sz="3600" dirty="0" smtClean="0">
              <a:latin typeface="Asap Medium"/>
              <a:ea typeface="Roboto Light" panose="02000000000000000000" pitchFamily="2" charset="0"/>
              <a:cs typeface="Asap Medium"/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ü"/>
            </a:pPr>
            <a:r>
              <a:rPr lang="en-GB" sz="3600" dirty="0" smtClean="0">
                <a:latin typeface="Asap Medium"/>
                <a:ea typeface="Roboto Light" panose="02000000000000000000" pitchFamily="2" charset="0"/>
                <a:cs typeface="Asap Medium"/>
              </a:rPr>
              <a:t>Client Press Check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ü"/>
            </a:pPr>
            <a:r>
              <a:rPr lang="en-GB" sz="3600" dirty="0" smtClean="0">
                <a:latin typeface="Asap Medium"/>
                <a:ea typeface="Roboto Light" panose="02000000000000000000" pitchFamily="2" charset="0"/>
                <a:cs typeface="Asap Medium"/>
              </a:rPr>
              <a:t>Advertisement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ü"/>
            </a:pPr>
            <a:r>
              <a:rPr lang="en-GB" sz="3600" dirty="0" smtClean="0">
                <a:latin typeface="Asap Medium"/>
                <a:ea typeface="Roboto Light" panose="02000000000000000000" pitchFamily="2" charset="0"/>
                <a:cs typeface="Asap Medium"/>
              </a:rPr>
              <a:t>Digital Print</a:t>
            </a:r>
            <a:endParaRPr lang="en-GB" sz="3600" dirty="0">
              <a:latin typeface="Asap Medium"/>
              <a:ea typeface="Roboto Light" panose="02000000000000000000" pitchFamily="2" charset="0"/>
              <a:cs typeface="Asap Medium"/>
            </a:endParaRPr>
          </a:p>
        </p:txBody>
      </p:sp>
      <p:pic>
        <p:nvPicPr>
          <p:cNvPr id="9" name="Picture 8" descr="project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825" y="1546732"/>
            <a:ext cx="6503124" cy="480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4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3750" y="911927"/>
            <a:ext cx="6096000" cy="8104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sz="4000" dirty="0" smtClean="0">
                <a:solidFill>
                  <a:srgbClr val="ED7D31"/>
                </a:solidFill>
                <a:ea typeface="Roboto Light" panose="02000000000000000000" pitchFamily="2" charset="0"/>
                <a:cs typeface="Asap Medium"/>
              </a:rPr>
              <a:t>Direct Mail</a:t>
            </a:r>
            <a:endParaRPr lang="en-GB" sz="4000" dirty="0">
              <a:solidFill>
                <a:srgbClr val="ED7D31"/>
              </a:solidFill>
              <a:ea typeface="Roboto Light" panose="02000000000000000000" pitchFamily="2" charset="0"/>
              <a:cs typeface="Asap Medium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9102" y="2413338"/>
            <a:ext cx="67963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/>
              <a:t>D</a:t>
            </a:r>
            <a:r>
              <a:rPr lang="en-US" sz="3200" dirty="0" smtClean="0"/>
              <a:t>irect</a:t>
            </a:r>
            <a:r>
              <a:rPr lang="en-US" sz="3200" dirty="0"/>
              <a:t>-mail advertising is that it is highly </a:t>
            </a:r>
            <a:r>
              <a:rPr lang="en-US" sz="3200" dirty="0" smtClean="0"/>
              <a:t>targeted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highly measurable, according to the U.S. Postal Service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Individualized</a:t>
            </a:r>
            <a:endParaRPr lang="en-US" sz="3200" dirty="0"/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Cost </a:t>
            </a:r>
            <a:r>
              <a:rPr lang="en-US" sz="3200" dirty="0" smtClean="0"/>
              <a:t>Effective</a:t>
            </a:r>
            <a:endParaRPr lang="en-US" sz="3200" dirty="0"/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Highly </a:t>
            </a:r>
            <a:r>
              <a:rPr lang="en-US" sz="3200" dirty="0" smtClean="0"/>
              <a:t>Flexible</a:t>
            </a:r>
            <a:endParaRPr lang="en-US" sz="3200" dirty="0"/>
          </a:p>
        </p:txBody>
      </p:sp>
      <p:pic>
        <p:nvPicPr>
          <p:cNvPr id="8" name="Picture 7" descr="mailbox-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444" y="2698750"/>
            <a:ext cx="6715930" cy="427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13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2020</TotalTime>
  <Words>210</Words>
  <Application>Microsoft Macintosh PowerPoint</Application>
  <PresentationFormat>Custom</PresentationFormat>
  <Paragraphs>68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Print Production</vt:lpstr>
      <vt:lpstr>Client Press Check </vt:lpstr>
      <vt:lpstr>Other Work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buleberrylabs</dc:creator>
  <cp:lastModifiedBy>Akeem Brady</cp:lastModifiedBy>
  <cp:revision>87</cp:revision>
  <cp:lastPrinted>2018-12-17T15:41:36Z</cp:lastPrinted>
  <dcterms:created xsi:type="dcterms:W3CDTF">2017-04-28T06:41:11Z</dcterms:created>
  <dcterms:modified xsi:type="dcterms:W3CDTF">2018-12-18T08:00:11Z</dcterms:modified>
</cp:coreProperties>
</file>