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Lst>
  <p:sldSz cx="9144000" cy="6858000" type="screen4x3"/>
  <p:notesSz cx="6858000" cy="9296400"/>
  <p:embeddedFontLst>
    <p:embeddedFont>
      <p:font typeface="Questrial" panose="020B0604020202020204" charset="0"/>
      <p:regular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ew Flemin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1B289C-3C4F-4333-A41B-8188FE21547D}">
  <a:tblStyle styleId="{461B289C-3C4F-4333-A41B-8188FE21547D}"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9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4-19T14:07:15.822" idx="2">
    <p:pos x="6000" y="0"/>
    <p:text>5-10 minutes? Follow up?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4-19T14:07:15.824" idx="1">
    <p:pos x="6000" y="0"/>
    <p:text>Lack of parallel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5789"/>
            <a:ext cx="548639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7179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369840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WS</a:t>
            </a:r>
          </a:p>
        </p:txBody>
      </p:sp>
      <p:sp>
        <p:nvSpPr>
          <p:cNvPr id="150" name="Shape 150"/>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975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2000" dirty="0">
              <a:solidFill>
                <a:schemeClr val="lt1"/>
              </a:solidFill>
              <a:latin typeface="Questrial"/>
              <a:ea typeface="Questrial"/>
              <a:cs typeface="Questrial"/>
              <a:sym typeface="Questrial"/>
            </a:endParaRPr>
          </a:p>
        </p:txBody>
      </p:sp>
      <p:sp>
        <p:nvSpPr>
          <p:cNvPr id="219" name="Shape 219"/>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31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226" name="Shape 226"/>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393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506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45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6951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415789"/>
            <a:ext cx="5486400" cy="4183500"/>
          </a:xfrm>
          <a:prstGeom prst="rect">
            <a:avLst/>
          </a:prstGeom>
        </p:spPr>
        <p:txBody>
          <a:bodyPr lIns="91425" tIns="91425" rIns="91425" bIns="91425" anchor="t" anchorCtr="0">
            <a:noAutofit/>
          </a:bodyPr>
          <a:lstStyle/>
          <a:p>
            <a:pPr lvl="0">
              <a:spcBef>
                <a:spcPts val="0"/>
              </a:spcBef>
              <a:buNone/>
            </a:pPr>
            <a:endParaRPr lang="en-US" dirty="0"/>
          </a:p>
        </p:txBody>
      </p:sp>
      <p:sp>
        <p:nvSpPr>
          <p:cNvPr id="254" name="Shape 254"/>
          <p:cNvSpPr txBox="1">
            <a:spLocks noGrp="1"/>
          </p:cNvSpPr>
          <p:nvPr>
            <p:ph type="sldNum" idx="12"/>
          </p:nvPr>
        </p:nvSpPr>
        <p:spPr>
          <a:xfrm>
            <a:off x="3884612" y="8829967"/>
            <a:ext cx="2971800" cy="464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15</a:t>
            </a:fld>
            <a:endParaRPr lang="en-US"/>
          </a:p>
        </p:txBody>
      </p:sp>
    </p:spTree>
    <p:extLst>
      <p:ext uri="{BB962C8B-B14F-4D97-AF65-F5344CB8AC3E}">
        <p14:creationId xmlns:p14="http://schemas.microsoft.com/office/powerpoint/2010/main" val="380321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dirty="0"/>
          </a:p>
        </p:txBody>
      </p:sp>
      <p:sp>
        <p:nvSpPr>
          <p:cNvPr id="260" name="Shape 26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09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57" name="Shape 157"/>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407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64" name="Shape 16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366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71" name="Shape 171"/>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266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371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84" name="Shape 18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29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91" name="Shape 191"/>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678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98" name="Shape 19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114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000" dirty="0">
              <a:solidFill>
                <a:srgbClr val="000000"/>
              </a:solidFill>
              <a:latin typeface="Arial"/>
              <a:ea typeface="Arial"/>
              <a:cs typeface="Arial"/>
              <a:sym typeface="Arial"/>
            </a:endParaRPr>
          </a:p>
        </p:txBody>
      </p:sp>
      <p:sp>
        <p:nvSpPr>
          <p:cNvPr id="205" name="Shape 205"/>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505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866441" y="1447800"/>
            <a:ext cx="6620967" cy="33295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7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3" name="Shape 23"/>
          <p:cNvSpPr txBox="1">
            <a:spLocks noGrp="1"/>
          </p:cNvSpPr>
          <p:nvPr>
            <p:ph type="subTitle" idx="1"/>
          </p:nvPr>
        </p:nvSpPr>
        <p:spPr>
          <a:xfrm>
            <a:off x="866441" y="4777380"/>
            <a:ext cx="662096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ctr"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24" name="Shape 24"/>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5" name="Shape 25"/>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6" name="Shape 26"/>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66442" y="4800587"/>
            <a:ext cx="6620967"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24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0" name="Shape 80"/>
          <p:cNvSpPr>
            <a:spLocks noGrp="1"/>
          </p:cNvSpPr>
          <p:nvPr>
            <p:ph type="pic" idx="2"/>
          </p:nvPr>
        </p:nvSpPr>
        <p:spPr>
          <a:xfrm>
            <a:off x="866441" y="685800"/>
            <a:ext cx="6620967" cy="3640666"/>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81" name="Shape 81"/>
          <p:cNvSpPr txBox="1">
            <a:spLocks noGrp="1"/>
          </p:cNvSpPr>
          <p:nvPr>
            <p:ph type="body" idx="1"/>
          </p:nvPr>
        </p:nvSpPr>
        <p:spPr>
          <a:xfrm>
            <a:off x="866442" y="5367325"/>
            <a:ext cx="6620965"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82" name="Shape 82"/>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3" name="Shape 83"/>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4" name="Shape 84"/>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66441" y="1447800"/>
            <a:ext cx="6620967" cy="19811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7" name="Shape 87"/>
          <p:cNvSpPr txBox="1">
            <a:spLocks noGrp="1"/>
          </p:cNvSpPr>
          <p:nvPr>
            <p:ph type="body" idx="1"/>
          </p:nvPr>
        </p:nvSpPr>
        <p:spPr>
          <a:xfrm>
            <a:off x="866441" y="3657600"/>
            <a:ext cx="6620967" cy="2362200"/>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88" name="Shape 8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9" name="Shape 8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0" name="Shape 9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81408" y="1447800"/>
            <a:ext cx="6001049" cy="2323373"/>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3" name="Shape 93"/>
          <p:cNvSpPr txBox="1">
            <a:spLocks noGrp="1"/>
          </p:cNvSpPr>
          <p:nvPr>
            <p:ph type="body" idx="1"/>
          </p:nvPr>
        </p:nvSpPr>
        <p:spPr>
          <a:xfrm>
            <a:off x="1448176" y="3771173"/>
            <a:ext cx="5461158"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small">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94" name="Shape 94"/>
          <p:cNvSpPr txBox="1">
            <a:spLocks noGrp="1"/>
          </p:cNvSpPr>
          <p:nvPr>
            <p:ph type="body" idx="2"/>
          </p:nvPr>
        </p:nvSpPr>
        <p:spPr>
          <a:xfrm>
            <a:off x="866441" y="4350657"/>
            <a:ext cx="6620967" cy="1676399"/>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95" name="Shape 95"/>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7" name="Shape 97"/>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
        <p:nvSpPr>
          <p:cNvPr id="98" name="Shape 98"/>
          <p:cNvSpPr txBox="1"/>
          <p:nvPr/>
        </p:nvSpPr>
        <p:spPr>
          <a:xfrm>
            <a:off x="673897" y="971253"/>
            <a:ext cx="601591"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u="none" strike="noStrike" cap="none">
                <a:solidFill>
                  <a:srgbClr val="86D1D8"/>
                </a:solidFill>
                <a:latin typeface="Arial"/>
                <a:ea typeface="Arial"/>
                <a:cs typeface="Arial"/>
                <a:sym typeface="Arial"/>
              </a:rPr>
              <a:t>“</a:t>
            </a:r>
          </a:p>
        </p:txBody>
      </p:sp>
      <p:sp>
        <p:nvSpPr>
          <p:cNvPr id="99" name="Shape 99"/>
          <p:cNvSpPr txBox="1"/>
          <p:nvPr/>
        </p:nvSpPr>
        <p:spPr>
          <a:xfrm>
            <a:off x="6999689" y="2613786"/>
            <a:ext cx="601591"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u="none" strike="noStrike" cap="none">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66441" y="3124200"/>
            <a:ext cx="6620969" cy="16531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2" name="Shape 102"/>
          <p:cNvSpPr txBox="1">
            <a:spLocks noGrp="1"/>
          </p:cNvSpPr>
          <p:nvPr>
            <p:ph type="body" idx="1"/>
          </p:nvPr>
        </p:nvSpPr>
        <p:spPr>
          <a:xfrm>
            <a:off x="866441" y="4777380"/>
            <a:ext cx="662096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103" name="Shape 103"/>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4" name="Shape 104"/>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5" name="Shape 105"/>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8" name="Shape 108"/>
          <p:cNvSpPr txBox="1">
            <a:spLocks noGrp="1"/>
          </p:cNvSpPr>
          <p:nvPr>
            <p:ph type="body" idx="1"/>
          </p:nvPr>
        </p:nvSpPr>
        <p:spPr>
          <a:xfrm>
            <a:off x="474833" y="1981200"/>
            <a:ext cx="2210724"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09" name="Shape 109"/>
          <p:cNvSpPr txBox="1">
            <a:spLocks noGrp="1"/>
          </p:cNvSpPr>
          <p:nvPr>
            <p:ph type="body" idx="2"/>
          </p:nvPr>
        </p:nvSpPr>
        <p:spPr>
          <a:xfrm>
            <a:off x="489475" y="2667000"/>
            <a:ext cx="2196084"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10" name="Shape 110"/>
          <p:cNvSpPr txBox="1">
            <a:spLocks noGrp="1"/>
          </p:cNvSpPr>
          <p:nvPr>
            <p:ph type="body" idx="3"/>
          </p:nvPr>
        </p:nvSpPr>
        <p:spPr>
          <a:xfrm>
            <a:off x="2913503" y="1981200"/>
            <a:ext cx="2202753"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1" name="Shape 111"/>
          <p:cNvSpPr txBox="1">
            <a:spLocks noGrp="1"/>
          </p:cNvSpPr>
          <p:nvPr>
            <p:ph type="body" idx="4"/>
          </p:nvPr>
        </p:nvSpPr>
        <p:spPr>
          <a:xfrm>
            <a:off x="2905585" y="2667000"/>
            <a:ext cx="2210670"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12" name="Shape 112"/>
          <p:cNvSpPr txBox="1">
            <a:spLocks noGrp="1"/>
          </p:cNvSpPr>
          <p:nvPr>
            <p:ph type="body" idx="5"/>
          </p:nvPr>
        </p:nvSpPr>
        <p:spPr>
          <a:xfrm>
            <a:off x="5344917" y="1981200"/>
            <a:ext cx="219965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3" name="Shape 113"/>
          <p:cNvSpPr txBox="1">
            <a:spLocks noGrp="1"/>
          </p:cNvSpPr>
          <p:nvPr>
            <p:ph type="body" idx="6"/>
          </p:nvPr>
        </p:nvSpPr>
        <p:spPr>
          <a:xfrm>
            <a:off x="5344917" y="2667000"/>
            <a:ext cx="2199657"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cxnSp>
        <p:nvCxnSpPr>
          <p:cNvPr id="114" name="Shape 114"/>
          <p:cNvCxnSpPr/>
          <p:nvPr/>
        </p:nvCxnSpPr>
        <p:spPr>
          <a:xfrm>
            <a:off x="2795333"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5" name="Shape 115"/>
          <p:cNvCxnSpPr/>
          <p:nvPr/>
        </p:nvCxnSpPr>
        <p:spPr>
          <a:xfrm>
            <a:off x="5223030"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6" name="Shape 116"/>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7" name="Shape 117"/>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8" name="Shape 118"/>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1" name="Shape 121"/>
          <p:cNvSpPr txBox="1">
            <a:spLocks noGrp="1"/>
          </p:cNvSpPr>
          <p:nvPr>
            <p:ph type="body" idx="1"/>
          </p:nvPr>
        </p:nvSpPr>
        <p:spPr>
          <a:xfrm>
            <a:off x="489475" y="4250948"/>
            <a:ext cx="220561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2" name="Shape 122"/>
          <p:cNvSpPr>
            <a:spLocks noGrp="1"/>
          </p:cNvSpPr>
          <p:nvPr>
            <p:ph type="pic" idx="2"/>
          </p:nvPr>
        </p:nvSpPr>
        <p:spPr>
          <a:xfrm>
            <a:off x="489475" y="2209800"/>
            <a:ext cx="2205611"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3" name="Shape 123"/>
          <p:cNvSpPr txBox="1">
            <a:spLocks noGrp="1"/>
          </p:cNvSpPr>
          <p:nvPr>
            <p:ph type="body" idx="3"/>
          </p:nvPr>
        </p:nvSpPr>
        <p:spPr>
          <a:xfrm>
            <a:off x="489475" y="4827212"/>
            <a:ext cx="2205611"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24" name="Shape 124"/>
          <p:cNvSpPr txBox="1">
            <a:spLocks noGrp="1"/>
          </p:cNvSpPr>
          <p:nvPr>
            <p:ph type="body" idx="4"/>
          </p:nvPr>
        </p:nvSpPr>
        <p:spPr>
          <a:xfrm>
            <a:off x="2917791" y="4250948"/>
            <a:ext cx="2198466"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5" name="Shape 125"/>
          <p:cNvSpPr>
            <a:spLocks noGrp="1"/>
          </p:cNvSpPr>
          <p:nvPr>
            <p:ph type="pic" idx="5"/>
          </p:nvPr>
        </p:nvSpPr>
        <p:spPr>
          <a:xfrm>
            <a:off x="2917791" y="2209800"/>
            <a:ext cx="2198466"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6" name="Shape 126"/>
          <p:cNvSpPr txBox="1">
            <a:spLocks noGrp="1"/>
          </p:cNvSpPr>
          <p:nvPr>
            <p:ph type="body" idx="6"/>
          </p:nvPr>
        </p:nvSpPr>
        <p:spPr>
          <a:xfrm>
            <a:off x="2916775" y="4827210"/>
            <a:ext cx="2201377"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27" name="Shape 127"/>
          <p:cNvSpPr txBox="1">
            <a:spLocks noGrp="1"/>
          </p:cNvSpPr>
          <p:nvPr>
            <p:ph type="body" idx="7"/>
          </p:nvPr>
        </p:nvSpPr>
        <p:spPr>
          <a:xfrm>
            <a:off x="5344917" y="4250948"/>
            <a:ext cx="219965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8" name="Shape 128"/>
          <p:cNvSpPr>
            <a:spLocks noGrp="1"/>
          </p:cNvSpPr>
          <p:nvPr>
            <p:ph type="pic" idx="8"/>
          </p:nvPr>
        </p:nvSpPr>
        <p:spPr>
          <a:xfrm>
            <a:off x="5344916" y="2209800"/>
            <a:ext cx="2199657"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body" idx="9"/>
          </p:nvPr>
        </p:nvSpPr>
        <p:spPr>
          <a:xfrm>
            <a:off x="5344823" y="4827208"/>
            <a:ext cx="2202571"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cxnSp>
        <p:nvCxnSpPr>
          <p:cNvPr id="130" name="Shape 130"/>
          <p:cNvCxnSpPr/>
          <p:nvPr/>
        </p:nvCxnSpPr>
        <p:spPr>
          <a:xfrm>
            <a:off x="2795333"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31" name="Shape 131"/>
          <p:cNvCxnSpPr/>
          <p:nvPr/>
        </p:nvCxnSpPr>
        <p:spPr>
          <a:xfrm>
            <a:off x="5223030"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32" name="Shape 132"/>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3" name="Shape 133"/>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4" name="Shape 134"/>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7" name="Shape 137"/>
          <p:cNvSpPr txBox="1">
            <a:spLocks noGrp="1"/>
          </p:cNvSpPr>
          <p:nvPr>
            <p:ph type="body" idx="1"/>
          </p:nvPr>
        </p:nvSpPr>
        <p:spPr>
          <a:xfrm rot="5400000">
            <a:off x="2085786" y="794838"/>
            <a:ext cx="4195480" cy="6711653"/>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38" name="Shape 13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9" name="Shape 13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0" name="Shape 14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3974116" y="2685879"/>
            <a:ext cx="5826124" cy="1314793"/>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3" name="Shape 143"/>
          <p:cNvSpPr txBox="1">
            <a:spLocks noGrp="1"/>
          </p:cNvSpPr>
          <p:nvPr>
            <p:ph type="body" idx="1"/>
          </p:nvPr>
        </p:nvSpPr>
        <p:spPr>
          <a:xfrm rot="5400000">
            <a:off x="532314" y="730365"/>
            <a:ext cx="5483134" cy="5568812"/>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44" name="Shape 144"/>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5" name="Shape 145"/>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6" name="Shape 146"/>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9" name="Shape 29"/>
          <p:cNvSpPr txBox="1">
            <a:spLocks noGrp="1"/>
          </p:cNvSpPr>
          <p:nvPr>
            <p:ph type="body" idx="1"/>
          </p:nvPr>
        </p:nvSpPr>
        <p:spPr>
          <a:xfrm>
            <a:off x="827700" y="2052925"/>
            <a:ext cx="6711653" cy="4195480"/>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30" name="Shape 30"/>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1" name="Shape 31"/>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2" name="Shape 32"/>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5" name="Shape 35"/>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6" name="Shape 36"/>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7" name="Shape 37"/>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66442" y="2861733"/>
            <a:ext cx="6620967" cy="191564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0" name="Shape 40"/>
          <p:cNvSpPr txBox="1">
            <a:spLocks noGrp="1"/>
          </p:cNvSpPr>
          <p:nvPr>
            <p:ph type="body" idx="1"/>
          </p:nvPr>
        </p:nvSpPr>
        <p:spPr>
          <a:xfrm>
            <a:off x="866441" y="4777380"/>
            <a:ext cx="662096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41" name="Shape 41"/>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2" name="Shape 42"/>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3" name="Shape 43"/>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6" name="Shape 46"/>
          <p:cNvSpPr txBox="1">
            <a:spLocks noGrp="1"/>
          </p:cNvSpPr>
          <p:nvPr>
            <p:ph type="body" idx="1"/>
          </p:nvPr>
        </p:nvSpPr>
        <p:spPr>
          <a:xfrm>
            <a:off x="827700" y="2060575"/>
            <a:ext cx="3298112" cy="4195763"/>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47" name="Shape 47"/>
          <p:cNvSpPr txBox="1">
            <a:spLocks noGrp="1"/>
          </p:cNvSpPr>
          <p:nvPr>
            <p:ph type="body" idx="2"/>
          </p:nvPr>
        </p:nvSpPr>
        <p:spPr>
          <a:xfrm>
            <a:off x="4241975" y="2056092"/>
            <a:ext cx="3298115" cy="4200244"/>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48" name="Shape 4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9" name="Shape 4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0" name="Shape 5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3" name="Shape 53"/>
          <p:cNvSpPr txBox="1">
            <a:spLocks noGrp="1"/>
          </p:cNvSpPr>
          <p:nvPr>
            <p:ph type="body" idx="1"/>
          </p:nvPr>
        </p:nvSpPr>
        <p:spPr>
          <a:xfrm>
            <a:off x="827700" y="1905000"/>
            <a:ext cx="3298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54" name="Shape 54"/>
          <p:cNvSpPr txBox="1">
            <a:spLocks noGrp="1"/>
          </p:cNvSpPr>
          <p:nvPr>
            <p:ph type="body" idx="2"/>
          </p:nvPr>
        </p:nvSpPr>
        <p:spPr>
          <a:xfrm>
            <a:off x="827700" y="2514600"/>
            <a:ext cx="3298112" cy="3741738"/>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55" name="Shape 55"/>
          <p:cNvSpPr txBox="1">
            <a:spLocks noGrp="1"/>
          </p:cNvSpPr>
          <p:nvPr>
            <p:ph type="body" idx="3"/>
          </p:nvPr>
        </p:nvSpPr>
        <p:spPr>
          <a:xfrm>
            <a:off x="4241976" y="1905000"/>
            <a:ext cx="3298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56" name="Shape 56"/>
          <p:cNvSpPr txBox="1">
            <a:spLocks noGrp="1"/>
          </p:cNvSpPr>
          <p:nvPr>
            <p:ph type="body" idx="4"/>
          </p:nvPr>
        </p:nvSpPr>
        <p:spPr>
          <a:xfrm>
            <a:off x="4241976" y="2514600"/>
            <a:ext cx="3298112" cy="3741738"/>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57" name="Shape 57"/>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8" name="Shape 58"/>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9" name="Shape 59"/>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2" name="Shape 62"/>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3" name="Shape 63"/>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66441" y="1447800"/>
            <a:ext cx="2551462" cy="14478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24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6" name="Shape 66"/>
          <p:cNvSpPr txBox="1">
            <a:spLocks noGrp="1"/>
          </p:cNvSpPr>
          <p:nvPr>
            <p:ph type="body" idx="1"/>
          </p:nvPr>
        </p:nvSpPr>
        <p:spPr>
          <a:xfrm>
            <a:off x="3589396" y="1447800"/>
            <a:ext cx="3898012" cy="4572000"/>
          </a:xfrm>
          <a:prstGeom prst="rect">
            <a:avLst/>
          </a:prstGeom>
          <a:noFill/>
          <a:ln>
            <a:noFill/>
          </a:ln>
        </p:spPr>
        <p:txBody>
          <a:bodyPr lIns="91425" tIns="91425" rIns="91425" bIns="91425" anchor="ctr"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67" name="Shape 67"/>
          <p:cNvSpPr txBox="1">
            <a:spLocks noGrp="1"/>
          </p:cNvSpPr>
          <p:nvPr>
            <p:ph type="body" idx="2"/>
          </p:nvPr>
        </p:nvSpPr>
        <p:spPr>
          <a:xfrm>
            <a:off x="866441" y="3129281"/>
            <a:ext cx="2551462"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68" name="Shape 6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9" name="Shape 6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0" name="Shape 7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65655" y="1854191"/>
            <a:ext cx="3820674" cy="157480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36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3" name="Shape 73"/>
          <p:cNvSpPr>
            <a:spLocks noGrp="1"/>
          </p:cNvSpPr>
          <p:nvPr>
            <p:ph type="pic" idx="2"/>
          </p:nvPr>
        </p:nvSpPr>
        <p:spPr>
          <a:xfrm>
            <a:off x="5213517" y="1143000"/>
            <a:ext cx="2400925" cy="4572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74" name="Shape 74"/>
          <p:cNvSpPr txBox="1">
            <a:spLocks noGrp="1"/>
          </p:cNvSpPr>
          <p:nvPr>
            <p:ph type="body" idx="1"/>
          </p:nvPr>
        </p:nvSpPr>
        <p:spPr>
          <a:xfrm>
            <a:off x="866441" y="3657600"/>
            <a:ext cx="3814728"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75" name="Shape 75"/>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6" name="Shape 76"/>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7" name="Shape 77"/>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689832" y="-457200"/>
            <a:ext cx="1600199" cy="1600199"/>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6299432" y="6096000"/>
            <a:ext cx="990599" cy="990599"/>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153988" y="2667000"/>
            <a:ext cx="4190999" cy="4190999"/>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839787"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7745643" y="0"/>
            <a:ext cx="685799" cy="109945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7" name="Shape 17"/>
          <p:cNvSpPr txBox="1">
            <a:spLocks noGrp="1"/>
          </p:cNvSpPr>
          <p:nvPr>
            <p:ph type="body" idx="1"/>
          </p:nvPr>
        </p:nvSpPr>
        <p:spPr>
          <a:xfrm>
            <a:off x="827700" y="2052925"/>
            <a:ext cx="6711653" cy="4195480"/>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8" name="Shape 1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 name="Shape 1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0" name="Shape 2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wl.english.purdue.edu/owl/resource/563/0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wl.english.purdue.edu/owl/resource/619/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866441" y="381001"/>
            <a:ext cx="6620967" cy="4396381"/>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Questrial"/>
              <a:buNone/>
            </a:pPr>
            <a:r>
              <a:rPr lang="en-US" sz="7200" b="0" i="0" u="none" strike="noStrike" cap="none" dirty="0" smtClean="0">
                <a:solidFill>
                  <a:schemeClr val="lt2"/>
                </a:solidFill>
                <a:latin typeface="Questrial"/>
                <a:ea typeface="Questrial"/>
                <a:cs typeface="Questrial"/>
                <a:sym typeface="Questrial"/>
              </a:rPr>
              <a:t>Avoiding </a:t>
            </a:r>
            <a:r>
              <a:rPr lang="en-US" sz="7200" b="0" i="0" u="none" strike="noStrike" cap="none" dirty="0">
                <a:solidFill>
                  <a:schemeClr val="lt2"/>
                </a:solidFill>
                <a:latin typeface="Questrial"/>
                <a:ea typeface="Questrial"/>
                <a:cs typeface="Questrial"/>
                <a:sym typeface="Questrial"/>
              </a:rPr>
              <a:t>Plagiarism &amp; Documenting Sources</a:t>
            </a:r>
          </a:p>
        </p:txBody>
      </p:sp>
      <p:sp>
        <p:nvSpPr>
          <p:cNvPr id="153" name="Shape 153"/>
          <p:cNvSpPr txBox="1">
            <a:spLocks noGrp="1"/>
          </p:cNvSpPr>
          <p:nvPr>
            <p:ph type="subTitle" idx="1"/>
          </p:nvPr>
        </p:nvSpPr>
        <p:spPr>
          <a:xfrm>
            <a:off x="866441" y="4777380"/>
            <a:ext cx="6620967" cy="8614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86D1D8"/>
              </a:buClr>
              <a:buSzPct val="25000"/>
              <a:buFont typeface="Noto Sans Symbols"/>
              <a:buNone/>
            </a:pPr>
            <a:r>
              <a:rPr lang="en-US" sz="2220"/>
              <a:t>WILSON SHERWIN</a:t>
            </a:r>
            <a:r>
              <a:rPr lang="en-US" sz="2220" b="0" i="0" u="none" strike="noStrike" cap="none">
                <a:solidFill>
                  <a:srgbClr val="86D1D8"/>
                </a:solidFill>
                <a:latin typeface="Questrial"/>
                <a:ea typeface="Questrial"/>
                <a:cs typeface="Questrial"/>
                <a:sym typeface="Questrial"/>
              </a:rPr>
              <a:t> AND </a:t>
            </a:r>
            <a:r>
              <a:rPr lang="en-US" sz="2220"/>
              <a:t>DREW</a:t>
            </a:r>
            <a:r>
              <a:rPr lang="en-US" sz="2220" b="0" i="0" u="none" strike="noStrike" cap="none">
                <a:solidFill>
                  <a:srgbClr val="86D1D8"/>
                </a:solidFill>
                <a:latin typeface="Questrial"/>
                <a:ea typeface="Questrial"/>
                <a:cs typeface="Questrial"/>
                <a:sym typeface="Questrial"/>
              </a:rPr>
              <a:t> </a:t>
            </a:r>
            <a:r>
              <a:rPr lang="en-US" sz="2220"/>
              <a:t>FLEMING</a:t>
            </a:r>
          </a:p>
          <a:p>
            <a:pPr marL="0" marR="0" lvl="0" indent="0" algn="l" rtl="0">
              <a:lnSpc>
                <a:spcPct val="90000"/>
              </a:lnSpc>
              <a:spcBef>
                <a:spcPts val="1000"/>
              </a:spcBef>
              <a:spcAft>
                <a:spcPts val="0"/>
              </a:spcAft>
              <a:buClr>
                <a:srgbClr val="86D1D8"/>
              </a:buClr>
              <a:buSzPct val="25000"/>
              <a:buFont typeface="Noto Sans Symbols"/>
              <a:buNone/>
            </a:pPr>
            <a:r>
              <a:rPr lang="en-US" sz="2220" b="0" i="0" u="none" strike="noStrike" cap="none">
                <a:solidFill>
                  <a:srgbClr val="86D1D8"/>
                </a:solidFill>
                <a:latin typeface="Questrial"/>
                <a:ea typeface="Questrial"/>
                <a:cs typeface="Questrial"/>
                <a:sym typeface="Questrial"/>
              </a:rPr>
              <a:t>WRITING FELLOWS AT CITY TECH</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84700" y="452722"/>
            <a:ext cx="7055400" cy="9867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Documenting Sources</a:t>
            </a:r>
          </a:p>
        </p:txBody>
      </p:sp>
      <p:sp>
        <p:nvSpPr>
          <p:cNvPr id="222" name="Shape 222"/>
          <p:cNvSpPr txBox="1">
            <a:spLocks noGrp="1"/>
          </p:cNvSpPr>
          <p:nvPr>
            <p:ph type="body" idx="1"/>
          </p:nvPr>
        </p:nvSpPr>
        <p:spPr>
          <a:xfrm>
            <a:off x="763000" y="1664725"/>
            <a:ext cx="6711600" cy="4195500"/>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800" b="0" i="0" u="none" strike="noStrike" cap="none">
                <a:solidFill>
                  <a:schemeClr val="lt1"/>
                </a:solidFill>
                <a:latin typeface="Questrial"/>
                <a:ea typeface="Questrial"/>
                <a:cs typeface="Questrial"/>
                <a:sym typeface="Questrial"/>
              </a:rPr>
              <a:t>Know the preferred citation style for the class</a:t>
            </a:r>
          </a:p>
          <a:p>
            <a:pPr marL="742962" marR="0" lvl="1" indent="-285762" algn="l" rtl="0">
              <a:spcBef>
                <a:spcPts val="1000"/>
              </a:spcBef>
              <a:spcAft>
                <a:spcPts val="0"/>
              </a:spcAft>
              <a:buClr>
                <a:srgbClr val="86D1D8"/>
              </a:buClr>
              <a:buSzPct val="80000"/>
              <a:buFont typeface="Noto Sans Symbols"/>
              <a:buChar char="●"/>
            </a:pPr>
            <a:r>
              <a:rPr lang="en-US" sz="2000" b="0" i="0" u="none" strike="noStrike" cap="none">
                <a:solidFill>
                  <a:schemeClr val="lt1"/>
                </a:solidFill>
                <a:latin typeface="Questrial"/>
                <a:ea typeface="Questrial"/>
                <a:cs typeface="Questrial"/>
                <a:sym typeface="Questrial"/>
              </a:rPr>
              <a:t>MLA is the preferred style for liberal arts and humanities</a:t>
            </a:r>
          </a:p>
          <a:p>
            <a:pPr marL="742962" marR="0" lvl="1" indent="-285762" algn="l" rtl="0">
              <a:spcBef>
                <a:spcPts val="1000"/>
              </a:spcBef>
              <a:spcAft>
                <a:spcPts val="0"/>
              </a:spcAft>
              <a:buClr>
                <a:srgbClr val="86D1D8"/>
              </a:buClr>
              <a:buSzPct val="80000"/>
              <a:buFont typeface="Noto Sans Symbols"/>
              <a:buChar char="●"/>
            </a:pPr>
            <a:r>
              <a:rPr lang="en-US" sz="2000" b="0" i="0" u="none" strike="noStrike" cap="none">
                <a:solidFill>
                  <a:schemeClr val="lt1"/>
                </a:solidFill>
                <a:latin typeface="Questrial"/>
                <a:ea typeface="Questrial"/>
                <a:cs typeface="Questrial"/>
                <a:sym typeface="Questrial"/>
              </a:rPr>
              <a:t>APA is the preferred style for the social sciences</a:t>
            </a:r>
          </a:p>
          <a:p>
            <a:pPr marL="742961" marR="0" lvl="1" indent="-285761" algn="l" rtl="0">
              <a:spcBef>
                <a:spcPts val="1000"/>
              </a:spcBef>
              <a:spcAft>
                <a:spcPts val="0"/>
              </a:spcAft>
              <a:buClr>
                <a:srgbClr val="86D1D8"/>
              </a:buClr>
              <a:buSzPct val="80000"/>
              <a:buFont typeface="Noto Sans Symbols"/>
              <a:buChar char="●"/>
            </a:pPr>
            <a:r>
              <a:rPr lang="en-US" sz="2000" b="0" i="0" u="none" strike="noStrike" cap="none">
                <a:solidFill>
                  <a:schemeClr val="lt1"/>
                </a:solidFill>
                <a:latin typeface="Questrial"/>
                <a:ea typeface="Questrial"/>
                <a:cs typeface="Questrial"/>
                <a:sym typeface="Questrial"/>
              </a:rPr>
              <a:t>Many academic disciplines have their own style, so always ask your professor</a:t>
            </a:r>
          </a:p>
          <a:p>
            <a:pPr marL="0" marR="0" lvl="0" indent="0" algn="l" rtl="0">
              <a:spcBef>
                <a:spcPts val="1000"/>
              </a:spcBef>
              <a:spcAft>
                <a:spcPts val="0"/>
              </a:spcAft>
              <a:buNone/>
            </a:pPr>
            <a:r>
              <a:rPr lang="en-US" b="1"/>
              <a:t>PRO TIP: Don’t bother memorizing details of each style!!</a:t>
            </a:r>
          </a:p>
          <a:p>
            <a:pPr marL="0" marR="0" lvl="0" indent="0" algn="l" rtl="0">
              <a:spcBef>
                <a:spcPts val="1000"/>
              </a:spcBef>
              <a:spcAft>
                <a:spcPts val="0"/>
              </a:spcAft>
              <a:buNone/>
            </a:pPr>
            <a:r>
              <a:rPr lang="en-US"/>
              <a:t>Bookmark this instead: https://owl.english.purdue.edu/owl/</a:t>
            </a:r>
          </a:p>
          <a:p>
            <a:pPr marL="0" marR="0" lvl="0" indent="0" algn="l" rtl="0">
              <a:spcBef>
                <a:spcPts val="1000"/>
              </a:spcBef>
              <a:spcAft>
                <a:spcPts val="0"/>
              </a:spcAft>
              <a:buClr>
                <a:srgbClr val="86D1D8"/>
              </a:buClr>
              <a:buSzPct val="25000"/>
              <a:buFont typeface="Noto Sans Symbols"/>
              <a:buNone/>
            </a:pPr>
            <a:endParaRPr sz="2000" b="0" i="0" u="none" strike="noStrike" cap="none">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MLA Format</a:t>
            </a:r>
          </a:p>
        </p:txBody>
      </p:sp>
      <p:sp>
        <p:nvSpPr>
          <p:cNvPr id="229" name="Shape 229"/>
          <p:cNvSpPr txBox="1">
            <a:spLocks noGrp="1"/>
          </p:cNvSpPr>
          <p:nvPr>
            <p:ph type="body" idx="1"/>
          </p:nvPr>
        </p:nvSpPr>
        <p:spPr>
          <a:xfrm>
            <a:off x="762000" y="2057400"/>
            <a:ext cx="6711653" cy="41954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86D1D8"/>
              </a:buClr>
              <a:buSzPct val="25000"/>
              <a:buFont typeface="Noto Sans Symbols"/>
              <a:buNone/>
            </a:pPr>
            <a:r>
              <a:rPr lang="en-US" sz="2000" b="0" i="0" u="none" strike="noStrike" cap="none" dirty="0">
                <a:solidFill>
                  <a:schemeClr val="lt1"/>
                </a:solidFill>
                <a:latin typeface="Questrial"/>
                <a:ea typeface="Questrial"/>
                <a:cs typeface="Questrial"/>
                <a:sym typeface="Questrial"/>
              </a:rPr>
              <a:t>Example of In-Text Citation:</a:t>
            </a:r>
            <a:endParaRPr lang="en-US" sz="2000" b="0" i="0" u="none" strike="noStrike" cap="none" dirty="0" smtClean="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000" b="0" i="0" u="none" strike="noStrike" cap="none" dirty="0" smtClean="0">
                <a:solidFill>
                  <a:schemeClr val="lt1"/>
                </a:solidFill>
                <a:latin typeface="Questrial"/>
                <a:ea typeface="Questrial"/>
                <a:cs typeface="Questrial"/>
                <a:sym typeface="Questrial"/>
              </a:rPr>
              <a:t>“Along </a:t>
            </a:r>
            <a:r>
              <a:rPr lang="en-US" sz="2000" b="0" i="0" u="none" strike="noStrike" cap="none" dirty="0">
                <a:solidFill>
                  <a:schemeClr val="lt1"/>
                </a:solidFill>
                <a:latin typeface="Questrial"/>
                <a:ea typeface="Questrial"/>
                <a:cs typeface="Questrial"/>
                <a:sym typeface="Questrial"/>
              </a:rPr>
              <a:t>these lines, revisionists have stressed continuing popular </a:t>
            </a:r>
            <a:r>
              <a:rPr lang="en-US" sz="2000" b="0" i="0" u="none" strike="noStrike" cap="none" dirty="0" err="1">
                <a:solidFill>
                  <a:schemeClr val="lt1"/>
                </a:solidFill>
                <a:latin typeface="Questrial"/>
                <a:ea typeface="Questrial"/>
                <a:cs typeface="Questrial"/>
                <a:sym typeface="Questrial"/>
              </a:rPr>
              <a:t>Episcopalianism</a:t>
            </a:r>
            <a:r>
              <a:rPr lang="en-US" sz="2000" b="0" i="0" u="none" strike="noStrike" cap="none" dirty="0">
                <a:solidFill>
                  <a:schemeClr val="lt1"/>
                </a:solidFill>
                <a:latin typeface="Questrial"/>
                <a:ea typeface="Questrial"/>
                <a:cs typeface="Questrial"/>
                <a:sym typeface="Questrial"/>
              </a:rPr>
              <a:t> after disestablishment and recast the demographic explosion of evangelicalism as a firmly early to mid-nineteenth century </a:t>
            </a:r>
            <a:r>
              <a:rPr lang="en-US" sz="2000" b="0" i="0" u="none" strike="noStrike" cap="none" dirty="0" smtClean="0">
                <a:solidFill>
                  <a:schemeClr val="lt1"/>
                </a:solidFill>
                <a:latin typeface="Questrial"/>
                <a:ea typeface="Questrial"/>
                <a:cs typeface="Questrial"/>
                <a:sym typeface="Questrial"/>
              </a:rPr>
              <a:t>story” </a:t>
            </a:r>
            <a:r>
              <a:rPr lang="en-US" sz="2000" b="0" i="0" u="none" strike="noStrike" cap="none" dirty="0">
                <a:solidFill>
                  <a:schemeClr val="lt1"/>
                </a:solidFill>
                <a:latin typeface="Questrial"/>
                <a:ea typeface="Questrial"/>
                <a:cs typeface="Questrial"/>
                <a:sym typeface="Questrial"/>
              </a:rPr>
              <a:t>(</a:t>
            </a:r>
            <a:r>
              <a:rPr lang="en-US" sz="2000" b="0" i="0" u="none" strike="noStrike" cap="none" dirty="0" err="1">
                <a:solidFill>
                  <a:schemeClr val="lt1"/>
                </a:solidFill>
                <a:latin typeface="Questrial"/>
                <a:ea typeface="Questrial"/>
                <a:cs typeface="Questrial"/>
                <a:sym typeface="Questrial"/>
              </a:rPr>
              <a:t>Heyrman</a:t>
            </a:r>
            <a:r>
              <a:rPr lang="en-US" sz="2000" b="0" i="0" u="none" strike="noStrike" cap="none" dirty="0">
                <a:solidFill>
                  <a:schemeClr val="lt1"/>
                </a:solidFill>
                <a:latin typeface="Questrial"/>
                <a:ea typeface="Questrial"/>
                <a:cs typeface="Questrial"/>
                <a:sym typeface="Questrial"/>
              </a:rPr>
              <a:t> 18–20)</a:t>
            </a:r>
            <a:r>
              <a:rPr lang="en-US" sz="2000" b="0" i="0" u="none" strike="noStrike" cap="none" dirty="0" smtClean="0">
                <a:solidFill>
                  <a:schemeClr val="lt1"/>
                </a:solidFill>
                <a:latin typeface="Questrial"/>
                <a:ea typeface="Questrial"/>
                <a:cs typeface="Questrial"/>
                <a:sym typeface="Questrial"/>
              </a:rPr>
              <a:t>.</a:t>
            </a:r>
          </a:p>
          <a:p>
            <a:pPr marL="0" marR="0" lvl="0" indent="0" algn="l" rtl="0">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a:p>
            <a:pPr marL="0" marR="0" lvl="0" indent="0" algn="l" rtl="0">
              <a:spcBef>
                <a:spcPts val="1000"/>
              </a:spcBef>
              <a:spcAft>
                <a:spcPts val="0"/>
              </a:spcAft>
              <a:buClr>
                <a:srgbClr val="86D1D8"/>
              </a:buClr>
              <a:buSzPct val="25000"/>
              <a:buFont typeface="Noto Sans Symbols"/>
              <a:buNone/>
            </a:pPr>
            <a:r>
              <a:rPr lang="en-US" sz="2000" b="0" i="0" u="none" strike="noStrike" cap="none" dirty="0">
                <a:solidFill>
                  <a:schemeClr val="lt1"/>
                </a:solidFill>
                <a:latin typeface="Questrial"/>
                <a:ea typeface="Questrial"/>
                <a:cs typeface="Questrial"/>
                <a:sym typeface="Questrial"/>
              </a:rPr>
              <a:t>Works Cited:</a:t>
            </a:r>
          </a:p>
          <a:p>
            <a:pPr marL="0" marR="0" lvl="0" indent="0" algn="l" rtl="0">
              <a:spcBef>
                <a:spcPts val="1000"/>
              </a:spcBef>
              <a:spcAft>
                <a:spcPts val="0"/>
              </a:spcAft>
              <a:buNone/>
            </a:pPr>
            <a:r>
              <a:rPr lang="en-US" sz="2000" b="0" i="0" u="none" strike="noStrike" cap="none" dirty="0" err="1">
                <a:solidFill>
                  <a:schemeClr val="lt1"/>
                </a:solidFill>
                <a:latin typeface="Questrial"/>
                <a:ea typeface="Questrial"/>
                <a:cs typeface="Questrial"/>
                <a:sym typeface="Questrial"/>
              </a:rPr>
              <a:t>Heyrman</a:t>
            </a:r>
            <a:r>
              <a:rPr lang="en-US" sz="2000" b="0" i="0" u="none" strike="noStrike" cap="none" dirty="0">
                <a:solidFill>
                  <a:schemeClr val="lt1"/>
                </a:solidFill>
                <a:latin typeface="Questrial"/>
                <a:ea typeface="Questrial"/>
                <a:cs typeface="Questrial"/>
                <a:sym typeface="Questrial"/>
              </a:rPr>
              <a:t>, Christine. </a:t>
            </a:r>
            <a:r>
              <a:rPr lang="en-US" sz="2000" b="0" i="1" u="none" strike="noStrike" cap="none" dirty="0">
                <a:solidFill>
                  <a:schemeClr val="lt1"/>
                </a:solidFill>
                <a:latin typeface="Questrial"/>
                <a:ea typeface="Questrial"/>
                <a:cs typeface="Questrial"/>
                <a:sym typeface="Questrial"/>
              </a:rPr>
              <a:t>Southern Cross: The Beginnings of</a:t>
            </a:r>
            <a:r>
              <a:rPr lang="en-US" sz="2000" b="0" i="1" u="none" strike="noStrike" cap="none" dirty="0" smtClean="0">
                <a:solidFill>
                  <a:schemeClr val="lt1"/>
                </a:solidFill>
                <a:latin typeface="Questrial"/>
                <a:ea typeface="Questrial"/>
                <a:cs typeface="Questrial"/>
                <a:sym typeface="Questrial"/>
              </a:rPr>
              <a:t> 	the </a:t>
            </a:r>
            <a:r>
              <a:rPr lang="en-US" sz="2000" b="0" i="1" u="none" strike="noStrike" cap="none" dirty="0">
                <a:solidFill>
                  <a:schemeClr val="lt1"/>
                </a:solidFill>
                <a:latin typeface="Questrial"/>
                <a:ea typeface="Questrial"/>
                <a:cs typeface="Questrial"/>
                <a:sym typeface="Questrial"/>
              </a:rPr>
              <a:t>Bible Belt</a:t>
            </a:r>
            <a:r>
              <a:rPr lang="en-US" sz="2000" b="0" i="0" u="none" strike="noStrike" cap="none" dirty="0">
                <a:solidFill>
                  <a:schemeClr val="lt1"/>
                </a:solidFill>
                <a:latin typeface="Questrial"/>
                <a:ea typeface="Questrial"/>
                <a:cs typeface="Questrial"/>
                <a:sym typeface="Questrial"/>
              </a:rPr>
              <a:t>. Chapel Hill, NC: University of North</a:t>
            </a:r>
            <a:r>
              <a:rPr lang="en-US" sz="2000" b="0" i="0" u="none" strike="noStrike" cap="none" dirty="0" smtClean="0">
                <a:solidFill>
                  <a:schemeClr val="lt1"/>
                </a:solidFill>
                <a:latin typeface="Questrial"/>
                <a:ea typeface="Questrial"/>
                <a:cs typeface="Questrial"/>
                <a:sym typeface="Questrial"/>
              </a:rPr>
              <a:t> 	Carolina </a:t>
            </a:r>
            <a:r>
              <a:rPr lang="en-US" sz="2000" b="0" i="0" u="none" strike="noStrike" cap="none" dirty="0">
                <a:solidFill>
                  <a:schemeClr val="lt1"/>
                </a:solidFill>
                <a:latin typeface="Questrial"/>
                <a:ea typeface="Questrial"/>
                <a:cs typeface="Questrial"/>
                <a:sym typeface="Questrial"/>
              </a:rPr>
              <a:t>Press, 1997. Print.</a:t>
            </a:r>
          </a:p>
          <a:p>
            <a:pPr marL="0" marR="0" lvl="0" indent="0" algn="l" rtl="0">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None/>
            </a:pPr>
            <a:endParaRPr sz="200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APA Format</a:t>
            </a:r>
          </a:p>
        </p:txBody>
      </p:sp>
      <p:sp>
        <p:nvSpPr>
          <p:cNvPr id="236" name="Shape 236"/>
          <p:cNvSpPr txBox="1">
            <a:spLocks noGrp="1"/>
          </p:cNvSpPr>
          <p:nvPr>
            <p:ph type="body" idx="1"/>
          </p:nvPr>
        </p:nvSpPr>
        <p:spPr>
          <a:xfrm>
            <a:off x="827700" y="2052925"/>
            <a:ext cx="6711653" cy="419548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86D1D8"/>
              </a:buClr>
              <a:buSzPct val="25000"/>
              <a:buFont typeface="Noto Sans Symbols"/>
              <a:buNone/>
            </a:pPr>
            <a:r>
              <a:rPr lang="en-US" sz="2000" b="0" i="0" u="none" strike="noStrike" cap="none" dirty="0">
                <a:solidFill>
                  <a:schemeClr val="lt1"/>
                </a:solidFill>
                <a:latin typeface="Questrial"/>
                <a:ea typeface="Questrial"/>
                <a:cs typeface="Questrial"/>
                <a:sym typeface="Questrial"/>
              </a:rPr>
              <a:t>In-Text Citation</a:t>
            </a:r>
            <a:endParaRPr lang="en-US" sz="2000" b="0" i="0" u="none" strike="noStrike" cap="none" dirty="0" smtClean="0">
              <a:solidFill>
                <a:schemeClr val="lt1"/>
              </a:solidFill>
              <a:latin typeface="Questrial"/>
              <a:ea typeface="Questrial"/>
              <a:cs typeface="Questrial"/>
              <a:sym typeface="Questrial"/>
            </a:endParaRPr>
          </a:p>
          <a:p>
            <a:pPr marL="342906" marR="0" lvl="0" indent="-342906" algn="l" rtl="0">
              <a:lnSpc>
                <a:spcPct val="90000"/>
              </a:lnSpc>
              <a:spcBef>
                <a:spcPts val="1000"/>
              </a:spcBef>
              <a:spcAft>
                <a:spcPts val="0"/>
              </a:spcAft>
              <a:buClr>
                <a:srgbClr val="86D1D8"/>
              </a:buClr>
              <a:buSzPct val="80000"/>
              <a:buFont typeface="Noto Sans Symbols"/>
              <a:buChar char="●"/>
            </a:pPr>
            <a:r>
              <a:rPr lang="en-US" sz="2000" b="0" i="0" u="none" strike="noStrike" cap="none" dirty="0" smtClean="0">
                <a:solidFill>
                  <a:schemeClr val="lt1"/>
                </a:solidFill>
                <a:latin typeface="Questrial"/>
                <a:ea typeface="Questrial"/>
                <a:cs typeface="Questrial"/>
                <a:sym typeface="Questrial"/>
              </a:rPr>
              <a:t>“Along </a:t>
            </a:r>
            <a:r>
              <a:rPr lang="en-US" sz="2000" b="0" i="0" u="none" strike="noStrike" cap="none" dirty="0">
                <a:solidFill>
                  <a:schemeClr val="lt1"/>
                </a:solidFill>
                <a:latin typeface="Questrial"/>
                <a:ea typeface="Questrial"/>
                <a:cs typeface="Questrial"/>
                <a:sym typeface="Questrial"/>
              </a:rPr>
              <a:t>these lines, revisionists have stressed continuing popular </a:t>
            </a:r>
            <a:r>
              <a:rPr lang="en-US" sz="2000" b="0" i="0" u="none" strike="noStrike" cap="none" dirty="0" err="1">
                <a:solidFill>
                  <a:schemeClr val="lt1"/>
                </a:solidFill>
                <a:latin typeface="Questrial"/>
                <a:ea typeface="Questrial"/>
                <a:cs typeface="Questrial"/>
                <a:sym typeface="Questrial"/>
              </a:rPr>
              <a:t>Episcopalianism</a:t>
            </a:r>
            <a:r>
              <a:rPr lang="en-US" sz="2000" b="0" i="0" u="none" strike="noStrike" cap="none" dirty="0">
                <a:solidFill>
                  <a:schemeClr val="lt1"/>
                </a:solidFill>
                <a:latin typeface="Questrial"/>
                <a:ea typeface="Questrial"/>
                <a:cs typeface="Questrial"/>
                <a:sym typeface="Questrial"/>
              </a:rPr>
              <a:t> after disestablishment and recast the demographic explosion of evangelicalism as a firmly early to mid-nineteenth century </a:t>
            </a:r>
            <a:r>
              <a:rPr lang="en-US" sz="2000" b="0" i="0" u="none" strike="noStrike" cap="none" dirty="0" smtClean="0">
                <a:solidFill>
                  <a:schemeClr val="lt1"/>
                </a:solidFill>
                <a:latin typeface="Questrial"/>
                <a:ea typeface="Questrial"/>
                <a:cs typeface="Questrial"/>
                <a:sym typeface="Questrial"/>
              </a:rPr>
              <a:t>story” </a:t>
            </a:r>
            <a:r>
              <a:rPr lang="en-US" sz="2000" b="0" i="0" u="none" strike="noStrike" cap="none" dirty="0">
                <a:solidFill>
                  <a:schemeClr val="lt1"/>
                </a:solidFill>
                <a:latin typeface="Questrial"/>
                <a:ea typeface="Questrial"/>
                <a:cs typeface="Questrial"/>
                <a:sym typeface="Questrial"/>
              </a:rPr>
              <a:t>(</a:t>
            </a:r>
            <a:r>
              <a:rPr lang="en-US" sz="2000" b="0" i="0" u="none" strike="noStrike" cap="none" dirty="0" err="1">
                <a:solidFill>
                  <a:schemeClr val="lt1"/>
                </a:solidFill>
                <a:latin typeface="Questrial"/>
                <a:ea typeface="Questrial"/>
                <a:cs typeface="Questrial"/>
                <a:sym typeface="Questrial"/>
              </a:rPr>
              <a:t>Heyrman</a:t>
            </a:r>
            <a:r>
              <a:rPr lang="en-US" sz="2000" b="0" i="0" u="none" strike="noStrike" cap="none" dirty="0">
                <a:solidFill>
                  <a:schemeClr val="lt1"/>
                </a:solidFill>
                <a:latin typeface="Questrial"/>
                <a:ea typeface="Questrial"/>
                <a:cs typeface="Questrial"/>
                <a:sym typeface="Questrial"/>
              </a:rPr>
              <a:t>, 1997, pp. 18–20)</a:t>
            </a:r>
            <a:r>
              <a:rPr lang="en-US" sz="2000" b="0" i="0" u="none" strike="noStrike" cap="none" dirty="0" smtClean="0">
                <a:solidFill>
                  <a:schemeClr val="lt1"/>
                </a:solidFill>
                <a:latin typeface="Questrial"/>
                <a:ea typeface="Questrial"/>
                <a:cs typeface="Questrial"/>
                <a:sym typeface="Questrial"/>
              </a:rPr>
              <a:t>.</a:t>
            </a:r>
          </a:p>
          <a:p>
            <a:pPr marL="0" marR="0" lvl="0" indent="0" algn="l" rtl="0">
              <a:lnSpc>
                <a:spcPct val="90000"/>
              </a:lnSpc>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a:p>
            <a:pPr marL="0" marR="0" lvl="0" indent="0" algn="l" rtl="0">
              <a:lnSpc>
                <a:spcPct val="90000"/>
              </a:lnSpc>
              <a:spcBef>
                <a:spcPts val="1000"/>
              </a:spcBef>
              <a:spcAft>
                <a:spcPts val="0"/>
              </a:spcAft>
              <a:buClr>
                <a:srgbClr val="86D1D8"/>
              </a:buClr>
              <a:buSzPct val="25000"/>
              <a:buFont typeface="Noto Sans Symbols"/>
              <a:buNone/>
            </a:pPr>
            <a:r>
              <a:rPr lang="en-US" sz="2000" b="0" i="0" u="none" strike="noStrike" cap="none" dirty="0">
                <a:solidFill>
                  <a:schemeClr val="lt1"/>
                </a:solidFill>
                <a:latin typeface="Questrial"/>
                <a:ea typeface="Questrial"/>
                <a:cs typeface="Questrial"/>
                <a:sym typeface="Questrial"/>
              </a:rPr>
              <a:t>Reference Page</a:t>
            </a:r>
          </a:p>
          <a:p>
            <a:pPr marL="0" marR="0" lvl="0" indent="0" algn="l" rtl="0">
              <a:lnSpc>
                <a:spcPct val="90000"/>
              </a:lnSpc>
              <a:spcBef>
                <a:spcPts val="1000"/>
              </a:spcBef>
              <a:spcAft>
                <a:spcPts val="0"/>
              </a:spcAft>
              <a:buNone/>
            </a:pPr>
            <a:r>
              <a:rPr lang="en-US" sz="2000" b="0" i="0" u="none" strike="noStrike" cap="none" dirty="0" err="1">
                <a:solidFill>
                  <a:schemeClr val="lt1"/>
                </a:solidFill>
                <a:latin typeface="Questrial"/>
                <a:ea typeface="Questrial"/>
                <a:cs typeface="Questrial"/>
                <a:sym typeface="Questrial"/>
              </a:rPr>
              <a:t>Heyrman</a:t>
            </a:r>
            <a:r>
              <a:rPr lang="en-US" sz="2000" b="0" i="0" u="none" strike="noStrike" cap="none" dirty="0">
                <a:solidFill>
                  <a:schemeClr val="lt1"/>
                </a:solidFill>
                <a:latin typeface="Questrial"/>
                <a:ea typeface="Questrial"/>
                <a:cs typeface="Questrial"/>
                <a:sym typeface="Questrial"/>
              </a:rPr>
              <a:t>, C. (1997). </a:t>
            </a:r>
            <a:r>
              <a:rPr lang="en-US" sz="2000" b="0" i="1" u="none" strike="noStrike" cap="none" dirty="0">
                <a:solidFill>
                  <a:schemeClr val="lt1"/>
                </a:solidFill>
                <a:latin typeface="Questrial"/>
                <a:ea typeface="Questrial"/>
                <a:cs typeface="Questrial"/>
                <a:sym typeface="Questrial"/>
              </a:rPr>
              <a:t>Southern Cross: The Beginnings of</a:t>
            </a:r>
            <a:r>
              <a:rPr lang="en-US" sz="2000" b="0" i="1" u="none" strike="noStrike" cap="none" dirty="0" smtClean="0">
                <a:solidFill>
                  <a:schemeClr val="lt1"/>
                </a:solidFill>
                <a:latin typeface="Questrial"/>
                <a:ea typeface="Questrial"/>
                <a:cs typeface="Questrial"/>
                <a:sym typeface="Questrial"/>
              </a:rPr>
              <a:t> 	the </a:t>
            </a:r>
            <a:r>
              <a:rPr lang="en-US" sz="2000" b="1" i="1" u="none" strike="noStrike" cap="none" dirty="0">
                <a:solidFill>
                  <a:schemeClr val="lt1"/>
                </a:solidFill>
                <a:latin typeface="Questrial"/>
                <a:ea typeface="Questrial"/>
                <a:cs typeface="Questrial"/>
                <a:sym typeface="Questrial"/>
              </a:rPr>
              <a:t>Bible</a:t>
            </a:r>
            <a:r>
              <a:rPr lang="en-US" sz="2000" b="0" i="1" u="none" strike="noStrike" cap="none" dirty="0">
                <a:solidFill>
                  <a:schemeClr val="lt1"/>
                </a:solidFill>
                <a:latin typeface="Questrial"/>
                <a:ea typeface="Questrial"/>
                <a:cs typeface="Questrial"/>
                <a:sym typeface="Questrial"/>
              </a:rPr>
              <a:t> Belt</a:t>
            </a:r>
            <a:r>
              <a:rPr lang="en-US" sz="2000" b="0" i="0" u="none" strike="noStrike" cap="none" dirty="0">
                <a:solidFill>
                  <a:schemeClr val="lt1"/>
                </a:solidFill>
                <a:latin typeface="Questrial"/>
                <a:ea typeface="Questrial"/>
                <a:cs typeface="Questrial"/>
                <a:sym typeface="Questrial"/>
              </a:rPr>
              <a:t>. Chapel Hill, NC: University of</a:t>
            </a:r>
            <a:r>
              <a:rPr lang="en-US" sz="2000" b="0" i="0" u="none" strike="noStrike" cap="none" dirty="0" smtClean="0">
                <a:solidFill>
                  <a:schemeClr val="lt1"/>
                </a:solidFill>
                <a:latin typeface="Questrial"/>
                <a:ea typeface="Questrial"/>
                <a:cs typeface="Questrial"/>
                <a:sym typeface="Questrial"/>
              </a:rPr>
              <a:t> 	North </a:t>
            </a:r>
            <a:r>
              <a:rPr lang="en-US" sz="2000" b="0" i="0" u="none" strike="noStrike" cap="none" dirty="0">
                <a:solidFill>
                  <a:schemeClr val="lt1"/>
                </a:solidFill>
                <a:latin typeface="Questrial"/>
                <a:ea typeface="Questrial"/>
                <a:cs typeface="Questrial"/>
                <a:sym typeface="Questrial"/>
              </a:rPr>
              <a:t>Carolina Press.</a:t>
            </a:r>
          </a:p>
          <a:p>
            <a:pPr marL="0" marR="0" lvl="0" indent="0" algn="l" rtl="0">
              <a:lnSpc>
                <a:spcPct val="90000"/>
              </a:lnSpc>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a:p>
            <a:pPr marL="342906" marR="0" lvl="0" indent="-342906" algn="l" rtl="0">
              <a:lnSpc>
                <a:spcPct val="90000"/>
              </a:lnSpc>
              <a:spcBef>
                <a:spcPts val="1000"/>
              </a:spcBef>
              <a:spcAft>
                <a:spcPts val="0"/>
              </a:spcAft>
              <a:buClr>
                <a:srgbClr val="86D1D8"/>
              </a:buClr>
              <a:buSzPct val="80000"/>
              <a:buFont typeface="Noto Sans Symbols"/>
              <a:buNone/>
            </a:pPr>
            <a:endParaRPr sz="200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a:t>How do I Document My Sources? </a:t>
            </a:r>
          </a:p>
        </p:txBody>
      </p:sp>
      <p:sp>
        <p:nvSpPr>
          <p:cNvPr id="243" name="Shape 243"/>
          <p:cNvSpPr txBox="1">
            <a:spLocks noGrp="1"/>
          </p:cNvSpPr>
          <p:nvPr>
            <p:ph type="body" idx="1"/>
          </p:nvPr>
        </p:nvSpPr>
        <p:spPr>
          <a:xfrm>
            <a:off x="827700" y="2052925"/>
            <a:ext cx="6711653" cy="4195480"/>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800" b="0" i="0" u="none" strike="noStrike" cap="none">
                <a:solidFill>
                  <a:schemeClr val="lt1"/>
                </a:solidFill>
                <a:latin typeface="Questrial"/>
                <a:ea typeface="Questrial"/>
                <a:cs typeface="Questrial"/>
                <a:sym typeface="Questrial"/>
              </a:rPr>
              <a:t>Citations in the body of the paper</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a:solidFill>
                  <a:schemeClr val="lt1"/>
                </a:solidFill>
                <a:latin typeface="Questrial"/>
                <a:ea typeface="Questrial"/>
                <a:cs typeface="Questrial"/>
                <a:sym typeface="Questrial"/>
              </a:rPr>
              <a:t>In-text citations</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a:solidFill>
                  <a:schemeClr val="lt1"/>
                </a:solidFill>
                <a:latin typeface="Questrial"/>
                <a:ea typeface="Questrial"/>
                <a:cs typeface="Questrial"/>
                <a:sym typeface="Questrial"/>
              </a:rPr>
              <a:t>Footnotes/endnotes</a:t>
            </a:r>
          </a:p>
          <a:p>
            <a:pPr marL="342906" marR="0" lvl="0" indent="-342906" algn="l" rtl="0">
              <a:spcBef>
                <a:spcPts val="1000"/>
              </a:spcBef>
              <a:spcAft>
                <a:spcPts val="0"/>
              </a:spcAft>
              <a:buClr>
                <a:srgbClr val="86D1D8"/>
              </a:buClr>
              <a:buSzPct val="80000"/>
              <a:buFont typeface="Noto Sans Symbols"/>
              <a:buNone/>
            </a:pPr>
            <a:endParaRPr sz="2800" b="0" i="0" u="none" strike="noStrike" cap="none">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a:solidFill>
                  <a:schemeClr val="lt1"/>
                </a:solidFill>
                <a:latin typeface="Questrial"/>
                <a:ea typeface="Questrial"/>
                <a:cs typeface="Questrial"/>
                <a:sym typeface="Questrial"/>
              </a:rPr>
              <a:t>Documentation at the end of the paper</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a:solidFill>
                  <a:schemeClr val="lt1"/>
                </a:solidFill>
                <a:latin typeface="Questrial"/>
                <a:ea typeface="Questrial"/>
                <a:cs typeface="Questrial"/>
                <a:sym typeface="Questrial"/>
              </a:rPr>
              <a:t>Bibliography</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a:solidFill>
                  <a:schemeClr val="lt1"/>
                </a:solidFill>
                <a:latin typeface="Questrial"/>
                <a:ea typeface="Questrial"/>
                <a:cs typeface="Questrial"/>
                <a:sym typeface="Questrial"/>
              </a:rPr>
              <a:t>Works Cited </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a:solidFill>
                  <a:schemeClr val="lt1"/>
                </a:solidFill>
                <a:latin typeface="Questrial"/>
                <a:ea typeface="Questrial"/>
                <a:cs typeface="Questrial"/>
                <a:sym typeface="Questrial"/>
              </a:rPr>
              <a:t>References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Work Cited v. Bibliography</a:t>
            </a:r>
          </a:p>
        </p:txBody>
      </p:sp>
      <p:sp>
        <p:nvSpPr>
          <p:cNvPr id="250" name="Shape 250"/>
          <p:cNvSpPr txBox="1">
            <a:spLocks noGrp="1"/>
          </p:cNvSpPr>
          <p:nvPr>
            <p:ph type="body" idx="1"/>
          </p:nvPr>
        </p:nvSpPr>
        <p:spPr>
          <a:xfrm>
            <a:off x="827700" y="2052925"/>
            <a:ext cx="6711653" cy="4195480"/>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000" b="0" i="0" u="none" strike="noStrike" cap="none">
                <a:solidFill>
                  <a:schemeClr val="lt1"/>
                </a:solidFill>
                <a:latin typeface="Questrial"/>
                <a:ea typeface="Questrial"/>
                <a:cs typeface="Questrial"/>
                <a:sym typeface="Questrial"/>
              </a:rPr>
              <a:t>Works Cited</a:t>
            </a:r>
          </a:p>
          <a:p>
            <a:pPr marL="742962" marR="0" lvl="1" indent="-285762" algn="l" rtl="0">
              <a:spcBef>
                <a:spcPts val="1000"/>
              </a:spcBef>
              <a:spcAft>
                <a:spcPts val="0"/>
              </a:spcAft>
              <a:buClr>
                <a:srgbClr val="86D1D8"/>
              </a:buClr>
              <a:buSzPct val="79999"/>
              <a:buFont typeface="Noto Sans Symbols"/>
              <a:buChar char="●"/>
            </a:pPr>
            <a:r>
              <a:rPr lang="en-US" sz="1800" b="0" i="0" u="none" strike="noStrike" cap="none">
                <a:solidFill>
                  <a:schemeClr val="lt1"/>
                </a:solidFill>
                <a:latin typeface="Questrial"/>
                <a:ea typeface="Questrial"/>
                <a:cs typeface="Questrial"/>
                <a:sym typeface="Questrial"/>
              </a:rPr>
              <a:t>A works cited page consists of sources that you DIRECTLY cite in your paper.</a:t>
            </a:r>
          </a:p>
          <a:p>
            <a:pPr marL="742962" marR="0" lvl="1" indent="-285762" algn="l" rtl="0">
              <a:spcBef>
                <a:spcPts val="1000"/>
              </a:spcBef>
              <a:spcAft>
                <a:spcPts val="0"/>
              </a:spcAft>
              <a:buClr>
                <a:srgbClr val="86D1D8"/>
              </a:buClr>
              <a:buSzPct val="79999"/>
              <a:buFont typeface="Noto Sans Symbols"/>
              <a:buChar char="●"/>
            </a:pPr>
            <a:r>
              <a:rPr lang="en-US" sz="1800" b="0" i="0" u="none" strike="noStrike" cap="none">
                <a:solidFill>
                  <a:schemeClr val="lt1"/>
                </a:solidFill>
                <a:latin typeface="Questrial"/>
                <a:ea typeface="Questrial"/>
                <a:cs typeface="Questrial"/>
                <a:sym typeface="Questrial"/>
              </a:rPr>
              <a:t>All secondary sources which you quote from or paraphrase MUST be included in your works cited.</a:t>
            </a:r>
          </a:p>
          <a:p>
            <a:pPr marL="342906" marR="0" lvl="0" indent="-342906" algn="l" rtl="0">
              <a:spcBef>
                <a:spcPts val="1000"/>
              </a:spcBef>
              <a:spcAft>
                <a:spcPts val="0"/>
              </a:spcAft>
              <a:buClr>
                <a:srgbClr val="86D1D8"/>
              </a:buClr>
              <a:buSzPct val="80000"/>
              <a:buFont typeface="Noto Sans Symbols"/>
              <a:buChar char="●"/>
            </a:pPr>
            <a:r>
              <a:rPr lang="en-US" sz="2000" b="0" i="0" u="none" strike="noStrike" cap="none">
                <a:solidFill>
                  <a:schemeClr val="lt1"/>
                </a:solidFill>
                <a:latin typeface="Questrial"/>
                <a:ea typeface="Questrial"/>
                <a:cs typeface="Questrial"/>
                <a:sym typeface="Questrial"/>
              </a:rPr>
              <a:t>Bibliography</a:t>
            </a:r>
          </a:p>
          <a:p>
            <a:pPr marL="742962" marR="0" lvl="1" indent="-285762" algn="l" rtl="0">
              <a:spcBef>
                <a:spcPts val="1000"/>
              </a:spcBef>
              <a:spcAft>
                <a:spcPts val="0"/>
              </a:spcAft>
              <a:buClr>
                <a:srgbClr val="86D1D8"/>
              </a:buClr>
              <a:buSzPct val="79999"/>
              <a:buFont typeface="Noto Sans Symbols"/>
              <a:buChar char="●"/>
            </a:pPr>
            <a:r>
              <a:rPr lang="en-US" sz="1800" b="0" i="0" u="none" strike="noStrike" cap="none">
                <a:solidFill>
                  <a:schemeClr val="lt1"/>
                </a:solidFill>
                <a:latin typeface="Questrial"/>
                <a:ea typeface="Questrial"/>
                <a:cs typeface="Questrial"/>
                <a:sym typeface="Questrial"/>
              </a:rPr>
              <a:t>A bibliography page consists of sources that you DIRECTLY cite in your paper along with any and all works you consulted in your project.</a:t>
            </a:r>
          </a:p>
          <a:p>
            <a:pPr marL="742962" marR="0" lvl="1" indent="-285762" algn="l" rtl="0">
              <a:spcBef>
                <a:spcPts val="1000"/>
              </a:spcBef>
              <a:spcAft>
                <a:spcPts val="0"/>
              </a:spcAft>
              <a:buClr>
                <a:srgbClr val="86D1D8"/>
              </a:buClr>
              <a:buSzPct val="79999"/>
              <a:buFont typeface="Noto Sans Symbols"/>
              <a:buChar char="●"/>
            </a:pPr>
            <a:r>
              <a:rPr lang="en-US" sz="1800" b="0" i="0" u="none" strike="noStrike" cap="none">
                <a:solidFill>
                  <a:schemeClr val="lt1"/>
                </a:solidFill>
                <a:latin typeface="Questrial"/>
                <a:ea typeface="Questrial"/>
                <a:cs typeface="Questrial"/>
                <a:sym typeface="Questrial"/>
              </a:rPr>
              <a:t>Even if you did not cite the item or paraphrase it in your paper, you should include it.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84710" y="452718"/>
            <a:ext cx="7055400" cy="1400400"/>
          </a:xfrm>
          <a:prstGeom prst="rect">
            <a:avLst/>
          </a:prstGeom>
        </p:spPr>
        <p:txBody>
          <a:bodyPr lIns="91425" tIns="91425" rIns="91425" bIns="91425" anchor="t" anchorCtr="0">
            <a:noAutofit/>
          </a:bodyPr>
          <a:lstStyle/>
          <a:p>
            <a:pPr lvl="0">
              <a:spcBef>
                <a:spcPts val="0"/>
              </a:spcBef>
              <a:buNone/>
            </a:pPr>
            <a:r>
              <a:rPr lang="en-US" dirty="0" smtClean="0"/>
              <a:t>Footnotes/Endnotes</a:t>
            </a:r>
            <a:endParaRPr lang="en-US" dirty="0"/>
          </a:p>
        </p:txBody>
      </p:sp>
      <p:sp>
        <p:nvSpPr>
          <p:cNvPr id="257" name="Shape 257"/>
          <p:cNvSpPr txBox="1">
            <a:spLocks noGrp="1"/>
          </p:cNvSpPr>
          <p:nvPr>
            <p:ph type="body" idx="1"/>
          </p:nvPr>
        </p:nvSpPr>
        <p:spPr>
          <a:xfrm>
            <a:off x="827700" y="1311545"/>
            <a:ext cx="6711600" cy="4936880"/>
          </a:xfrm>
          <a:prstGeom prst="rect">
            <a:avLst/>
          </a:prstGeom>
        </p:spPr>
        <p:txBody>
          <a:bodyPr lIns="91425" tIns="91425" rIns="91425" bIns="91425" anchor="t" anchorCtr="0">
            <a:noAutofit/>
          </a:bodyPr>
          <a:lstStyle/>
          <a:p>
            <a:pPr marL="457200" lvl="0" indent="-228600" rtl="0">
              <a:spcBef>
                <a:spcPts val="0"/>
              </a:spcBef>
            </a:pPr>
            <a:r>
              <a:rPr lang="en-US" dirty="0" smtClean="0"/>
              <a:t>Footnotes and endnotes are used in the Chicago Manual style of citation.</a:t>
            </a:r>
          </a:p>
          <a:p>
            <a:pPr marL="457200" lvl="0" indent="-228600" rtl="0">
              <a:spcBef>
                <a:spcPts val="0"/>
              </a:spcBef>
            </a:pPr>
            <a:endParaRPr lang="en-US" dirty="0" smtClean="0"/>
          </a:p>
          <a:p>
            <a:pPr marL="457200" lvl="0" indent="-228600" rtl="0">
              <a:spcBef>
                <a:spcPts val="0"/>
              </a:spcBef>
            </a:pPr>
            <a:r>
              <a:rPr lang="en-US" dirty="0" smtClean="0"/>
              <a:t>They are intended to be less intrusive to the flow of a paper’s prose than in-text citations.</a:t>
            </a:r>
          </a:p>
          <a:p>
            <a:pPr marL="457200" lvl="0" indent="-228600" rtl="0">
              <a:spcBef>
                <a:spcPts val="0"/>
              </a:spcBef>
            </a:pPr>
            <a:endParaRPr lang="en-US" dirty="0" smtClean="0"/>
          </a:p>
          <a:p>
            <a:pPr marL="457200" lvl="0" indent="-228600" rtl="0">
              <a:spcBef>
                <a:spcPts val="0"/>
              </a:spcBef>
            </a:pPr>
            <a:r>
              <a:rPr lang="en-US" dirty="0" smtClean="0"/>
              <a:t>A footnote/endnote has </a:t>
            </a:r>
            <a:r>
              <a:rPr lang="en-US" dirty="0"/>
              <a:t>two parts:</a:t>
            </a:r>
            <a:endParaRPr lang="en-US" dirty="0" smtClean="0"/>
          </a:p>
          <a:p>
            <a:pPr marL="914400" lvl="1" indent="-228600" rtl="0">
              <a:spcBef>
                <a:spcPts val="0"/>
              </a:spcBef>
            </a:pPr>
            <a:r>
              <a:rPr lang="en-US" u="sng" dirty="0" smtClean="0"/>
              <a:t>Note Reference Mark</a:t>
            </a:r>
            <a:r>
              <a:rPr lang="en-US" dirty="0" smtClean="0"/>
              <a:t>—the number or other symbol inserted in the body of the paper indicating cited material.</a:t>
            </a:r>
          </a:p>
          <a:p>
            <a:pPr marL="914400" lvl="1" indent="-228600" rtl="0">
              <a:spcBef>
                <a:spcPts val="0"/>
              </a:spcBef>
            </a:pPr>
            <a:r>
              <a:rPr lang="en-US" u="sng" dirty="0"/>
              <a:t>Note</a:t>
            </a:r>
            <a:r>
              <a:rPr lang="en-US" u="sng" dirty="0" smtClean="0"/>
              <a:t> Text</a:t>
            </a:r>
            <a:r>
              <a:rPr lang="en-US" dirty="0" smtClean="0"/>
              <a:t>—the source information appearing at the bottom of the page or end of the paper.</a:t>
            </a:r>
          </a:p>
          <a:p>
            <a:pPr marL="914400" lvl="1" indent="-228600" rtl="0">
              <a:spcBef>
                <a:spcPts val="0"/>
              </a:spcBef>
            </a:pPr>
            <a:endParaRPr lang="en-US" dirty="0" smtClean="0"/>
          </a:p>
          <a:p>
            <a:pPr marL="457200" lvl="0" indent="-228600">
              <a:spcBef>
                <a:spcPts val="0"/>
              </a:spcBef>
            </a:pPr>
            <a:r>
              <a:rPr lang="en-US" dirty="0" smtClean="0"/>
              <a:t>Footnotes and endnotes should be entered using the References tab or the Insert dropdown menu in Microsoft Word.</a:t>
            </a:r>
            <a:endParaRPr lang="en-US" dirty="0"/>
          </a:p>
        </p:txBody>
      </p:sp>
      <p:pic>
        <p:nvPicPr>
          <p:cNvPr id="10" name="Picture 9" descr="Screen shot 2016-04-18 at 10.47.44 PM.png"/>
          <p:cNvPicPr>
            <a:picLocks noChangeAspect="1"/>
          </p:cNvPicPr>
          <p:nvPr/>
        </p:nvPicPr>
        <p:blipFill>
          <a:blip r:embed="rId3"/>
          <a:stretch>
            <a:fillRect/>
          </a:stretch>
        </p:blipFill>
        <p:spPr>
          <a:xfrm>
            <a:off x="-325239" y="692938"/>
            <a:ext cx="9038928" cy="5555487"/>
          </a:xfrm>
          <a:prstGeom prst="rect">
            <a:avLst/>
          </a:prstGeom>
        </p:spPr>
      </p:pic>
      <p:pic>
        <p:nvPicPr>
          <p:cNvPr id="11" name="Picture 10" descr="Screen shot 2016-04-18 at 11.28.36 PM.png"/>
          <p:cNvPicPr>
            <a:picLocks noChangeAspect="1"/>
          </p:cNvPicPr>
          <p:nvPr/>
        </p:nvPicPr>
        <p:blipFill>
          <a:blip r:embed="rId4"/>
          <a:stretch>
            <a:fillRect/>
          </a:stretch>
        </p:blipFill>
        <p:spPr>
          <a:xfrm>
            <a:off x="1170564" y="0"/>
            <a:ext cx="6802871" cy="6858000"/>
          </a:xfrm>
          <a:prstGeom prst="rect">
            <a:avLst/>
          </a:prstGeom>
        </p:spPr>
      </p:pic>
      <p:pic>
        <p:nvPicPr>
          <p:cNvPr id="12" name="Picture 11" descr="Screen shot 2016-04-19 at 8.38.45 AM.png"/>
          <p:cNvPicPr>
            <a:picLocks noChangeAspect="1"/>
          </p:cNvPicPr>
          <p:nvPr/>
        </p:nvPicPr>
        <p:blipFill>
          <a:blip r:embed="rId5"/>
          <a:stretch>
            <a:fillRect/>
          </a:stretch>
        </p:blipFill>
        <p:spPr>
          <a:xfrm>
            <a:off x="5017989" y="1311545"/>
            <a:ext cx="3695700" cy="37084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
                                        </p:tgtEl>
                                      </p:cBhvr>
                                    </p:animEffect>
                                    <p:set>
                                      <p:cBhvr>
                                        <p:cTn id="12" dur="1" fill="hold">
                                          <p:stCondLst>
                                            <p:cond delay="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Contact</a:t>
            </a:r>
          </a:p>
        </p:txBody>
      </p:sp>
      <p:sp>
        <p:nvSpPr>
          <p:cNvPr id="263" name="Shape 263"/>
          <p:cNvSpPr txBox="1">
            <a:spLocks noGrp="1"/>
          </p:cNvSpPr>
          <p:nvPr>
            <p:ph type="body" idx="1"/>
          </p:nvPr>
        </p:nvSpPr>
        <p:spPr>
          <a:xfrm>
            <a:off x="827700" y="2052925"/>
            <a:ext cx="6711653" cy="4195480"/>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a:t>Wilson </a:t>
            </a:r>
            <a:r>
              <a:rPr lang="en-US" sz="2000" b="0" i="0" u="none" strike="noStrike" cap="none">
                <a:solidFill>
                  <a:schemeClr val="lt1"/>
                </a:solidFill>
                <a:latin typeface="Questrial"/>
                <a:ea typeface="Questrial"/>
                <a:cs typeface="Questrial"/>
                <a:sym typeface="Questrial"/>
              </a:rPr>
              <a:t> </a:t>
            </a:r>
            <a:r>
              <a:rPr lang="en-US"/>
              <a:t>Sherwin</a:t>
            </a:r>
            <a:r>
              <a:rPr lang="en-US" sz="2000" b="0" i="0" u="none" strike="noStrike" cap="none">
                <a:solidFill>
                  <a:schemeClr val="lt1"/>
                </a:solidFill>
                <a:latin typeface="Questrial"/>
                <a:ea typeface="Questrial"/>
                <a:cs typeface="Questrial"/>
                <a:sym typeface="Questrial"/>
              </a:rPr>
              <a:t>: </a:t>
            </a:r>
          </a:p>
          <a:p>
            <a:pPr marL="0" marR="0" lvl="0" indent="0" algn="l" rtl="0">
              <a:spcBef>
                <a:spcPts val="1000"/>
              </a:spcBef>
              <a:spcAft>
                <a:spcPts val="0"/>
              </a:spcAft>
              <a:buClr>
                <a:srgbClr val="86D1D8"/>
              </a:buClr>
              <a:buSzPct val="25000"/>
              <a:buFont typeface="Noto Sans Symbols"/>
              <a:buNone/>
            </a:pPr>
            <a:r>
              <a:rPr lang="en-US"/>
              <a:t>wilsonsherwin@gmail.com</a:t>
            </a:r>
          </a:p>
          <a:p>
            <a:pPr marL="0" marR="0" lvl="0" indent="0" algn="l" rtl="0">
              <a:spcBef>
                <a:spcPts val="1000"/>
              </a:spcBef>
              <a:spcAft>
                <a:spcPts val="0"/>
              </a:spcAft>
              <a:buClr>
                <a:srgbClr val="86D1D8"/>
              </a:buClr>
              <a:buSzPct val="25000"/>
              <a:buFont typeface="Noto Sans Symbols"/>
              <a:buNone/>
            </a:pPr>
            <a:endParaRPr sz="2000" b="0" i="0" u="none" strike="noStrike" cap="none">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a:t>Drew</a:t>
            </a:r>
            <a:r>
              <a:rPr lang="en-US" sz="2000" b="0" i="0" u="none" strike="noStrike" cap="none">
                <a:solidFill>
                  <a:schemeClr val="lt1"/>
                </a:solidFill>
                <a:latin typeface="Questrial"/>
                <a:ea typeface="Questrial"/>
                <a:cs typeface="Questrial"/>
                <a:sym typeface="Questrial"/>
              </a:rPr>
              <a:t> </a:t>
            </a:r>
            <a:r>
              <a:rPr lang="en-US"/>
              <a:t>Fleming</a:t>
            </a:r>
            <a:r>
              <a:rPr lang="en-US" sz="2000" b="0" i="0" u="none" strike="noStrike" cap="none">
                <a:solidFill>
                  <a:schemeClr val="lt1"/>
                </a:solidFill>
                <a:latin typeface="Questrial"/>
                <a:ea typeface="Questrial"/>
                <a:cs typeface="Questrial"/>
                <a:sym typeface="Questrial"/>
              </a:rPr>
              <a:t>: </a:t>
            </a:r>
          </a:p>
          <a:p>
            <a:pPr marL="0" marR="0" lvl="0" indent="0" algn="l" rtl="0">
              <a:spcBef>
                <a:spcPts val="1000"/>
              </a:spcBef>
              <a:spcAft>
                <a:spcPts val="0"/>
              </a:spcAft>
              <a:buClr>
                <a:srgbClr val="86D1D8"/>
              </a:buClr>
              <a:buSzPct val="25000"/>
              <a:buFont typeface="Noto Sans Symbols"/>
              <a:buNone/>
            </a:pPr>
            <a:r>
              <a:rPr lang="en-US"/>
              <a:t>jfleming@gradcenter.cuny.edu</a:t>
            </a:r>
          </a:p>
          <a:p>
            <a:pPr marL="0" marR="0" lvl="0" indent="0" algn="l" rtl="0">
              <a:spcBef>
                <a:spcPts val="1000"/>
              </a:spcBef>
              <a:spcAft>
                <a:spcPts val="0"/>
              </a:spcAft>
              <a:buClr>
                <a:srgbClr val="86D1D8"/>
              </a:buClr>
              <a:buSzPct val="25000"/>
              <a:buFont typeface="Noto Sans Symbols"/>
              <a:buNone/>
            </a:pPr>
            <a:endParaRPr sz="2000" b="0" i="0" u="none" strike="noStrike" cap="none">
              <a:solidFill>
                <a:schemeClr val="lt1"/>
              </a:solidFill>
              <a:latin typeface="Questrial"/>
              <a:ea typeface="Questrial"/>
              <a:cs typeface="Questrial"/>
              <a:sym typeface="Questrial"/>
            </a:endParaRPr>
          </a:p>
          <a:p>
            <a:pPr marL="0" marR="0" lvl="0" indent="0" algn="l" rtl="0">
              <a:spcBef>
                <a:spcPts val="1000"/>
              </a:spcBef>
              <a:spcAft>
                <a:spcPts val="0"/>
              </a:spcAft>
              <a:buClr>
                <a:srgbClr val="86D1D8"/>
              </a:buClr>
              <a:buSzPct val="25000"/>
              <a:buFont typeface="Noto Sans Symbols"/>
              <a:buNone/>
            </a:pPr>
            <a:endParaRPr sz="2000" b="0" i="0" u="none" strike="noStrike" cap="none">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In this workshop we will cover:</a:t>
            </a:r>
          </a:p>
        </p:txBody>
      </p:sp>
      <p:sp>
        <p:nvSpPr>
          <p:cNvPr id="160" name="Shape 160"/>
          <p:cNvSpPr txBox="1">
            <a:spLocks noGrp="1"/>
          </p:cNvSpPr>
          <p:nvPr>
            <p:ph type="body" idx="1"/>
          </p:nvPr>
        </p:nvSpPr>
        <p:spPr>
          <a:xfrm>
            <a:off x="827700" y="2052925"/>
            <a:ext cx="6711653" cy="4195480"/>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Understanding Plagiarism</a:t>
            </a: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Documenting Sources </a:t>
            </a: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Paraphrasing</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152400"/>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3200" b="1" i="0" u="none" strike="noStrike" cap="none">
                <a:solidFill>
                  <a:schemeClr val="lt2"/>
                </a:solidFill>
                <a:latin typeface="Questrial"/>
                <a:ea typeface="Questrial"/>
                <a:cs typeface="Questrial"/>
                <a:sym typeface="Questrial"/>
              </a:rPr>
              <a:t>Intellectual challenges in American academic writing </a:t>
            </a:r>
            <a:br>
              <a:rPr lang="en-US" sz="3200" b="1" i="0" u="none" strike="noStrike" cap="none">
                <a:solidFill>
                  <a:schemeClr val="lt2"/>
                </a:solidFill>
                <a:latin typeface="Questrial"/>
                <a:ea typeface="Questrial"/>
                <a:cs typeface="Questrial"/>
                <a:sym typeface="Questrial"/>
              </a:rPr>
            </a:br>
            <a:r>
              <a:rPr lang="en-US" sz="1500" b="0" i="0" u="none" strike="noStrike" cap="none">
                <a:solidFill>
                  <a:schemeClr val="lt2"/>
                </a:solidFill>
                <a:latin typeface="Questrial"/>
                <a:ea typeface="Questrial"/>
                <a:cs typeface="Questrial"/>
                <a:sym typeface="Questrial"/>
              </a:rPr>
              <a:t>(Stolley, Karl, Brizee, Allen, and Paiz, Joshua M., 2013: Directly from Purdue OWL) </a:t>
            </a:r>
            <a:r>
              <a:rPr lang="en-US" sz="3200" b="0" i="0" u="none" strike="noStrike" cap="none">
                <a:solidFill>
                  <a:schemeClr val="lt2"/>
                </a:solidFill>
                <a:latin typeface="Questrial"/>
                <a:ea typeface="Questrial"/>
                <a:cs typeface="Questrial"/>
                <a:sym typeface="Questrial"/>
              </a:rPr>
              <a:t/>
            </a:r>
            <a:br>
              <a:rPr lang="en-US" sz="3200" b="0" i="0" u="none" strike="noStrike" cap="none">
                <a:solidFill>
                  <a:schemeClr val="lt2"/>
                </a:solidFill>
                <a:latin typeface="Questrial"/>
                <a:ea typeface="Questrial"/>
                <a:cs typeface="Questrial"/>
                <a:sym typeface="Questrial"/>
              </a:rPr>
            </a:br>
            <a:r>
              <a:rPr lang="en-US" sz="3200" b="0" i="0" u="none" strike="noStrike" cap="none">
                <a:solidFill>
                  <a:schemeClr val="lt2"/>
                </a:solidFill>
                <a:latin typeface="Questrial"/>
                <a:ea typeface="Questrial"/>
                <a:cs typeface="Questrial"/>
                <a:sym typeface="Questrial"/>
              </a:rPr>
              <a:t/>
            </a:r>
            <a:br>
              <a:rPr lang="en-US" sz="3200" b="0" i="0" u="none" strike="noStrike" cap="none">
                <a:solidFill>
                  <a:schemeClr val="lt2"/>
                </a:solidFill>
                <a:latin typeface="Questrial"/>
                <a:ea typeface="Questrial"/>
                <a:cs typeface="Questrial"/>
                <a:sym typeface="Questrial"/>
              </a:rPr>
            </a:br>
            <a:endParaRPr lang="en-US" sz="3200" b="0" i="0" u="none" strike="noStrike" cap="none">
              <a:solidFill>
                <a:schemeClr val="lt2"/>
              </a:solidFill>
              <a:latin typeface="Questrial"/>
              <a:ea typeface="Questrial"/>
              <a:cs typeface="Questrial"/>
              <a:sym typeface="Questrial"/>
            </a:endParaRPr>
          </a:p>
        </p:txBody>
      </p:sp>
      <p:graphicFrame>
        <p:nvGraphicFramePr>
          <p:cNvPr id="167" name="Shape 167"/>
          <p:cNvGraphicFramePr/>
          <p:nvPr/>
        </p:nvGraphicFramePr>
        <p:xfrm>
          <a:off x="609600" y="1905000"/>
          <a:ext cx="7772400" cy="5083875"/>
        </p:xfrm>
        <a:graphic>
          <a:graphicData uri="http://schemas.openxmlformats.org/drawingml/2006/table">
            <a:tbl>
              <a:tblPr>
                <a:noFill/>
                <a:tableStyleId>{461B289C-3C4F-4333-A41B-8188FE21547D}</a:tableStyleId>
              </a:tblPr>
              <a:tblGrid>
                <a:gridCol w="2641600">
                  <a:extLst>
                    <a:ext uri="{9D8B030D-6E8A-4147-A177-3AD203B41FA5}">
                      <a16:colId xmlns:a16="http://schemas.microsoft.com/office/drawing/2014/main" xmlns="" val="20000"/>
                    </a:ext>
                  </a:extLst>
                </a:gridCol>
                <a:gridCol w="2565400">
                  <a:extLst>
                    <a:ext uri="{9D8B030D-6E8A-4147-A177-3AD203B41FA5}">
                      <a16:colId xmlns:a16="http://schemas.microsoft.com/office/drawing/2014/main" xmlns="" val="20001"/>
                    </a:ext>
                  </a:extLst>
                </a:gridCol>
                <a:gridCol w="2565400">
                  <a:extLst>
                    <a:ext uri="{9D8B030D-6E8A-4147-A177-3AD203B41FA5}">
                      <a16:colId xmlns:a16="http://schemas.microsoft.com/office/drawing/2014/main" xmlns="" val="20002"/>
                    </a:ext>
                  </a:extLst>
                </a:gridCol>
              </a:tblGrid>
              <a:tr h="1235700">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Build on the work of previous researchers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a:solidFill>
                            <a:srgbClr val="F3F3F3"/>
                          </a:solidFill>
                          <a:latin typeface="Times New Roman"/>
                          <a:ea typeface="Times New Roman"/>
                          <a:cs typeface="Times New Roman"/>
                          <a:sym typeface="Times New Roman"/>
                        </a:rPr>
                        <a:t>         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Write something</a:t>
                      </a:r>
                      <a:br>
                        <a:rPr lang="en-US" sz="2000" u="none" strike="noStrike" cap="none">
                          <a:solidFill>
                            <a:srgbClr val="F3F3F3"/>
                          </a:solidFill>
                          <a:latin typeface="Times New Roman"/>
                          <a:ea typeface="Times New Roman"/>
                          <a:cs typeface="Times New Roman"/>
                          <a:sym typeface="Times New Roman"/>
                        </a:rPr>
                      </a:br>
                      <a:r>
                        <a:rPr lang="en-US" sz="2000" u="none" strike="noStrike" cap="none">
                          <a:solidFill>
                            <a:srgbClr val="F3F3F3"/>
                          </a:solidFill>
                          <a:latin typeface="Times New Roman"/>
                          <a:ea typeface="Times New Roman"/>
                          <a:cs typeface="Times New Roman"/>
                          <a:sym typeface="Times New Roman"/>
                        </a:rPr>
                        <a:t>new and original</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0"/>
                  </a:ext>
                </a:extLst>
              </a:tr>
              <a:tr h="1376750">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Rely on experts' and authorities' opinions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a:solidFill>
                            <a:srgbClr val="F3F3F3"/>
                          </a:solidFill>
                          <a:latin typeface="Times New Roman"/>
                          <a:ea typeface="Times New Roman"/>
                          <a:cs typeface="Times New Roman"/>
                          <a:sym typeface="Times New Roman"/>
                        </a:rPr>
                        <a:t>         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Improve upon and/or disagree with those same opinions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1"/>
                  </a:ext>
                </a:extLst>
              </a:tr>
              <a:tr h="748050">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Give credit to previous researchers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a:solidFill>
                            <a:srgbClr val="F3F3F3"/>
                          </a:solidFill>
                          <a:latin typeface="Times New Roman"/>
                          <a:ea typeface="Times New Roman"/>
                          <a:cs typeface="Times New Roman"/>
                          <a:sym typeface="Times New Roman"/>
                        </a:rPr>
                        <a:t>         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Make your own significant  contribution</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2"/>
                  </a:ext>
                </a:extLst>
              </a:tr>
              <a:tr h="1723375">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Use the “jargon” of your discipline.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a:solidFill>
                            <a:srgbClr val="F3F3F3"/>
                          </a:solidFill>
                          <a:latin typeface="Times New Roman"/>
                          <a:ea typeface="Times New Roman"/>
                          <a:cs typeface="Times New Roman"/>
                          <a:sym typeface="Times New Roman"/>
                        </a:rPr>
                        <a:t>         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u="none" strike="noStrike" cap="none">
                          <a:solidFill>
                            <a:srgbClr val="F3F3F3"/>
                          </a:solidFill>
                          <a:latin typeface="Times New Roman"/>
                          <a:ea typeface="Times New Roman"/>
                          <a:cs typeface="Times New Roman"/>
                          <a:sym typeface="Times New Roman"/>
                        </a:rPr>
                        <a:t>Use your own words and your own voice</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143000" y="2057400"/>
            <a:ext cx="7239000" cy="2916935"/>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     Plagiarism Quiz</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What is plagiarism?</a:t>
            </a:r>
          </a:p>
        </p:txBody>
      </p:sp>
      <p:sp>
        <p:nvSpPr>
          <p:cNvPr id="180" name="Shape 180"/>
          <p:cNvSpPr txBox="1">
            <a:spLocks noGrp="1"/>
          </p:cNvSpPr>
          <p:nvPr>
            <p:ph type="body" idx="1"/>
          </p:nvPr>
        </p:nvSpPr>
        <p:spPr>
          <a:xfrm>
            <a:off x="838200" y="1308875"/>
            <a:ext cx="6711600" cy="5331600"/>
          </a:xfrm>
          <a:prstGeom prst="rect">
            <a:avLst/>
          </a:prstGeom>
          <a:noFill/>
          <a:ln>
            <a:noFill/>
          </a:ln>
        </p:spPr>
        <p:txBody>
          <a:bodyPr lIns="91425" tIns="45700" rIns="91425" bIns="45700" anchor="t" anchorCtr="0">
            <a:noAutofit/>
          </a:bodyPr>
          <a:lstStyle/>
          <a:p>
            <a:pPr marL="342906" marR="0" lvl="0" indent="-365766" algn="l" rtl="0">
              <a:spcBef>
                <a:spcPts val="0"/>
              </a:spcBef>
              <a:spcAft>
                <a:spcPts val="0"/>
              </a:spcAft>
              <a:buClr>
                <a:srgbClr val="86D1D8"/>
              </a:buClr>
              <a:buSzPct val="100000"/>
              <a:buFont typeface="Noto Sans Symbols"/>
              <a:buChar char="●"/>
            </a:pPr>
            <a:r>
              <a:rPr lang="en-US" sz="1800" b="0" i="0" u="none" strike="noStrike" cap="none">
                <a:solidFill>
                  <a:schemeClr val="lt1"/>
                </a:solidFill>
                <a:latin typeface="Questrial"/>
                <a:ea typeface="Questrial"/>
                <a:cs typeface="Questrial"/>
                <a:sym typeface="Questrial"/>
              </a:rPr>
              <a:t>“Plagiarism is the act of presenting another person’s ideas, research, or writings as your own. Examples of plagiarism include:</a:t>
            </a:r>
          </a:p>
          <a:p>
            <a:pPr marL="742962" marR="0" lvl="1" indent="-308622" algn="l" rtl="0">
              <a:spcBef>
                <a:spcPts val="1000"/>
              </a:spcBef>
              <a:spcAft>
                <a:spcPts val="0"/>
              </a:spcAft>
              <a:buClr>
                <a:srgbClr val="86D1D8"/>
              </a:buClr>
              <a:buSzPct val="100000"/>
              <a:buFont typeface="Noto Sans Symbols"/>
              <a:buChar char="●"/>
            </a:pPr>
            <a:r>
              <a:rPr lang="en-US" b="0" i="0" u="none" strike="noStrike" cap="none">
                <a:solidFill>
                  <a:schemeClr val="lt1"/>
                </a:solidFill>
                <a:latin typeface="Questrial"/>
                <a:ea typeface="Questrial"/>
                <a:cs typeface="Questrial"/>
                <a:sym typeface="Questrial"/>
              </a:rPr>
              <a:t>Copying another person’s actual words or images without the use of quotation marks and footnotes attributing the words to their source.</a:t>
            </a:r>
          </a:p>
          <a:p>
            <a:pPr marL="742962" marR="0" lvl="1" indent="-308622" algn="l" rtl="0">
              <a:spcBef>
                <a:spcPts val="1000"/>
              </a:spcBef>
              <a:spcAft>
                <a:spcPts val="0"/>
              </a:spcAft>
              <a:buClr>
                <a:srgbClr val="86D1D8"/>
              </a:buClr>
              <a:buSzPct val="100000"/>
              <a:buFont typeface="Noto Sans Symbols"/>
              <a:buChar char="●"/>
            </a:pPr>
            <a:r>
              <a:rPr lang="en-US" b="0" i="0" u="none" strike="noStrike" cap="none">
                <a:solidFill>
                  <a:schemeClr val="lt1"/>
                </a:solidFill>
                <a:latin typeface="Questrial"/>
                <a:ea typeface="Questrial"/>
                <a:cs typeface="Questrial"/>
                <a:sym typeface="Questrial"/>
              </a:rPr>
              <a:t>Presenting another person’s ideas or theories in your own words without acknowledging the source.</a:t>
            </a:r>
          </a:p>
          <a:p>
            <a:pPr marL="742962" marR="0" lvl="1" indent="-308622" algn="l" rtl="0">
              <a:spcBef>
                <a:spcPts val="1000"/>
              </a:spcBef>
              <a:spcAft>
                <a:spcPts val="0"/>
              </a:spcAft>
              <a:buClr>
                <a:srgbClr val="86D1D8"/>
              </a:buClr>
              <a:buSzPct val="100000"/>
              <a:buFont typeface="Noto Sans Symbols"/>
              <a:buChar char="●"/>
            </a:pPr>
            <a:r>
              <a:rPr lang="en-US" b="0" i="0" u="none" strike="noStrike" cap="none">
                <a:solidFill>
                  <a:schemeClr val="lt1"/>
                </a:solidFill>
                <a:latin typeface="Questrial"/>
                <a:ea typeface="Questrial"/>
                <a:cs typeface="Questrial"/>
                <a:sym typeface="Questrial"/>
              </a:rPr>
              <a:t>Failing to acknowledge collaborators on homework and laboratory assignments.</a:t>
            </a:r>
          </a:p>
          <a:p>
            <a:pPr marL="742962" marR="0" lvl="1" indent="-308622" algn="l" rtl="0">
              <a:spcBef>
                <a:spcPts val="1000"/>
              </a:spcBef>
              <a:spcAft>
                <a:spcPts val="0"/>
              </a:spcAft>
              <a:buClr>
                <a:srgbClr val="86D1D8"/>
              </a:buClr>
              <a:buSzPct val="100000"/>
              <a:buFont typeface="Noto Sans Symbols"/>
              <a:buChar char="●"/>
            </a:pPr>
            <a:r>
              <a:rPr lang="en-US" b="0" i="0" u="none" strike="noStrike" cap="none">
                <a:solidFill>
                  <a:schemeClr val="lt1"/>
                </a:solidFill>
                <a:latin typeface="Questrial"/>
                <a:ea typeface="Questrial"/>
                <a:cs typeface="Questrial"/>
                <a:sym typeface="Questrial"/>
              </a:rPr>
              <a:t>Internet plagiarism, including submitting downloaded term papers or parts of term papers, paraphrasing or copying information from the internet without citing the source, or ‘cutting and pasting’ from various sources without proper attribution.”</a:t>
            </a:r>
          </a:p>
          <a:p>
            <a:pPr marL="457206" marR="0" lvl="1" indent="-6" algn="l" rtl="0">
              <a:spcBef>
                <a:spcPts val="1000"/>
              </a:spcBef>
              <a:spcAft>
                <a:spcPts val="0"/>
              </a:spcAft>
              <a:buClr>
                <a:srgbClr val="86D1D8"/>
              </a:buClr>
              <a:buSzPct val="25000"/>
              <a:buFont typeface="Noto Sans Symbols"/>
              <a:buNone/>
            </a:pPr>
            <a:r>
              <a:rPr lang="en-US" b="0" i="0" u="none" strike="noStrike" cap="none">
                <a:solidFill>
                  <a:schemeClr val="lt1"/>
                </a:solidFill>
                <a:latin typeface="Questrial"/>
                <a:ea typeface="Questrial"/>
                <a:cs typeface="Questrial"/>
                <a:sym typeface="Questrial"/>
              </a:rPr>
              <a:t>-NYCCT statement on academic integrity</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Why does plagiarism occur?</a:t>
            </a:r>
          </a:p>
        </p:txBody>
      </p:sp>
      <p:sp>
        <p:nvSpPr>
          <p:cNvPr id="187" name="Shape 187"/>
          <p:cNvSpPr txBox="1">
            <a:spLocks noGrp="1"/>
          </p:cNvSpPr>
          <p:nvPr>
            <p:ph type="body" idx="1"/>
          </p:nvPr>
        </p:nvSpPr>
        <p:spPr>
          <a:xfrm>
            <a:off x="827700" y="2052925"/>
            <a:ext cx="6711653" cy="4195480"/>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800"/>
              <a:t>T</a:t>
            </a:r>
            <a:r>
              <a:rPr lang="en-US" sz="2800" b="0" i="0" u="none" strike="noStrike" cap="none">
                <a:solidFill>
                  <a:schemeClr val="lt1"/>
                </a:solidFill>
                <a:latin typeface="Questrial"/>
                <a:ea typeface="Questrial"/>
                <a:cs typeface="Questrial"/>
                <a:sym typeface="Questrial"/>
              </a:rPr>
              <a:t>ime management</a:t>
            </a: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a:solidFill>
                  <a:schemeClr val="lt1"/>
                </a:solidFill>
                <a:latin typeface="Questrial"/>
                <a:ea typeface="Questrial"/>
                <a:cs typeface="Questrial"/>
                <a:sym typeface="Questrial"/>
              </a:rPr>
              <a:t>Lack of self-confidence</a:t>
            </a: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a:solidFill>
                  <a:schemeClr val="lt1"/>
                </a:solidFill>
                <a:latin typeface="Questrial"/>
                <a:ea typeface="Questrial"/>
                <a:cs typeface="Questrial"/>
                <a:sym typeface="Questrial"/>
              </a:rPr>
              <a:t>Bad paraphrasing</a:t>
            </a: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a:solidFill>
                  <a:schemeClr val="lt1"/>
                </a:solidFill>
                <a:latin typeface="Questrial"/>
                <a:ea typeface="Questrial"/>
                <a:cs typeface="Questrial"/>
                <a:sym typeface="Questrial"/>
              </a:rPr>
              <a:t>Improper citations</a:t>
            </a:r>
          </a:p>
          <a:p>
            <a:pPr marL="342906" marR="0" lvl="0" indent="-342906" algn="l" rtl="0">
              <a:spcBef>
                <a:spcPts val="1000"/>
              </a:spcBef>
              <a:spcAft>
                <a:spcPts val="0"/>
              </a:spcAft>
              <a:buClr>
                <a:srgbClr val="86D1D8"/>
              </a:buClr>
              <a:buSzPct val="80000"/>
              <a:buFont typeface="Noto Sans Symbols"/>
              <a:buNone/>
            </a:pPr>
            <a:endParaRPr sz="2800" b="0" i="0" u="none" strike="noStrike" cap="none">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None/>
            </a:pPr>
            <a:endParaRPr sz="2000" b="0" i="0" u="none" strike="noStrike" cap="none">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None/>
            </a:pPr>
            <a:endParaRPr sz="2000" b="0" i="0" u="none" strike="noStrike" cap="none">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a:solidFill>
                  <a:schemeClr val="lt2"/>
                </a:solidFill>
                <a:latin typeface="Questrial"/>
                <a:ea typeface="Questrial"/>
                <a:cs typeface="Questrial"/>
                <a:sym typeface="Questrial"/>
              </a:rPr>
              <a:t>What is paraphrasing?</a:t>
            </a:r>
          </a:p>
        </p:txBody>
      </p:sp>
      <p:sp>
        <p:nvSpPr>
          <p:cNvPr id="194" name="Shape 194"/>
          <p:cNvSpPr txBox="1">
            <a:spLocks noGrp="1"/>
          </p:cNvSpPr>
          <p:nvPr>
            <p:ph type="body" idx="1"/>
          </p:nvPr>
        </p:nvSpPr>
        <p:spPr>
          <a:xfrm>
            <a:off x="152400" y="1295400"/>
            <a:ext cx="8763000" cy="5410200"/>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342906" marR="0" lvl="0" indent="-342906" algn="l" rtl="0">
              <a:lnSpc>
                <a:spcPct val="80000"/>
              </a:lnSpc>
              <a:spcBef>
                <a:spcPts val="0"/>
              </a:spcBef>
              <a:spcAft>
                <a:spcPts val="0"/>
              </a:spcAft>
              <a:buClr>
                <a:srgbClr val="86D1D8"/>
              </a:buClr>
              <a:buSzPct val="78736"/>
              <a:buFont typeface="Noto Sans Symbols"/>
              <a:buChar char="●"/>
            </a:pPr>
            <a:r>
              <a:rPr lang="en-US" sz="1870" b="0" i="0" u="none" strike="noStrike" cap="none">
                <a:solidFill>
                  <a:schemeClr val="lt1"/>
                </a:solidFill>
                <a:latin typeface="Questrial"/>
                <a:ea typeface="Questrial"/>
                <a:cs typeface="Questrial"/>
                <a:sym typeface="Questrial"/>
              </a:rPr>
              <a:t>Paraphrasing is rewriting a sentence or series of sentences in your own words.</a:t>
            </a:r>
          </a:p>
          <a:p>
            <a:pPr marL="457206" marR="0" lvl="1" indent="-6" algn="ctr" rtl="0">
              <a:lnSpc>
                <a:spcPct val="80000"/>
              </a:lnSpc>
              <a:spcBef>
                <a:spcPts val="1000"/>
              </a:spcBef>
              <a:spcAft>
                <a:spcPts val="0"/>
              </a:spcAft>
              <a:buClr>
                <a:srgbClr val="86D1D8"/>
              </a:buClr>
              <a:buSzPct val="25000"/>
              <a:buFont typeface="Noto Sans Symbols"/>
              <a:buNone/>
            </a:pPr>
            <a:endParaRPr sz="1615" b="0" i="0" u="none" strike="noStrike" cap="none">
              <a:solidFill>
                <a:schemeClr val="lt1"/>
              </a:solidFill>
              <a:latin typeface="Questrial"/>
              <a:ea typeface="Questrial"/>
              <a:cs typeface="Questrial"/>
              <a:sym typeface="Questrial"/>
            </a:endParaRPr>
          </a:p>
          <a:p>
            <a:pPr marL="457206" marR="0" lvl="1" indent="-6" algn="l" rtl="0">
              <a:lnSpc>
                <a:spcPct val="80000"/>
              </a:lnSpc>
              <a:spcBef>
                <a:spcPts val="1000"/>
              </a:spcBef>
              <a:spcAft>
                <a:spcPts val="0"/>
              </a:spcAft>
              <a:buClr>
                <a:srgbClr val="86D1D8"/>
              </a:buClr>
              <a:buSzPct val="25000"/>
              <a:buFont typeface="Noto Sans Symbols"/>
              <a:buNone/>
            </a:pPr>
            <a:r>
              <a:rPr lang="en-US" sz="1615" b="0" i="0" u="none" strike="noStrike" cap="none">
                <a:solidFill>
                  <a:schemeClr val="lt1"/>
                </a:solidFill>
                <a:latin typeface="Questrial"/>
                <a:ea typeface="Questrial"/>
                <a:cs typeface="Questrial"/>
                <a:sym typeface="Questrial"/>
              </a:rPr>
              <a:t>Example (From Purdue OWL, 2012)</a:t>
            </a:r>
          </a:p>
          <a:p>
            <a:pPr marL="742962" marR="0" lvl="1" indent="-285762" algn="l" rtl="0">
              <a:lnSpc>
                <a:spcPct val="80000"/>
              </a:lnSpc>
              <a:spcBef>
                <a:spcPts val="1000"/>
              </a:spcBef>
              <a:spcAft>
                <a:spcPts val="0"/>
              </a:spcAft>
              <a:buClr>
                <a:srgbClr val="86D1D8"/>
              </a:buClr>
              <a:buSzPct val="78736"/>
              <a:buFont typeface="Noto Sans Symbols"/>
              <a:buChar char="●"/>
            </a:pPr>
            <a:r>
              <a:rPr lang="en-US" sz="1870" b="0" i="0" u="none" strike="noStrike" cap="none">
                <a:solidFill>
                  <a:schemeClr val="lt1"/>
                </a:solidFill>
                <a:latin typeface="Questrial"/>
                <a:ea typeface="Questrial"/>
                <a:cs typeface="Questrial"/>
                <a:sym typeface="Questrial"/>
              </a:rPr>
              <a:t>Original Text: </a:t>
            </a:r>
          </a:p>
          <a:p>
            <a:pPr marL="457206" marR="0" lvl="1" indent="-6" algn="l" rtl="0">
              <a:lnSpc>
                <a:spcPct val="80000"/>
              </a:lnSpc>
              <a:spcBef>
                <a:spcPts val="1000"/>
              </a:spcBef>
              <a:spcAft>
                <a:spcPts val="0"/>
              </a:spcAft>
              <a:buClr>
                <a:srgbClr val="86D1D8"/>
              </a:buClr>
              <a:buSzPct val="25000"/>
              <a:buFont typeface="Noto Sans Symbols"/>
              <a:buNone/>
            </a:pPr>
            <a:r>
              <a:rPr lang="en-US" sz="1870"/>
              <a:t>“</a:t>
            </a:r>
            <a:r>
              <a:rPr lang="en-US" sz="1870" b="0" i="0" u="none" strike="noStrike" cap="none">
                <a:solidFill>
                  <a:schemeClr val="lt1"/>
                </a:solidFill>
                <a:latin typeface="Questrial"/>
                <a:ea typeface="Questrial"/>
                <a:cs typeface="Questrial"/>
                <a:sym typeface="Questrial"/>
              </a:rPr>
              <a:t>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a:t>
            </a:r>
            <a:r>
              <a:rPr lang="en-US" sz="1870"/>
              <a:t>”</a:t>
            </a:r>
            <a:r>
              <a:rPr lang="en-US" sz="1870" b="0" i="0" u="none" strike="noStrike" cap="none">
                <a:solidFill>
                  <a:schemeClr val="lt1"/>
                </a:solidFill>
                <a:latin typeface="Questrial"/>
                <a:ea typeface="Questrial"/>
                <a:cs typeface="Questrial"/>
                <a:sym typeface="Questrial"/>
              </a:rPr>
              <a:t> Lester, James D. Writing Research Papers. 2nd ed. (1976): 46-47.</a:t>
            </a:r>
          </a:p>
          <a:p>
            <a:pPr marL="742962" marR="0" lvl="1" indent="-285762" algn="l" rtl="0">
              <a:lnSpc>
                <a:spcPct val="80000"/>
              </a:lnSpc>
              <a:spcBef>
                <a:spcPts val="1000"/>
              </a:spcBef>
              <a:spcAft>
                <a:spcPts val="0"/>
              </a:spcAft>
              <a:buClr>
                <a:srgbClr val="86D1D8"/>
              </a:buClr>
              <a:buSzPct val="78736"/>
              <a:buFont typeface="Noto Sans Symbols"/>
              <a:buChar char="●"/>
            </a:pPr>
            <a:r>
              <a:rPr lang="en-US" sz="1870" b="0" i="0" u="none" strike="noStrike" cap="none">
                <a:solidFill>
                  <a:schemeClr val="lt1"/>
                </a:solidFill>
                <a:latin typeface="Questrial"/>
                <a:ea typeface="Questrial"/>
                <a:cs typeface="Questrial"/>
                <a:sym typeface="Questrial"/>
              </a:rPr>
              <a:t>Paraphrase: </a:t>
            </a:r>
          </a:p>
          <a:p>
            <a:pPr marL="457206" marR="0" lvl="1" indent="-6" algn="l" rtl="0">
              <a:lnSpc>
                <a:spcPct val="80000"/>
              </a:lnSpc>
              <a:spcBef>
                <a:spcPts val="1000"/>
              </a:spcBef>
              <a:spcAft>
                <a:spcPts val="0"/>
              </a:spcAft>
              <a:buClr>
                <a:srgbClr val="86D1D8"/>
              </a:buClr>
              <a:buSzPct val="25000"/>
              <a:buFont typeface="Noto Sans Symbols"/>
              <a:buNone/>
            </a:pPr>
            <a:r>
              <a:rPr lang="en-US" sz="1870" b="0" i="0" u="none" strike="noStrike" cap="none">
                <a:solidFill>
                  <a:schemeClr val="lt1"/>
                </a:solidFill>
                <a:latin typeface="Questrial"/>
                <a:ea typeface="Questrial"/>
                <a:cs typeface="Questrial"/>
                <a:sym typeface="Questrial"/>
              </a:rPr>
              <a:t>In research papers students often quote excessively, failing to keep quoted material down to a desirable level. Since the problem usually originates during note taking, it is essential to minimize the material recorded verbatim (Lester 46-47).</a:t>
            </a:r>
          </a:p>
          <a:p>
            <a:pPr marL="457206" marR="0" lvl="1" indent="-6" algn="l" rtl="0">
              <a:lnSpc>
                <a:spcPct val="80000"/>
              </a:lnSpc>
              <a:spcBef>
                <a:spcPts val="1000"/>
              </a:spcBef>
              <a:spcAft>
                <a:spcPts val="0"/>
              </a:spcAft>
              <a:buClr>
                <a:srgbClr val="86D1D8"/>
              </a:buClr>
              <a:buSzPct val="25000"/>
              <a:buFont typeface="Noto Sans Symbols"/>
              <a:buNone/>
            </a:pPr>
            <a:endParaRPr sz="1530" b="0" i="0" u="none" strike="noStrike" cap="none">
              <a:solidFill>
                <a:schemeClr val="lt1"/>
              </a:solidFill>
              <a:latin typeface="Questrial"/>
              <a:ea typeface="Questrial"/>
              <a:cs typeface="Questrial"/>
              <a:sym typeface="Questrial"/>
            </a:endParaRPr>
          </a:p>
          <a:p>
            <a:pPr marL="457206" marR="0" lvl="1" indent="-6" algn="l" rtl="0">
              <a:lnSpc>
                <a:spcPct val="80000"/>
              </a:lnSpc>
              <a:spcBef>
                <a:spcPts val="1000"/>
              </a:spcBef>
              <a:spcAft>
                <a:spcPts val="0"/>
              </a:spcAft>
              <a:buClr>
                <a:srgbClr val="86D1D8"/>
              </a:buClr>
              <a:buSzPct val="25000"/>
              <a:buFont typeface="Noto Sans Symbols"/>
              <a:buNone/>
            </a:pPr>
            <a:r>
              <a:rPr lang="en-US" sz="935" b="0" i="0" u="sng" strike="noStrike" cap="none">
                <a:solidFill>
                  <a:schemeClr val="hlink"/>
                </a:solidFill>
                <a:latin typeface="Questrial"/>
                <a:ea typeface="Questrial"/>
                <a:cs typeface="Questrial"/>
                <a:sym typeface="Questrial"/>
                <a:hlinkClick r:id="rId3"/>
              </a:rPr>
              <a:t>https://owl.english.purdue.edu/owl/resource/563/02/</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3200" b="1" i="0" u="none" strike="noStrike" cap="none">
                <a:solidFill>
                  <a:schemeClr val="lt2"/>
                </a:solidFill>
                <a:latin typeface="Questrial"/>
                <a:ea typeface="Questrial"/>
                <a:cs typeface="Questrial"/>
                <a:sym typeface="Questrial"/>
              </a:rPr>
              <a:t>6 Steps to Effective Paraphrasing </a:t>
            </a:r>
            <a:r>
              <a:rPr lang="en-US" sz="2800" b="1" i="0" u="none" strike="noStrike" cap="none">
                <a:solidFill>
                  <a:schemeClr val="lt2"/>
                </a:solidFill>
                <a:latin typeface="Questrial"/>
                <a:ea typeface="Questrial"/>
                <a:cs typeface="Questrial"/>
                <a:sym typeface="Questrial"/>
              </a:rPr>
              <a:t/>
            </a:r>
            <a:br>
              <a:rPr lang="en-US" sz="2800" b="1" i="0" u="none" strike="noStrike" cap="none">
                <a:solidFill>
                  <a:schemeClr val="lt2"/>
                </a:solidFill>
                <a:latin typeface="Questrial"/>
                <a:ea typeface="Questrial"/>
                <a:cs typeface="Questrial"/>
                <a:sym typeface="Questrial"/>
              </a:rPr>
            </a:br>
            <a:r>
              <a:rPr lang="en-US" sz="1200" b="0" i="0" u="none" strike="noStrike" cap="none">
                <a:solidFill>
                  <a:schemeClr val="lt2"/>
                </a:solidFill>
                <a:latin typeface="Questrial"/>
                <a:ea typeface="Questrial"/>
                <a:cs typeface="Questrial"/>
                <a:sym typeface="Questrial"/>
              </a:rPr>
              <a:t>(Purdue OWL, 2010)</a:t>
            </a:r>
            <a:r>
              <a:rPr lang="en-US" sz="2000" b="0" i="0" u="none" strike="noStrike" cap="none">
                <a:solidFill>
                  <a:schemeClr val="lt2"/>
                </a:solidFill>
                <a:latin typeface="Questrial"/>
                <a:ea typeface="Questrial"/>
                <a:cs typeface="Questrial"/>
                <a:sym typeface="Questrial"/>
              </a:rPr>
              <a:t> - </a:t>
            </a:r>
            <a:r>
              <a:rPr lang="en-US" sz="1200" b="0" i="0" u="sng" strike="noStrike" cap="none">
                <a:solidFill>
                  <a:schemeClr val="hlink"/>
                </a:solidFill>
                <a:latin typeface="Questrial"/>
                <a:ea typeface="Questrial"/>
                <a:cs typeface="Questrial"/>
                <a:sym typeface="Questrial"/>
                <a:hlinkClick r:id="rId3"/>
              </a:rPr>
              <a:t>https://owl.english.purdue.edu/owl/resource/619/1/</a:t>
            </a:r>
            <a:r>
              <a:rPr lang="en-US" sz="1200" b="0" i="0" u="none" strike="noStrike" cap="none">
                <a:solidFill>
                  <a:schemeClr val="lt2"/>
                </a:solidFill>
                <a:latin typeface="Questrial"/>
                <a:ea typeface="Questrial"/>
                <a:cs typeface="Questrial"/>
                <a:sym typeface="Questrial"/>
              </a:rPr>
              <a:t/>
            </a:r>
            <a:br>
              <a:rPr lang="en-US" sz="1200" b="0" i="0" u="none" strike="noStrike" cap="none">
                <a:solidFill>
                  <a:schemeClr val="lt2"/>
                </a:solidFill>
                <a:latin typeface="Questrial"/>
                <a:ea typeface="Questrial"/>
                <a:cs typeface="Questrial"/>
                <a:sym typeface="Questrial"/>
              </a:rPr>
            </a:br>
            <a:endParaRPr lang="en-US" sz="1200" b="0" i="0" u="none" strike="noStrike" cap="none">
              <a:solidFill>
                <a:schemeClr val="lt2"/>
              </a:solidFill>
              <a:latin typeface="Questrial"/>
              <a:ea typeface="Questrial"/>
              <a:cs typeface="Questrial"/>
              <a:sym typeface="Questrial"/>
            </a:endParaRPr>
          </a:p>
        </p:txBody>
      </p:sp>
      <p:sp>
        <p:nvSpPr>
          <p:cNvPr id="201" name="Shape 201"/>
          <p:cNvSpPr txBox="1">
            <a:spLocks noGrp="1"/>
          </p:cNvSpPr>
          <p:nvPr>
            <p:ph type="body" idx="1"/>
          </p:nvPr>
        </p:nvSpPr>
        <p:spPr>
          <a:xfrm>
            <a:off x="838200" y="1676400"/>
            <a:ext cx="7848599" cy="4907760"/>
          </a:xfrm>
          <a:prstGeom prst="rect">
            <a:avLst/>
          </a:prstGeom>
          <a:noFill/>
          <a:ln>
            <a:noFill/>
          </a:ln>
        </p:spPr>
        <p:txBody>
          <a:bodyPr lIns="91425" tIns="45700" rIns="91425" bIns="45700" anchor="t" anchorCtr="0">
            <a:noAutofit/>
          </a:bodyPr>
          <a:lstStyle/>
          <a:p>
            <a:pPr marL="342906" marR="0" lvl="0" indent="-342906" algn="l" rtl="0">
              <a:lnSpc>
                <a:spcPct val="80000"/>
              </a:lnSpc>
              <a:spcBef>
                <a:spcPts val="0"/>
              </a:spcBef>
              <a:spcAft>
                <a:spcPts val="0"/>
              </a:spcAft>
              <a:buClr>
                <a:srgbClr val="86D1D8"/>
              </a:buClr>
              <a:buSzPct val="80417"/>
              <a:buFont typeface="Noto Sans Symbols"/>
              <a:buChar char="●"/>
            </a:pPr>
            <a:r>
              <a:rPr lang="en-US" sz="2312" b="0" i="0" u="none" strike="noStrike" cap="none" dirty="0">
                <a:solidFill>
                  <a:schemeClr val="lt1"/>
                </a:solidFill>
                <a:latin typeface="Questrial"/>
                <a:ea typeface="Questrial"/>
                <a:cs typeface="Questrial"/>
                <a:sym typeface="Questrial"/>
              </a:rPr>
              <a:t>Reread the original passage until you fully understand it.</a:t>
            </a:r>
          </a:p>
          <a:p>
            <a:pPr marL="342906" marR="0" lvl="0" indent="-342906" algn="l" rtl="0">
              <a:lnSpc>
                <a:spcPct val="80000"/>
              </a:lnSpc>
              <a:spcBef>
                <a:spcPts val="1000"/>
              </a:spcBef>
              <a:spcAft>
                <a:spcPts val="0"/>
              </a:spcAft>
              <a:buClr>
                <a:srgbClr val="86D1D8"/>
              </a:buClr>
              <a:buSzPct val="80417"/>
              <a:buFont typeface="Noto Sans Symbols"/>
              <a:buChar char="●"/>
            </a:pPr>
            <a:r>
              <a:rPr lang="en-US" sz="2312" b="0" i="0" u="none" strike="noStrike" cap="none" dirty="0">
                <a:solidFill>
                  <a:schemeClr val="lt1"/>
                </a:solidFill>
                <a:latin typeface="Questrial"/>
                <a:ea typeface="Questrial"/>
                <a:cs typeface="Questrial"/>
                <a:sym typeface="Questrial"/>
              </a:rPr>
              <a:t>Write your version without looking at the original.</a:t>
            </a:r>
          </a:p>
          <a:p>
            <a:pPr marL="342906" marR="0" lvl="0" indent="-342906" algn="l" rtl="0">
              <a:lnSpc>
                <a:spcPct val="80000"/>
              </a:lnSpc>
              <a:spcBef>
                <a:spcPts val="1000"/>
              </a:spcBef>
              <a:spcAft>
                <a:spcPts val="0"/>
              </a:spcAft>
              <a:buClr>
                <a:srgbClr val="86D1D8"/>
              </a:buClr>
              <a:buSzPct val="80417"/>
              <a:buFont typeface="Noto Sans Symbols"/>
              <a:buChar char="●"/>
            </a:pPr>
            <a:r>
              <a:rPr lang="en-US" sz="2312" b="0" i="0" u="none" strike="noStrike" cap="none" dirty="0">
                <a:solidFill>
                  <a:schemeClr val="lt1"/>
                </a:solidFill>
                <a:latin typeface="Questrial"/>
                <a:ea typeface="Questrial"/>
                <a:cs typeface="Questrial"/>
                <a:sym typeface="Questrial"/>
              </a:rPr>
              <a:t>Include a few words below your paraphrase to remind you later how you envision using this material. </a:t>
            </a:r>
          </a:p>
          <a:p>
            <a:pPr marL="342906" marR="0" lvl="0" indent="-342906" algn="l" rtl="0">
              <a:lnSpc>
                <a:spcPct val="80000"/>
              </a:lnSpc>
              <a:spcBef>
                <a:spcPts val="1000"/>
              </a:spcBef>
              <a:spcAft>
                <a:spcPts val="0"/>
              </a:spcAft>
              <a:buClr>
                <a:srgbClr val="86D1D8"/>
              </a:buClr>
              <a:buSzPct val="80417"/>
              <a:buFont typeface="Noto Sans Symbols"/>
              <a:buChar char="●"/>
            </a:pPr>
            <a:r>
              <a:rPr lang="en-US" sz="2312" b="0" i="0" u="none" strike="noStrike" cap="none" dirty="0">
                <a:solidFill>
                  <a:schemeClr val="lt1"/>
                </a:solidFill>
                <a:latin typeface="Questrial"/>
                <a:ea typeface="Questrial"/>
                <a:cs typeface="Questrial"/>
                <a:sym typeface="Questrial"/>
              </a:rPr>
              <a:t>Check your version with the original to make sure that your paraphrase accurately expresses all the essential information in a new form.</a:t>
            </a:r>
          </a:p>
          <a:p>
            <a:pPr marL="342906" marR="0" lvl="0" indent="-342906" algn="l" rtl="0">
              <a:lnSpc>
                <a:spcPct val="80000"/>
              </a:lnSpc>
              <a:spcBef>
                <a:spcPts val="1000"/>
              </a:spcBef>
              <a:spcAft>
                <a:spcPts val="0"/>
              </a:spcAft>
              <a:buClr>
                <a:srgbClr val="86D1D8"/>
              </a:buClr>
              <a:buSzPct val="80417"/>
              <a:buFont typeface="Noto Sans Symbols"/>
              <a:buChar char="●"/>
            </a:pPr>
            <a:r>
              <a:rPr lang="en-US" sz="2312" b="0" i="0" u="none" strike="noStrike" cap="none" dirty="0">
                <a:solidFill>
                  <a:schemeClr val="lt1"/>
                </a:solidFill>
                <a:latin typeface="Questrial"/>
                <a:ea typeface="Questrial"/>
                <a:cs typeface="Questrial"/>
                <a:sym typeface="Questrial"/>
              </a:rPr>
              <a:t>Use quotation marks to identify any unique phrase you have borrowed from the original.</a:t>
            </a:r>
          </a:p>
          <a:p>
            <a:pPr marL="342906" marR="0" lvl="0" indent="-342906" algn="l" rtl="0">
              <a:lnSpc>
                <a:spcPct val="80000"/>
              </a:lnSpc>
              <a:spcBef>
                <a:spcPts val="1000"/>
              </a:spcBef>
              <a:spcAft>
                <a:spcPts val="0"/>
              </a:spcAft>
              <a:buClr>
                <a:srgbClr val="86D1D8"/>
              </a:buClr>
              <a:buSzPct val="80417"/>
              <a:buFont typeface="Noto Sans Symbols"/>
              <a:buChar char="●"/>
            </a:pPr>
            <a:r>
              <a:rPr lang="en-US" sz="2312" b="0" i="0" u="none" strike="noStrike" cap="none" dirty="0">
                <a:solidFill>
                  <a:schemeClr val="lt1"/>
                </a:solidFill>
                <a:latin typeface="Questrial"/>
                <a:ea typeface="Questrial"/>
                <a:cs typeface="Questrial"/>
                <a:sym typeface="Questrial"/>
              </a:rPr>
              <a:t>Cite your original source using proper formatting.</a:t>
            </a:r>
          </a:p>
          <a:p>
            <a:pPr marL="342906" marR="0" lvl="0" indent="-342906" algn="l" rtl="0">
              <a:lnSpc>
                <a:spcPct val="80000"/>
              </a:lnSpc>
              <a:spcBef>
                <a:spcPts val="1000"/>
              </a:spcBef>
              <a:spcAft>
                <a:spcPts val="0"/>
              </a:spcAft>
              <a:buClr>
                <a:srgbClr val="86D1D8"/>
              </a:buClr>
              <a:buSzPct val="25000"/>
              <a:buFont typeface="Noto Sans Symbols"/>
              <a:buNone/>
            </a:pPr>
            <a:endParaRPr sz="1250" b="0" i="0" u="none" strike="noStrike" cap="none" dirty="0">
              <a:solidFill>
                <a:schemeClr val="lt1"/>
              </a:solidFill>
              <a:latin typeface="Questrial"/>
              <a:ea typeface="Questrial"/>
              <a:cs typeface="Questrial"/>
              <a:sym typeface="Questrial"/>
            </a:endParaRPr>
          </a:p>
          <a:p>
            <a:pPr marL="342906" marR="0" lvl="0" indent="-342906" algn="l" rtl="0">
              <a:lnSpc>
                <a:spcPct val="80000"/>
              </a:lnSpc>
              <a:spcBef>
                <a:spcPts val="1000"/>
              </a:spcBef>
              <a:spcAft>
                <a:spcPts val="0"/>
              </a:spcAft>
              <a:buClr>
                <a:srgbClr val="86D1D8"/>
              </a:buClr>
              <a:buSzPct val="25000"/>
              <a:buFont typeface="Noto Sans Symbols"/>
              <a:buNone/>
            </a:pPr>
            <a:endParaRPr sz="125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0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Effect transition="in" filter="fade">
                                      <p:cBhvr>
                                        <p:cTn id="32" dur="1000"/>
                                        <p:tgtEl>
                                          <p:spTgt spid="2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3200" b="1" i="0" u="none" strike="noStrike" cap="none">
                <a:solidFill>
                  <a:schemeClr val="lt2"/>
                </a:solidFill>
                <a:latin typeface="Questrial"/>
                <a:ea typeface="Questrial"/>
                <a:cs typeface="Questrial"/>
                <a:sym typeface="Questrial"/>
              </a:rPr>
              <a:t>Paraphrase Exercise</a:t>
            </a:r>
            <a:r>
              <a:rPr lang="en-US" sz="4200" b="0" i="0" u="none" strike="noStrike" cap="none">
                <a:solidFill>
                  <a:schemeClr val="lt2"/>
                </a:solidFill>
                <a:latin typeface="Questrial"/>
                <a:ea typeface="Questrial"/>
                <a:cs typeface="Questrial"/>
                <a:sym typeface="Questrial"/>
              </a:rPr>
              <a:t/>
            </a:r>
            <a:br>
              <a:rPr lang="en-US" sz="4200" b="0" i="0" u="none" strike="noStrike" cap="none">
                <a:solidFill>
                  <a:schemeClr val="lt2"/>
                </a:solidFill>
                <a:latin typeface="Questrial"/>
                <a:ea typeface="Questrial"/>
                <a:cs typeface="Questrial"/>
                <a:sym typeface="Questrial"/>
              </a:rPr>
            </a:br>
            <a:endParaRPr lang="en-US" sz="4200" b="0" i="0" u="none" strike="noStrike" cap="none">
              <a:solidFill>
                <a:schemeClr val="lt2"/>
              </a:solidFill>
              <a:latin typeface="Questrial"/>
              <a:ea typeface="Questrial"/>
              <a:cs typeface="Questrial"/>
              <a:sym typeface="Questrial"/>
            </a:endParaRPr>
          </a:p>
        </p:txBody>
      </p:sp>
      <p:sp>
        <p:nvSpPr>
          <p:cNvPr id="208" name="Shape 208"/>
          <p:cNvSpPr txBox="1">
            <a:spLocks noGrp="1"/>
          </p:cNvSpPr>
          <p:nvPr>
            <p:ph type="body" idx="1"/>
          </p:nvPr>
        </p:nvSpPr>
        <p:spPr>
          <a:xfrm>
            <a:off x="914400" y="1633624"/>
            <a:ext cx="7772400" cy="4843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86D1D8"/>
              </a:buClr>
              <a:buSzPct val="25000"/>
              <a:buFont typeface="Noto Sans Symbols"/>
              <a:buNone/>
            </a:pPr>
            <a:r>
              <a:rPr lang="en-US" sz="2400" dirty="0"/>
              <a:t>Imagine you want to use</a:t>
            </a:r>
            <a:r>
              <a:rPr lang="en-US" sz="2400" dirty="0" smtClean="0"/>
              <a:t> the following information </a:t>
            </a:r>
            <a:r>
              <a:rPr lang="en-US" sz="2400" dirty="0"/>
              <a:t>to support an argument you are making in a </a:t>
            </a:r>
            <a:r>
              <a:rPr lang="en-US" sz="2400" dirty="0" smtClean="0"/>
              <a:t>paper. </a:t>
            </a:r>
            <a:r>
              <a:rPr lang="en-US" sz="2400" b="0" i="0" u="none" strike="noStrike" cap="none" dirty="0" smtClean="0">
                <a:solidFill>
                  <a:schemeClr val="lt1"/>
                </a:solidFill>
                <a:latin typeface="Questrial"/>
                <a:ea typeface="Questrial"/>
                <a:cs typeface="Questrial"/>
                <a:sym typeface="Questrial"/>
              </a:rPr>
              <a:t>Paraphrase it, and include </a:t>
            </a:r>
            <a:r>
              <a:rPr lang="en-US" sz="2400" b="0" i="0" u="none" strike="noStrike" cap="none" dirty="0">
                <a:solidFill>
                  <a:schemeClr val="lt1"/>
                </a:solidFill>
                <a:latin typeface="Questrial"/>
                <a:ea typeface="Questrial"/>
                <a:cs typeface="Questrial"/>
                <a:sym typeface="Questrial"/>
              </a:rPr>
              <a:t>an in-text </a:t>
            </a:r>
            <a:r>
              <a:rPr lang="en-US" sz="2400" b="0" i="0" u="none" strike="noStrike" cap="none" dirty="0" smtClean="0">
                <a:solidFill>
                  <a:schemeClr val="lt1"/>
                </a:solidFill>
                <a:latin typeface="Questrial"/>
                <a:ea typeface="Questrial"/>
                <a:cs typeface="Questrial"/>
                <a:sym typeface="Questrial"/>
              </a:rPr>
              <a:t>citation:</a:t>
            </a:r>
          </a:p>
          <a:p>
            <a:pPr marL="342906" marR="0" lvl="0" indent="-342906" algn="l" rtl="0">
              <a:spcBef>
                <a:spcPts val="1000"/>
              </a:spcBef>
              <a:spcAft>
                <a:spcPts val="0"/>
              </a:spcAft>
              <a:buClr>
                <a:srgbClr val="86D1D8"/>
              </a:buClr>
              <a:buSzPct val="25000"/>
              <a:buFont typeface="Noto Sans Symbols"/>
              <a:buNone/>
            </a:pPr>
            <a:r>
              <a:rPr lang="en-US" sz="2400" b="0" i="0" u="none" strike="noStrike" cap="none" dirty="0" smtClean="0">
                <a:solidFill>
                  <a:schemeClr val="lt1"/>
                </a:solidFill>
                <a:latin typeface="Questrial"/>
                <a:ea typeface="Questrial"/>
                <a:cs typeface="Questrial"/>
                <a:sym typeface="Questrial"/>
              </a:rPr>
              <a:t>	Of </a:t>
            </a:r>
            <a:r>
              <a:rPr lang="en-US" sz="2400" b="0" i="0" u="none" strike="noStrike" cap="none" dirty="0">
                <a:solidFill>
                  <a:schemeClr val="lt1"/>
                </a:solidFill>
                <a:latin typeface="Questrial"/>
                <a:ea typeface="Questrial"/>
                <a:cs typeface="Questrial"/>
                <a:sym typeface="Questrial"/>
              </a:rPr>
              <a:t>the more than 1000 bicycling deaths each year, three-fourths are caused by head injuries. Half of those killed are school-age children. One study concluded that wearing a bike helmet can reduce the risk of head injury by 85 percent. In an accident, a bike helmet absorbs the shock and cushions the head. </a:t>
            </a:r>
          </a:p>
          <a:p>
            <a:pPr marL="342906" marR="0" lvl="0" indent="-342906" algn="l" rtl="0">
              <a:spcBef>
                <a:spcPts val="1000"/>
              </a:spcBef>
              <a:spcAft>
                <a:spcPts val="0"/>
              </a:spcAft>
              <a:buClr>
                <a:srgbClr val="86D1D8"/>
              </a:buClr>
              <a:buSzPct val="25000"/>
              <a:buFont typeface="Noto Sans Symbols"/>
              <a:buNone/>
            </a:pPr>
            <a:endParaRPr sz="24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25000"/>
              <a:buFont typeface="Noto Sans Symbols"/>
              <a:buNone/>
            </a:pPr>
            <a:r>
              <a:rPr lang="en-US" sz="1600" b="0" i="0" u="none" strike="noStrike" cap="none" dirty="0">
                <a:solidFill>
                  <a:schemeClr val="lt1"/>
                </a:solidFill>
                <a:latin typeface="Questrial"/>
                <a:ea typeface="Questrial"/>
                <a:cs typeface="Questrial"/>
                <a:sym typeface="Questrial"/>
              </a:rPr>
              <a:t>Excerpt from "Bike Helmets: Unused Lifesavers," </a:t>
            </a:r>
            <a:r>
              <a:rPr lang="en-US" sz="1600" dirty="0"/>
              <a:t> </a:t>
            </a:r>
            <a:r>
              <a:rPr lang="en-US" sz="1600" b="0" i="1" u="none" strike="noStrike" cap="none" dirty="0">
                <a:solidFill>
                  <a:schemeClr val="lt1"/>
                </a:solidFill>
                <a:latin typeface="Questrial"/>
                <a:ea typeface="Questrial"/>
                <a:cs typeface="Questrial"/>
                <a:sym typeface="Questrial"/>
              </a:rPr>
              <a:t>Consumer Reports </a:t>
            </a:r>
            <a:r>
              <a:rPr lang="en-US" sz="1600" b="0" i="0" u="none" strike="noStrike" cap="none" dirty="0">
                <a:solidFill>
                  <a:schemeClr val="lt1"/>
                </a:solidFill>
                <a:latin typeface="Questrial"/>
                <a:ea typeface="Questrial"/>
                <a:cs typeface="Questrial"/>
                <a:sym typeface="Questrial"/>
              </a:rPr>
              <a:t>(May 1990): 348.</a:t>
            </a:r>
          </a:p>
          <a:p>
            <a:pPr marL="342906" marR="0" lvl="0" indent="-342906" algn="l" rtl="0">
              <a:spcBef>
                <a:spcPts val="1000"/>
              </a:spcBef>
              <a:spcAft>
                <a:spcPts val="0"/>
              </a:spcAft>
              <a:buClr>
                <a:srgbClr val="86D1D8"/>
              </a:buClr>
              <a:buSzPct val="25000"/>
              <a:buFont typeface="Noto Sans Symbols"/>
              <a:buNone/>
            </a:pPr>
            <a:endParaRPr sz="240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901</Words>
  <Application>Microsoft Office PowerPoint</Application>
  <PresentationFormat>On-screen Show (4:3)</PresentationFormat>
  <Paragraphs>123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Questrial</vt:lpstr>
      <vt:lpstr>Noto Sans Symbols</vt:lpstr>
      <vt:lpstr>Calibri</vt:lpstr>
      <vt:lpstr>Arial</vt:lpstr>
      <vt:lpstr>Ion</vt:lpstr>
      <vt:lpstr>Avoiding Plagiarism &amp; Documenting Sources</vt:lpstr>
      <vt:lpstr>In this workshop we will cover:</vt:lpstr>
      <vt:lpstr>Intellectual challenges in American academic writing  (Stolley, Karl, Brizee, Allen, and Paiz, Joshua M., 2013: Directly from Purdue OWL)   </vt:lpstr>
      <vt:lpstr>     Plagiarism Quiz</vt:lpstr>
      <vt:lpstr>What is plagiarism?</vt:lpstr>
      <vt:lpstr>Why does plagiarism occur?</vt:lpstr>
      <vt:lpstr>What is paraphrasing?</vt:lpstr>
      <vt:lpstr>6 Steps to Effective Paraphrasing  (Purdue OWL, 2010) - https://owl.english.purdue.edu/owl/resource/619/1/ </vt:lpstr>
      <vt:lpstr>Paraphrase Exercise </vt:lpstr>
      <vt:lpstr>Documenting Sources</vt:lpstr>
      <vt:lpstr>MLA Format</vt:lpstr>
      <vt:lpstr>APA Format</vt:lpstr>
      <vt:lpstr>How do I Document My Sources? </vt:lpstr>
      <vt:lpstr>Work Cited v. Bibliography</vt:lpstr>
      <vt:lpstr>Footnotes/Endnotes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Plagiarism &amp; Documenting Sources</dc:title>
  <dc:creator>FRC User</dc:creator>
  <cp:lastModifiedBy>Anna Matthews</cp:lastModifiedBy>
  <cp:revision>11</cp:revision>
  <dcterms:created xsi:type="dcterms:W3CDTF">2016-04-19T03:05:23Z</dcterms:created>
  <dcterms:modified xsi:type="dcterms:W3CDTF">2016-11-03T18:47:16Z</dcterms:modified>
</cp:coreProperties>
</file>