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Lst>
  <p:notesMasterIdLst>
    <p:notesMasterId r:id="rId3"/>
  </p:notesMasterIdLst>
  <p:sldIdLst>
    <p:sldId id="256" r:id="rId2"/>
  </p:sldIdLst>
  <p:sldSz cx="38404800" cy="31089600"/>
  <p:notesSz cx="6858000" cy="9144000"/>
  <p:defaultTextStyle>
    <a:defPPr>
      <a:defRPr lang="en-US"/>
    </a:defPPr>
    <a:lvl1pPr algn="l" defTabSz="4142318" rtl="0" fontAlgn="base">
      <a:spcBef>
        <a:spcPct val="0"/>
      </a:spcBef>
      <a:spcAft>
        <a:spcPct val="0"/>
      </a:spcAft>
      <a:defRPr sz="8095" kern="1200">
        <a:solidFill>
          <a:schemeClr val="tx1"/>
        </a:solidFill>
        <a:latin typeface="Calibri" pitchFamily="34" charset="0"/>
        <a:ea typeface="+mn-ea"/>
        <a:cs typeface="Arial" charset="0"/>
      </a:defRPr>
    </a:lvl1pPr>
    <a:lvl2pPr marL="2070504" indent="-1692856" algn="l" defTabSz="4142318" rtl="0" fontAlgn="base">
      <a:spcBef>
        <a:spcPct val="0"/>
      </a:spcBef>
      <a:spcAft>
        <a:spcPct val="0"/>
      </a:spcAft>
      <a:defRPr sz="8095" kern="1200">
        <a:solidFill>
          <a:schemeClr val="tx1"/>
        </a:solidFill>
        <a:latin typeface="Calibri" pitchFamily="34" charset="0"/>
        <a:ea typeface="+mn-ea"/>
        <a:cs typeface="Arial" charset="0"/>
      </a:defRPr>
    </a:lvl2pPr>
    <a:lvl3pPr marL="4142318" indent="-3387024" algn="l" defTabSz="4142318" rtl="0" fontAlgn="base">
      <a:spcBef>
        <a:spcPct val="0"/>
      </a:spcBef>
      <a:spcAft>
        <a:spcPct val="0"/>
      </a:spcAft>
      <a:defRPr sz="8095" kern="1200">
        <a:solidFill>
          <a:schemeClr val="tx1"/>
        </a:solidFill>
        <a:latin typeface="Calibri" pitchFamily="34" charset="0"/>
        <a:ea typeface="+mn-ea"/>
        <a:cs typeface="Arial" charset="0"/>
      </a:defRPr>
    </a:lvl3pPr>
    <a:lvl4pPr marL="6214133" indent="-5081191" algn="l" defTabSz="4142318" rtl="0" fontAlgn="base">
      <a:spcBef>
        <a:spcPct val="0"/>
      </a:spcBef>
      <a:spcAft>
        <a:spcPct val="0"/>
      </a:spcAft>
      <a:defRPr sz="8095" kern="1200">
        <a:solidFill>
          <a:schemeClr val="tx1"/>
        </a:solidFill>
        <a:latin typeface="Calibri" pitchFamily="34" charset="0"/>
        <a:ea typeface="+mn-ea"/>
        <a:cs typeface="Arial" charset="0"/>
      </a:defRPr>
    </a:lvl4pPr>
    <a:lvl5pPr marL="8285947" indent="-6775358" algn="l" defTabSz="4142318" rtl="0" fontAlgn="base">
      <a:spcBef>
        <a:spcPct val="0"/>
      </a:spcBef>
      <a:spcAft>
        <a:spcPct val="0"/>
      </a:spcAft>
      <a:defRPr sz="8095" kern="1200">
        <a:solidFill>
          <a:schemeClr val="tx1"/>
        </a:solidFill>
        <a:latin typeface="Calibri" pitchFamily="34" charset="0"/>
        <a:ea typeface="+mn-ea"/>
        <a:cs typeface="Arial" charset="0"/>
      </a:defRPr>
    </a:lvl5pPr>
    <a:lvl6pPr marL="1888236" algn="l" defTabSz="755294" rtl="0" eaLnBrk="1" latinLnBrk="0" hangingPunct="1">
      <a:defRPr sz="8095" kern="1200">
        <a:solidFill>
          <a:schemeClr val="tx1"/>
        </a:solidFill>
        <a:latin typeface="Calibri" pitchFamily="34" charset="0"/>
        <a:ea typeface="+mn-ea"/>
        <a:cs typeface="Arial" charset="0"/>
      </a:defRPr>
    </a:lvl6pPr>
    <a:lvl7pPr marL="2265883" algn="l" defTabSz="755294" rtl="0" eaLnBrk="1" latinLnBrk="0" hangingPunct="1">
      <a:defRPr sz="8095" kern="1200">
        <a:solidFill>
          <a:schemeClr val="tx1"/>
        </a:solidFill>
        <a:latin typeface="Calibri" pitchFamily="34" charset="0"/>
        <a:ea typeface="+mn-ea"/>
        <a:cs typeface="Arial" charset="0"/>
      </a:defRPr>
    </a:lvl7pPr>
    <a:lvl8pPr marL="2643530" algn="l" defTabSz="755294" rtl="0" eaLnBrk="1" latinLnBrk="0" hangingPunct="1">
      <a:defRPr sz="8095" kern="1200">
        <a:solidFill>
          <a:schemeClr val="tx1"/>
        </a:solidFill>
        <a:latin typeface="Calibri" pitchFamily="34" charset="0"/>
        <a:ea typeface="+mn-ea"/>
        <a:cs typeface="Arial" charset="0"/>
      </a:defRPr>
    </a:lvl8pPr>
    <a:lvl9pPr marL="3021178" algn="l" defTabSz="755294" rtl="0" eaLnBrk="1" latinLnBrk="0" hangingPunct="1">
      <a:defRPr sz="8095"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3232" userDrawn="1">
          <p15:clr>
            <a:srgbClr val="A4A3A4"/>
          </p15:clr>
        </p15:guide>
        <p15:guide id="2" orient="horz" pos="272" userDrawn="1">
          <p15:clr>
            <a:srgbClr val="A4A3A4"/>
          </p15:clr>
        </p15:guide>
        <p15:guide id="3" orient="horz" pos="19040" userDrawn="1">
          <p15:clr>
            <a:srgbClr val="A4A3A4"/>
          </p15:clr>
        </p15:guide>
        <p15:guide id="4" orient="horz" userDrawn="1">
          <p15:clr>
            <a:srgbClr val="A4A3A4"/>
          </p15:clr>
        </p15:guide>
        <p15:guide id="5" pos="509" userDrawn="1">
          <p15:clr>
            <a:srgbClr val="A4A3A4"/>
          </p15:clr>
        </p15:guide>
        <p15:guide id="6" pos="23685"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79" autoAdjust="0"/>
    <p:restoredTop sz="90101" autoAdjust="0"/>
  </p:normalViewPr>
  <p:slideViewPr>
    <p:cSldViewPr snapToGrid="0" snapToObjects="1" showGuides="1">
      <p:cViewPr>
        <p:scale>
          <a:sx n="25" d="100"/>
          <a:sy n="25" d="100"/>
        </p:scale>
        <p:origin x="-2632" y="-136"/>
      </p:cViewPr>
      <p:guideLst>
        <p:guide orient="horz" pos="3232"/>
        <p:guide orient="horz" pos="272"/>
        <p:guide orient="horz" pos="19040"/>
        <p:guide orient="horz"/>
        <p:guide pos="509"/>
        <p:guide pos="236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lonaabdullaieva:Library:Containers:com.apple.mail:Data:Library:Mail%20Downloads:9A96F16D-C981-4AD5-842C-8BB90E4C4197:Poster%202020%20Updat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alonaabdullaieva:Library:Containers:com.apple.mail:Data:Library:Mail%20Downloads:9A96F16D-C981-4AD5-842C-8BB90E4C4197:Poster%202020%20Updat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alonaabdullaieva:Library:Containers:com.apple.mail:Data:Library:Mail%20Downloads:9A96F16D-C981-4AD5-842C-8BB90E4C4197:Poster%202020%20Updat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alonaabdullaieva:Desktop:Poster%202020%20Upda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000" b="1" i="0" u="none" strike="noStrike" kern="1200" cap="none" spc="20" baseline="0">
                <a:solidFill>
                  <a:srgbClr val="222A35"/>
                </a:solidFill>
                <a:latin typeface="+mn-lt"/>
                <a:ea typeface="+mn-ea"/>
                <a:cs typeface="+mn-cs"/>
              </a:defRPr>
            </a:pPr>
            <a:r>
              <a:rPr lang="en-US" sz="3000" b="1" i="0" baseline="0" dirty="0">
                <a:solidFill>
                  <a:srgbClr val="222A35"/>
                </a:solidFill>
              </a:rPr>
              <a:t>Age Range  </a:t>
            </a:r>
          </a:p>
          <a:p>
            <a:pPr>
              <a:defRPr sz="3000" b="1" i="0" u="none" strike="noStrike" kern="1200" cap="none" spc="20" baseline="0">
                <a:solidFill>
                  <a:srgbClr val="222A35"/>
                </a:solidFill>
                <a:latin typeface="+mn-lt"/>
                <a:ea typeface="+mn-ea"/>
                <a:cs typeface="+mn-cs"/>
              </a:defRPr>
            </a:pPr>
            <a:endParaRPr lang="en-US" sz="3000" b="1" i="0" baseline="0" dirty="0">
              <a:solidFill>
                <a:srgbClr val="222A35"/>
              </a:solidFill>
            </a:endParaRPr>
          </a:p>
        </c:rich>
      </c:tx>
      <c:layout>
        <c:manualLayout>
          <c:xMode val="edge"/>
          <c:yMode val="edge"/>
          <c:x val="0.6980101074982"/>
          <c:y val="0.196996303417404"/>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'chart '!$B$2</c:f>
              <c:strCache>
                <c:ptCount val="1"/>
                <c:pt idx="0">
                  <c:v>Percentage</c:v>
                </c:pt>
              </c:strCache>
            </c:strRef>
          </c:tx>
          <c:dPt>
            <c:idx val="0"/>
            <c:bubble3D val="0"/>
            <c:explosion val="3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1-73CE-4B72-9A5B-7A1499931ABA}"/>
              </c:ext>
            </c:extLst>
          </c:dPt>
          <c:dPt>
            <c:idx val="1"/>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3-73CE-4B72-9A5B-7A1499931ABA}"/>
              </c:ext>
            </c:extLst>
          </c:dPt>
          <c:dPt>
            <c:idx val="2"/>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a:noFill/>
              </a:ln>
              <a:effectLst/>
              <a:sp3d/>
            </c:spPr>
            <c:extLst xmlns:c16r2="http://schemas.microsoft.com/office/drawing/2015/06/chart">
              <c:ext xmlns:c16="http://schemas.microsoft.com/office/drawing/2014/chart" uri="{C3380CC4-5D6E-409C-BE32-E72D297353CC}">
                <c16:uniqueId val="{00000005-73CE-4B72-9A5B-7A1499931ABA}"/>
              </c:ext>
            </c:extLst>
          </c:dPt>
          <c:dLbls>
            <c:dLbl>
              <c:idx val="1"/>
              <c:layout>
                <c:manualLayout>
                  <c:x val="-0.025"/>
                  <c:y val="0.0277777777777778"/>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3CE-4B72-9A5B-7A1499931ABA}"/>
                </c:ext>
              </c:extLst>
            </c:dLbl>
            <c:spPr>
              <a:noFill/>
              <a:ln>
                <a:noFill/>
              </a:ln>
              <a:effectLst/>
            </c:spPr>
            <c:txPr>
              <a:bodyPr rot="0" spcFirstLastPara="1" vertOverflow="ellipsis" vert="horz" wrap="square" lIns="38100" tIns="19050" rIns="38100" bIns="19050" anchor="ctr" anchorCtr="1">
                <a:spAutoFit/>
              </a:bodyPr>
              <a:lstStyle/>
              <a:p>
                <a:pPr>
                  <a:defRPr sz="25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'chart '!$A$3:$A$5</c:f>
              <c:strCache>
                <c:ptCount val="3"/>
                <c:pt idx="0">
                  <c:v>18-30</c:v>
                </c:pt>
                <c:pt idx="1">
                  <c:v>30-40</c:v>
                </c:pt>
                <c:pt idx="2">
                  <c:v>40-60</c:v>
                </c:pt>
              </c:strCache>
            </c:strRef>
          </c:cat>
          <c:val>
            <c:numRef>
              <c:f>'chart '!$B$3:$B$5</c:f>
              <c:numCache>
                <c:formatCode>0%</c:formatCode>
                <c:ptCount val="3"/>
                <c:pt idx="0">
                  <c:v>0.818181818181818</c:v>
                </c:pt>
                <c:pt idx="1">
                  <c:v>0.0606060606060606</c:v>
                </c:pt>
                <c:pt idx="2">
                  <c:v>0.121212121212121</c:v>
                </c:pt>
              </c:numCache>
            </c:numRef>
          </c:val>
          <c:extLst xmlns:c16r2="http://schemas.microsoft.com/office/drawing/2015/06/chart">
            <c:ext xmlns:c16="http://schemas.microsoft.com/office/drawing/2014/chart" uri="{C3380CC4-5D6E-409C-BE32-E72D297353CC}">
              <c16:uniqueId val="{00000006-73CE-4B72-9A5B-7A1499931ABA}"/>
            </c:ext>
          </c:extLst>
        </c:ser>
        <c:dLbls>
          <c:dLblPos val="outEnd"/>
          <c:showLegendKey val="0"/>
          <c:showVal val="1"/>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500" b="1"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title>
      <c:layout>
        <c:manualLayout>
          <c:xMode val="edge"/>
          <c:yMode val="edge"/>
          <c:x val="0.160892603565562"/>
          <c:y val="0.0"/>
        </c:manualLayout>
      </c:layout>
      <c:overlay val="0"/>
      <c:txPr>
        <a:bodyPr/>
        <a:lstStyle/>
        <a:p>
          <a:pPr>
            <a:defRPr sz="3000" baseline="0">
              <a:solidFill>
                <a:srgbClr val="222A35"/>
              </a:solidFill>
            </a:defRPr>
          </a:pPr>
          <a:endParaRPr lang="en-US"/>
        </a:p>
      </c:txPr>
    </c:title>
    <c:autoTitleDeleted val="0"/>
    <c:view3D>
      <c:rotX val="15"/>
      <c:rotY val="20"/>
      <c:rAngAx val="0"/>
      <c:perspective val="30"/>
    </c:view3D>
    <c:floor>
      <c:thickness val="0"/>
    </c:floor>
    <c:sideWall>
      <c:thickness val="0"/>
    </c:sideWall>
    <c:backWall>
      <c:thickness val="0"/>
    </c:backWall>
    <c:plotArea>
      <c:layout/>
      <c:line3DChart>
        <c:grouping val="standard"/>
        <c:varyColors val="0"/>
        <c:ser>
          <c:idx val="0"/>
          <c:order val="0"/>
          <c:tx>
            <c:strRef>
              <c:f>'chart '!$L$2</c:f>
              <c:strCache>
                <c:ptCount val="1"/>
                <c:pt idx="0">
                  <c:v>Date of Last Dental Visit</c:v>
                </c:pt>
              </c:strCache>
            </c:strRef>
          </c:tx>
          <c:dPt>
            <c:idx val="0"/>
            <c:bubble3D val="1"/>
            <c:extLst xmlns:c16r2="http://schemas.microsoft.com/office/drawing/2015/06/chart">
              <c:ext xmlns:c16="http://schemas.microsoft.com/office/drawing/2014/chart" uri="{C3380CC4-5D6E-409C-BE32-E72D297353CC}">
                <c16:uniqueId val="{00000000-8B93-459D-B0B8-A1788A931077}"/>
              </c:ext>
            </c:extLst>
          </c:dPt>
          <c:dPt>
            <c:idx val="1"/>
            <c:bubble3D val="1"/>
            <c:extLst xmlns:c16r2="http://schemas.microsoft.com/office/drawing/2015/06/chart">
              <c:ext xmlns:c16="http://schemas.microsoft.com/office/drawing/2014/chart" uri="{C3380CC4-5D6E-409C-BE32-E72D297353CC}">
                <c16:uniqueId val="{00000001-8B93-459D-B0B8-A1788A931077}"/>
              </c:ext>
            </c:extLst>
          </c:dPt>
          <c:dPt>
            <c:idx val="2"/>
            <c:bubble3D val="1"/>
            <c:extLst xmlns:c16r2="http://schemas.microsoft.com/office/drawing/2015/06/chart">
              <c:ext xmlns:c16="http://schemas.microsoft.com/office/drawing/2014/chart" uri="{C3380CC4-5D6E-409C-BE32-E72D297353CC}">
                <c16:uniqueId val="{00000002-8B93-459D-B0B8-A1788A931077}"/>
              </c:ext>
            </c:extLst>
          </c:dPt>
          <c:dLbls>
            <c:dLbl>
              <c:idx val="0"/>
              <c:layout>
                <c:manualLayout>
                  <c:x val="-0.0133741380167006"/>
                  <c:y val="-0.051117473589305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B93-459D-B0B8-A1788A931077}"/>
                </c:ext>
              </c:extLst>
            </c:dLbl>
            <c:dLbl>
              <c:idx val="1"/>
              <c:layout>
                <c:manualLayout>
                  <c:x val="0.00486332291516383"/>
                  <c:y val="-0.051117473589305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B93-459D-B0B8-A1788A931077}"/>
                </c:ext>
              </c:extLst>
            </c:dLbl>
            <c:spPr>
              <a:noFill/>
              <a:ln>
                <a:noFill/>
              </a:ln>
              <a:effectLst/>
            </c:spPr>
            <c:txPr>
              <a:bodyPr wrap="square" lIns="38100" tIns="19050" rIns="38100" bIns="19050" anchor="ctr">
                <a:spAutoFit/>
              </a:bodyPr>
              <a:lstStyle/>
              <a:p>
                <a:pPr>
                  <a:defRPr sz="2500" b="1" i="0" baseline="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'chart '!$K$3:$K$5</c:f>
              <c:strCache>
                <c:ptCount val="3"/>
                <c:pt idx="0">
                  <c:v>Less than 6 months ago</c:v>
                </c:pt>
                <c:pt idx="1">
                  <c:v>More than 1 year ago</c:v>
                </c:pt>
                <c:pt idx="2">
                  <c:v>More than 3 years ago</c:v>
                </c:pt>
              </c:strCache>
            </c:strRef>
          </c:cat>
          <c:val>
            <c:numRef>
              <c:f>'chart '!$L$3:$L$5</c:f>
              <c:numCache>
                <c:formatCode>0%</c:formatCode>
                <c:ptCount val="3"/>
                <c:pt idx="0">
                  <c:v>0.4</c:v>
                </c:pt>
                <c:pt idx="1">
                  <c:v>0.52</c:v>
                </c:pt>
                <c:pt idx="2">
                  <c:v>0.08</c:v>
                </c:pt>
              </c:numCache>
            </c:numRef>
          </c:val>
          <c:smooth val="0"/>
          <c:extLst xmlns:c16r2="http://schemas.microsoft.com/office/drawing/2015/06/chart">
            <c:ext xmlns:c16="http://schemas.microsoft.com/office/drawing/2014/chart" uri="{C3380CC4-5D6E-409C-BE32-E72D297353CC}">
              <c16:uniqueId val="{00000003-8B93-459D-B0B8-A1788A931077}"/>
            </c:ext>
          </c:extLst>
        </c:ser>
        <c:dLbls>
          <c:showLegendKey val="0"/>
          <c:showVal val="0"/>
          <c:showCatName val="0"/>
          <c:showSerName val="0"/>
          <c:showPercent val="0"/>
          <c:showBubbleSize val="0"/>
        </c:dLbls>
        <c:axId val="2075396744"/>
        <c:axId val="2075566504"/>
        <c:axId val="2076150872"/>
      </c:line3DChart>
      <c:catAx>
        <c:axId val="2075396744"/>
        <c:scaling>
          <c:orientation val="minMax"/>
        </c:scaling>
        <c:delete val="0"/>
        <c:axPos val="b"/>
        <c:numFmt formatCode="General" sourceLinked="0"/>
        <c:majorTickMark val="out"/>
        <c:minorTickMark val="none"/>
        <c:tickLblPos val="nextTo"/>
        <c:txPr>
          <a:bodyPr/>
          <a:lstStyle/>
          <a:p>
            <a:pPr>
              <a:defRPr sz="2500" b="1" i="0" baseline="0">
                <a:solidFill>
                  <a:schemeClr val="tx2">
                    <a:lumMod val="50000"/>
                  </a:schemeClr>
                </a:solidFill>
              </a:defRPr>
            </a:pPr>
            <a:endParaRPr lang="en-US"/>
          </a:p>
        </c:txPr>
        <c:crossAx val="2075566504"/>
        <c:crosses val="autoZero"/>
        <c:auto val="1"/>
        <c:lblAlgn val="ctr"/>
        <c:lblOffset val="100"/>
        <c:noMultiLvlLbl val="0"/>
      </c:catAx>
      <c:valAx>
        <c:axId val="2075566504"/>
        <c:scaling>
          <c:orientation val="minMax"/>
        </c:scaling>
        <c:delete val="0"/>
        <c:axPos val="l"/>
        <c:majorGridlines/>
        <c:numFmt formatCode="0%" sourceLinked="1"/>
        <c:majorTickMark val="out"/>
        <c:minorTickMark val="none"/>
        <c:tickLblPos val="nextTo"/>
        <c:txPr>
          <a:bodyPr/>
          <a:lstStyle/>
          <a:p>
            <a:pPr>
              <a:defRPr sz="2000" b="1" i="0" baseline="0"/>
            </a:pPr>
            <a:endParaRPr lang="en-US"/>
          </a:p>
        </c:txPr>
        <c:crossAx val="2075396744"/>
        <c:crosses val="autoZero"/>
        <c:crossBetween val="between"/>
      </c:valAx>
      <c:serAx>
        <c:axId val="2076150872"/>
        <c:scaling>
          <c:orientation val="minMax"/>
        </c:scaling>
        <c:delete val="1"/>
        <c:axPos val="b"/>
        <c:majorTickMark val="out"/>
        <c:minorTickMark val="none"/>
        <c:tickLblPos val="nextTo"/>
        <c:crossAx val="2075566504"/>
        <c:crosses val="autoZero"/>
      </c:ser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title>
      <c:layout>
        <c:manualLayout>
          <c:xMode val="edge"/>
          <c:yMode val="edge"/>
          <c:x val="0.448981765200817"/>
          <c:y val="0.0"/>
        </c:manualLayout>
      </c:layout>
      <c:overlay val="0"/>
      <c:txPr>
        <a:bodyPr/>
        <a:lstStyle/>
        <a:p>
          <a:pPr>
            <a:defRPr sz="3000" baseline="0"/>
          </a:pPr>
          <a:endParaRPr lang="en-US"/>
        </a:p>
      </c:txPr>
    </c:title>
    <c:autoTitleDeleted val="0"/>
    <c:view3D>
      <c:rotX val="75"/>
      <c:rotY val="0"/>
      <c:rAngAx val="0"/>
      <c:perspective val="30"/>
    </c:view3D>
    <c:floor>
      <c:thickness val="0"/>
    </c:floor>
    <c:sideWall>
      <c:thickness val="0"/>
    </c:sideWall>
    <c:backWall>
      <c:thickness val="0"/>
    </c:backWall>
    <c:plotArea>
      <c:layout>
        <c:manualLayout>
          <c:layoutTarget val="inner"/>
          <c:xMode val="edge"/>
          <c:yMode val="edge"/>
          <c:x val="0.0191069358728109"/>
          <c:y val="0.184850177040395"/>
          <c:w val="0.980487804878049"/>
          <c:h val="0.810595425571803"/>
        </c:manualLayout>
      </c:layout>
      <c:pie3DChart>
        <c:varyColors val="1"/>
        <c:ser>
          <c:idx val="0"/>
          <c:order val="0"/>
          <c:tx>
            <c:strRef>
              <c:f>'chart '!$L$2</c:f>
              <c:strCache>
                <c:ptCount val="1"/>
                <c:pt idx="0">
                  <c:v>Date of Last Dental Visit</c:v>
                </c:pt>
              </c:strCache>
            </c:strRef>
          </c:tx>
          <c:explosion val="25"/>
          <c:dPt>
            <c:idx val="0"/>
            <c:bubble3D val="0"/>
            <c:extLst xmlns:c16r2="http://schemas.microsoft.com/office/drawing/2015/06/chart">
              <c:ext xmlns:c16="http://schemas.microsoft.com/office/drawing/2014/chart" uri="{C3380CC4-5D6E-409C-BE32-E72D297353CC}">
                <c16:uniqueId val="{00000000-8799-4A8C-BCD5-07B28FBC712B}"/>
              </c:ext>
            </c:extLst>
          </c:dPt>
          <c:dPt>
            <c:idx val="1"/>
            <c:bubble3D val="0"/>
            <c:extLst xmlns:c16r2="http://schemas.microsoft.com/office/drawing/2015/06/chart">
              <c:ext xmlns:c16="http://schemas.microsoft.com/office/drawing/2014/chart" uri="{C3380CC4-5D6E-409C-BE32-E72D297353CC}">
                <c16:uniqueId val="{00000001-8799-4A8C-BCD5-07B28FBC712B}"/>
              </c:ext>
            </c:extLst>
          </c:dPt>
          <c:dPt>
            <c:idx val="2"/>
            <c:bubble3D val="0"/>
            <c:extLst xmlns:c16r2="http://schemas.microsoft.com/office/drawing/2015/06/chart">
              <c:ext xmlns:c16="http://schemas.microsoft.com/office/drawing/2014/chart" uri="{C3380CC4-5D6E-409C-BE32-E72D297353CC}">
                <c16:uniqueId val="{00000002-8799-4A8C-BCD5-07B28FBC712B}"/>
              </c:ext>
            </c:extLst>
          </c:dPt>
          <c:dLbls>
            <c:spPr>
              <a:noFill/>
              <a:ln>
                <a:noFill/>
              </a:ln>
              <a:effectLst/>
            </c:spPr>
            <c:txPr>
              <a:bodyPr/>
              <a:lstStyle/>
              <a:p>
                <a:pPr>
                  <a:defRPr sz="2500" baseline="0"/>
                </a:pPr>
                <a:endParaRPr lang="en-US"/>
              </a:p>
            </c:tx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'chart '!$K$3:$K$5</c:f>
              <c:strCache>
                <c:ptCount val="3"/>
                <c:pt idx="0">
                  <c:v>Less than 6 months ago</c:v>
                </c:pt>
                <c:pt idx="1">
                  <c:v>More than 1 year ago</c:v>
                </c:pt>
                <c:pt idx="2">
                  <c:v>More than 3 years ago</c:v>
                </c:pt>
              </c:strCache>
            </c:strRef>
          </c:cat>
          <c:val>
            <c:numRef>
              <c:f>'chart '!$L$3:$L$5</c:f>
              <c:numCache>
                <c:formatCode>0%</c:formatCode>
                <c:ptCount val="3"/>
                <c:pt idx="0">
                  <c:v>0.4</c:v>
                </c:pt>
                <c:pt idx="1">
                  <c:v>0.52</c:v>
                </c:pt>
                <c:pt idx="2">
                  <c:v>0.08</c:v>
                </c:pt>
              </c:numCache>
            </c:numRef>
          </c:val>
          <c:extLst xmlns:c16r2="http://schemas.microsoft.com/office/drawing/2015/06/chart">
            <c:ext xmlns:c16="http://schemas.microsoft.com/office/drawing/2014/chart" uri="{C3380CC4-5D6E-409C-BE32-E72D297353CC}">
              <c16:uniqueId val="{00000003-8799-4A8C-BCD5-07B28FBC712B}"/>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3000" baseline="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0839579726217777"/>
          <c:y val="0.0423840769903762"/>
          <c:w val="0.912389888011692"/>
          <c:h val="0.665825313502479"/>
        </c:manualLayout>
      </c:layout>
      <c:bar3DChart>
        <c:barDir val="col"/>
        <c:grouping val="standard"/>
        <c:varyColors val="0"/>
        <c:ser>
          <c:idx val="0"/>
          <c:order val="0"/>
          <c:invertIfNegative val="0"/>
          <c:cat>
            <c:strRef>
              <c:f>Sheet1!$A$2:$A$5</c:f>
              <c:strCache>
                <c:ptCount val="4"/>
                <c:pt idx="0">
                  <c:v>Managment of Discomfort </c:v>
                </c:pt>
                <c:pt idx="1">
                  <c:v>Waiting time</c:v>
                </c:pt>
                <c:pt idx="2">
                  <c:v>Hygiene treatment </c:v>
                </c:pt>
                <c:pt idx="3">
                  <c:v>Convenience</c:v>
                </c:pt>
              </c:strCache>
            </c:strRef>
          </c:cat>
          <c:val>
            <c:numRef>
              <c:f>Sheet1!$B$2:$B$5</c:f>
              <c:numCache>
                <c:formatCode>0.00%</c:formatCode>
                <c:ptCount val="4"/>
                <c:pt idx="0">
                  <c:v>0.75</c:v>
                </c:pt>
                <c:pt idx="1">
                  <c:v>1.0</c:v>
                </c:pt>
                <c:pt idx="2">
                  <c:v>1.0</c:v>
                </c:pt>
                <c:pt idx="3">
                  <c:v>0.75</c:v>
                </c:pt>
              </c:numCache>
            </c:numRef>
          </c:val>
          <c:extLst xmlns:c16r2="http://schemas.microsoft.com/office/drawing/2015/06/chart">
            <c:ext xmlns:c16="http://schemas.microsoft.com/office/drawing/2014/chart" uri="{C3380CC4-5D6E-409C-BE32-E72D297353CC}">
              <c16:uniqueId val="{00000000-10FE-4E34-98B9-66238B5345F4}"/>
            </c:ext>
          </c:extLst>
        </c:ser>
        <c:dLbls>
          <c:showLegendKey val="0"/>
          <c:showVal val="0"/>
          <c:showCatName val="0"/>
          <c:showSerName val="0"/>
          <c:showPercent val="0"/>
          <c:showBubbleSize val="0"/>
        </c:dLbls>
        <c:gapWidth val="150"/>
        <c:shape val="cone"/>
        <c:axId val="2073439240"/>
        <c:axId val="2073222008"/>
        <c:axId val="2073772872"/>
      </c:bar3DChart>
      <c:catAx>
        <c:axId val="2073439240"/>
        <c:scaling>
          <c:orientation val="minMax"/>
        </c:scaling>
        <c:delete val="0"/>
        <c:axPos val="b"/>
        <c:numFmt formatCode="General" sourceLinked="0"/>
        <c:majorTickMark val="out"/>
        <c:minorTickMark val="none"/>
        <c:tickLblPos val="nextTo"/>
        <c:txPr>
          <a:bodyPr/>
          <a:lstStyle/>
          <a:p>
            <a:pPr>
              <a:defRPr sz="2500" b="1" i="0" baseline="0"/>
            </a:pPr>
            <a:endParaRPr lang="en-US"/>
          </a:p>
        </c:txPr>
        <c:crossAx val="2073222008"/>
        <c:crosses val="autoZero"/>
        <c:auto val="1"/>
        <c:lblAlgn val="ctr"/>
        <c:lblOffset val="100"/>
        <c:noMultiLvlLbl val="0"/>
      </c:catAx>
      <c:valAx>
        <c:axId val="2073222008"/>
        <c:scaling>
          <c:orientation val="minMax"/>
        </c:scaling>
        <c:delete val="0"/>
        <c:axPos val="l"/>
        <c:majorGridlines/>
        <c:numFmt formatCode="0.00%" sourceLinked="1"/>
        <c:majorTickMark val="out"/>
        <c:minorTickMark val="none"/>
        <c:tickLblPos val="nextTo"/>
        <c:txPr>
          <a:bodyPr/>
          <a:lstStyle/>
          <a:p>
            <a:pPr>
              <a:defRPr sz="2000" b="1" i="0" baseline="0"/>
            </a:pPr>
            <a:endParaRPr lang="en-US"/>
          </a:p>
        </c:txPr>
        <c:crossAx val="2073439240"/>
        <c:crosses val="autoZero"/>
        <c:crossBetween val="between"/>
      </c:valAx>
      <c:serAx>
        <c:axId val="2073772872"/>
        <c:scaling>
          <c:orientation val="minMax"/>
        </c:scaling>
        <c:delete val="1"/>
        <c:axPos val="b"/>
        <c:majorTickMark val="out"/>
        <c:minorTickMark val="none"/>
        <c:tickLblPos val="nextTo"/>
        <c:crossAx val="2073222008"/>
        <c:crosses val="autoZero"/>
      </c:ser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5015886"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5015886" fontAlgn="auto">
              <a:spcBef>
                <a:spcPts val="0"/>
              </a:spcBef>
              <a:spcAft>
                <a:spcPts val="0"/>
              </a:spcAft>
              <a:defRPr sz="1200">
                <a:latin typeface="+mn-lt"/>
                <a:cs typeface="+mn-cs"/>
              </a:defRPr>
            </a:lvl1pPr>
          </a:lstStyle>
          <a:p>
            <a:pPr>
              <a:defRPr/>
            </a:pPr>
            <a:fld id="{B64766A8-2453-4D11-B0DC-C50DB852D1DA}" type="datetimeFigureOut">
              <a:rPr lang="en-US"/>
              <a:pPr>
                <a:defRPr/>
              </a:pPr>
              <a:t>5/6/20</a:t>
            </a:fld>
            <a:endParaRPr lang="en-US" dirty="0"/>
          </a:p>
        </p:txBody>
      </p:sp>
      <p:sp>
        <p:nvSpPr>
          <p:cNvPr id="4" name="Slide Image Placeholder 3"/>
          <p:cNvSpPr>
            <a:spLocks noGrp="1" noRot="1" noChangeAspect="1"/>
          </p:cNvSpPr>
          <p:nvPr>
            <p:ph type="sldImg" idx="2"/>
          </p:nvPr>
        </p:nvSpPr>
        <p:spPr>
          <a:xfrm>
            <a:off x="1311275" y="685800"/>
            <a:ext cx="423545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5015886"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5015886" fontAlgn="auto">
              <a:spcBef>
                <a:spcPts val="0"/>
              </a:spcBef>
              <a:spcAft>
                <a:spcPts val="0"/>
              </a:spcAft>
              <a:defRPr sz="1200">
                <a:latin typeface="+mn-lt"/>
                <a:cs typeface="+mn-cs"/>
              </a:defRPr>
            </a:lvl1pPr>
          </a:lstStyle>
          <a:p>
            <a:pPr>
              <a:defRPr/>
            </a:pPr>
            <a:fld id="{C864C5C9-8908-41AA-A679-DA3363EBEEDA}" type="slidenum">
              <a:rPr lang="en-US"/>
              <a:pPr>
                <a:defRPr/>
              </a:pPr>
              <a:t>‹#›</a:t>
            </a:fld>
            <a:endParaRPr lang="en-US" dirty="0"/>
          </a:p>
        </p:txBody>
      </p:sp>
    </p:spTree>
    <p:extLst>
      <p:ext uri="{BB962C8B-B14F-4D97-AF65-F5344CB8AC3E}">
        <p14:creationId xmlns:p14="http://schemas.microsoft.com/office/powerpoint/2010/main" val="2506986161"/>
      </p:ext>
    </p:extLst>
  </p:cSld>
  <p:clrMap bg1="lt1" tx1="dk1" bg2="lt2" tx2="dk2" accent1="accent1" accent2="accent2" accent3="accent3" accent4="accent4" accent5="accent5" accent6="accent6" hlink="hlink" folHlink="folHlink"/>
  <p:notesStyle>
    <a:lvl1pPr algn="l" defTabSz="4142318" rtl="0" eaLnBrk="0" fontAlgn="base" hangingPunct="0">
      <a:spcBef>
        <a:spcPct val="30000"/>
      </a:spcBef>
      <a:spcAft>
        <a:spcPct val="0"/>
      </a:spcAft>
      <a:defRPr sz="5452" kern="1200">
        <a:solidFill>
          <a:schemeClr val="tx1"/>
        </a:solidFill>
        <a:latin typeface="+mn-lt"/>
        <a:ea typeface="+mn-ea"/>
        <a:cs typeface="+mn-cs"/>
      </a:defRPr>
    </a:lvl1pPr>
    <a:lvl2pPr marL="2070504" algn="l" defTabSz="4142318" rtl="0" eaLnBrk="0" fontAlgn="base" hangingPunct="0">
      <a:spcBef>
        <a:spcPct val="30000"/>
      </a:spcBef>
      <a:spcAft>
        <a:spcPct val="0"/>
      </a:spcAft>
      <a:defRPr sz="5452" kern="1200">
        <a:solidFill>
          <a:schemeClr val="tx1"/>
        </a:solidFill>
        <a:latin typeface="+mn-lt"/>
        <a:ea typeface="+mn-ea"/>
        <a:cs typeface="+mn-cs"/>
      </a:defRPr>
    </a:lvl2pPr>
    <a:lvl3pPr marL="4142318" algn="l" defTabSz="4142318" rtl="0" eaLnBrk="0" fontAlgn="base" hangingPunct="0">
      <a:spcBef>
        <a:spcPct val="30000"/>
      </a:spcBef>
      <a:spcAft>
        <a:spcPct val="0"/>
      </a:spcAft>
      <a:defRPr sz="5452" kern="1200">
        <a:solidFill>
          <a:schemeClr val="tx1"/>
        </a:solidFill>
        <a:latin typeface="+mn-lt"/>
        <a:ea typeface="+mn-ea"/>
        <a:cs typeface="+mn-cs"/>
      </a:defRPr>
    </a:lvl3pPr>
    <a:lvl4pPr marL="6214133" algn="l" defTabSz="4142318" rtl="0" eaLnBrk="0" fontAlgn="base" hangingPunct="0">
      <a:spcBef>
        <a:spcPct val="30000"/>
      </a:spcBef>
      <a:spcAft>
        <a:spcPct val="0"/>
      </a:spcAft>
      <a:defRPr sz="5452" kern="1200">
        <a:solidFill>
          <a:schemeClr val="tx1"/>
        </a:solidFill>
        <a:latin typeface="+mn-lt"/>
        <a:ea typeface="+mn-ea"/>
        <a:cs typeface="+mn-cs"/>
      </a:defRPr>
    </a:lvl4pPr>
    <a:lvl5pPr marL="8285947" algn="l" defTabSz="4142318" rtl="0" eaLnBrk="0" fontAlgn="base" hangingPunct="0">
      <a:spcBef>
        <a:spcPct val="30000"/>
      </a:spcBef>
      <a:spcAft>
        <a:spcPct val="0"/>
      </a:spcAft>
      <a:defRPr sz="5452" kern="1200">
        <a:solidFill>
          <a:schemeClr val="tx1"/>
        </a:solidFill>
        <a:latin typeface="+mn-lt"/>
        <a:ea typeface="+mn-ea"/>
        <a:cs typeface="+mn-cs"/>
      </a:defRPr>
    </a:lvl5pPr>
    <a:lvl6pPr marL="10357805" algn="l" defTabSz="4143122" rtl="0" eaLnBrk="1" latinLnBrk="0" hangingPunct="1">
      <a:defRPr sz="5452" kern="1200">
        <a:solidFill>
          <a:schemeClr val="tx1"/>
        </a:solidFill>
        <a:latin typeface="+mn-lt"/>
        <a:ea typeface="+mn-ea"/>
        <a:cs typeface="+mn-cs"/>
      </a:defRPr>
    </a:lvl6pPr>
    <a:lvl7pPr marL="12429367" algn="l" defTabSz="4143122" rtl="0" eaLnBrk="1" latinLnBrk="0" hangingPunct="1">
      <a:defRPr sz="5452" kern="1200">
        <a:solidFill>
          <a:schemeClr val="tx1"/>
        </a:solidFill>
        <a:latin typeface="+mn-lt"/>
        <a:ea typeface="+mn-ea"/>
        <a:cs typeface="+mn-cs"/>
      </a:defRPr>
    </a:lvl7pPr>
    <a:lvl8pPr marL="14500927" algn="l" defTabSz="4143122" rtl="0" eaLnBrk="1" latinLnBrk="0" hangingPunct="1">
      <a:defRPr sz="5452" kern="1200">
        <a:solidFill>
          <a:schemeClr val="tx1"/>
        </a:solidFill>
        <a:latin typeface="+mn-lt"/>
        <a:ea typeface="+mn-ea"/>
        <a:cs typeface="+mn-cs"/>
      </a:defRPr>
    </a:lvl8pPr>
    <a:lvl9pPr marL="16572489" algn="l" defTabSz="4143122" rtl="0" eaLnBrk="1" latinLnBrk="0" hangingPunct="1">
      <a:defRPr sz="54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1275" y="685800"/>
            <a:ext cx="4235450" cy="3429000"/>
          </a:xfrm>
        </p:spPr>
      </p:sp>
      <p:sp>
        <p:nvSpPr>
          <p:cNvPr id="3" name="Notes Placeholder 2"/>
          <p:cNvSpPr>
            <a:spLocks noGrp="1"/>
          </p:cNvSpPr>
          <p:nvPr>
            <p:ph type="body" idx="1"/>
          </p:nvPr>
        </p:nvSpPr>
        <p:spPr/>
        <p:txBody>
          <a:bodyPr>
            <a:normAutofit fontScale="25000" lnSpcReduction="20000"/>
          </a:bodyPr>
          <a:lstStyle/>
          <a:p>
            <a:r>
              <a:rPr lang="en-US" dirty="0"/>
              <a:t>INSTRUCTIONS: Insert text in text boxes as indicated on the template. You can modify color, background, font, font size, etc. by using PowerPoint features noted in the tabs. You can add borders around text boxes and you can add lines or other graphics where desired. To add more text boxes, you can copy an existing one and move it to the desired location. You can add any graphic by dragging it onto the slide or by copying/pasting it. Be sure that your graphic has high dots per inch. Images/graphics must be cited if not original work. Use Sans Serif fonts for Titles, labels and section headers. Use Serif fonts for text in text boxes. </a:t>
            </a:r>
          </a:p>
          <a:p>
            <a:endParaRPr lang="en-US" dirty="0"/>
          </a:p>
          <a:p>
            <a:endParaRPr lang="en-US" dirty="0"/>
          </a:p>
          <a:p>
            <a:r>
              <a:rPr lang="en-US" dirty="0"/>
              <a:t>CONTENT:</a:t>
            </a:r>
          </a:p>
          <a:p>
            <a:r>
              <a:rPr lang="en-US" dirty="0"/>
              <a:t>*Introduction, Background, and/or Abstract (a place to quickly summarize your topic and trigger your audience’s interest). Usually in narrative, paragraph format.</a:t>
            </a:r>
          </a:p>
          <a:p>
            <a:r>
              <a:rPr lang="en-US" dirty="0"/>
              <a:t>*Materials and Methods or Process (a place to describe your process and what led to your results). Using bullet points can be a helpful way to present information.</a:t>
            </a:r>
          </a:p>
          <a:p>
            <a:pPr marL="0" marR="0" lvl="0" indent="0" algn="l" defTabSz="4142318" rtl="0" eaLnBrk="0" fontAlgn="base" latinLnBrk="0" hangingPunct="0">
              <a:lnSpc>
                <a:spcPct val="100000"/>
              </a:lnSpc>
              <a:spcBef>
                <a:spcPct val="30000"/>
              </a:spcBef>
              <a:spcAft>
                <a:spcPct val="0"/>
              </a:spcAft>
              <a:buClrTx/>
              <a:buSzTx/>
              <a:buFontTx/>
              <a:buNone/>
              <a:tabLst/>
              <a:defRPr/>
            </a:pPr>
            <a:r>
              <a:rPr lang="en-US" dirty="0"/>
              <a:t>*Results (the place where the results of your experiment are explained). Using bullet points can be a helpful way to present information.</a:t>
            </a:r>
          </a:p>
          <a:p>
            <a:r>
              <a:rPr lang="en-US" dirty="0"/>
              <a:t>*Conclusions or Discussion (the place where you explain why your results are conclusive and provide the reader with a short but solid justification of your hypothesis). Usually in narrative, paragraph format.</a:t>
            </a:r>
          </a:p>
          <a:p>
            <a:r>
              <a:rPr lang="en-US" dirty="0"/>
              <a:t>*References or Literature Cited (This is where you make a list of the literature you have cited regarding this project. List the names of authors, publications and publishing dates.) To save space, consider noting “selected references” – those references essential to the project. Citation style must follow rules designated by discipline, e.g., MLA, APA, etc.</a:t>
            </a:r>
          </a:p>
          <a:p>
            <a:r>
              <a:rPr lang="en-US" dirty="0"/>
              <a:t>*Acknowledgments (this is where you acknowledge grants and research programs. Also, use this section to thank the people who helped with your project. Can sometimes include your Contact Information)</a:t>
            </a:r>
          </a:p>
          <a:p>
            <a:r>
              <a:rPr lang="en-US" dirty="0"/>
              <a:t>*Depending on your type of research and where you are in your project, you may have to use some variation of the above.</a:t>
            </a:r>
          </a:p>
          <a:p>
            <a:endParaRPr lang="en-US" dirty="0"/>
          </a:p>
        </p:txBody>
      </p:sp>
      <p:sp>
        <p:nvSpPr>
          <p:cNvPr id="4" name="Slide Number Placeholder 3"/>
          <p:cNvSpPr>
            <a:spLocks noGrp="1"/>
          </p:cNvSpPr>
          <p:nvPr>
            <p:ph type="sldNum" sz="quarter" idx="10"/>
          </p:nvPr>
        </p:nvSpPr>
        <p:spPr/>
        <p:txBody>
          <a:bodyPr/>
          <a:lstStyle/>
          <a:p>
            <a:pPr>
              <a:defRPr/>
            </a:pPr>
            <a:fld id="{C864C5C9-8908-41AA-A679-DA3363EBEEDA}" type="slidenum">
              <a:rPr lang="en-US" smtClean="0"/>
              <a:pPr>
                <a:defRPr/>
              </a:pPr>
              <a:t>1</a:t>
            </a:fld>
            <a:endParaRPr lang="en-US" dirty="0"/>
          </a:p>
        </p:txBody>
      </p:sp>
    </p:spTree>
    <p:extLst>
      <p:ext uri="{BB962C8B-B14F-4D97-AF65-F5344CB8AC3E}">
        <p14:creationId xmlns:p14="http://schemas.microsoft.com/office/powerpoint/2010/main" val="3334758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3" y="6063376"/>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7"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0" name="Text Placeholder 5"/>
          <p:cNvSpPr>
            <a:spLocks noGrp="1"/>
          </p:cNvSpPr>
          <p:nvPr>
            <p:ph type="body" sz="quarter" idx="20"/>
          </p:nvPr>
        </p:nvSpPr>
        <p:spPr>
          <a:xfrm>
            <a:off x="807047" y="13715433"/>
            <a:ext cx="879415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0138769" y="6055879"/>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0138769"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9476047" y="6063376"/>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9469100" y="5258205"/>
            <a:ext cx="8801100"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8810651" y="5258205"/>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8810651" y="6063376"/>
            <a:ext cx="8791140"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8810651" y="1377231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8808449" y="14569985"/>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8810651" y="2454527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8808449" y="25342946"/>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3"/>
          <p:cNvSpPr>
            <a:spLocks noGrp="1"/>
          </p:cNvSpPr>
          <p:nvPr>
            <p:ph type="body" sz="quarter" idx="96"/>
          </p:nvPr>
        </p:nvSpPr>
        <p:spPr>
          <a:xfrm>
            <a:off x="822336" y="14513460"/>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76"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affiliations</a:t>
            </a:r>
          </a:p>
        </p:txBody>
      </p:sp>
      <p:sp>
        <p:nvSpPr>
          <p:cNvPr id="77"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78"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1163" y="798459"/>
            <a:ext cx="3239124" cy="4111196"/>
          </a:xfrm>
          <a:prstGeom prst="rect">
            <a:avLst/>
          </a:prstGeom>
        </p:spPr>
      </p:pic>
    </p:spTree>
    <p:extLst>
      <p:ext uri="{BB962C8B-B14F-4D97-AF65-F5344CB8AC3E}">
        <p14:creationId xmlns:p14="http://schemas.microsoft.com/office/powerpoint/2010/main" val="134847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4" y="6063376"/>
            <a:ext cx="1189236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6" y="5265702"/>
            <a:ext cx="11876486"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19" name="Text Placeholder 3"/>
          <p:cNvSpPr>
            <a:spLocks noGrp="1"/>
          </p:cNvSpPr>
          <p:nvPr>
            <p:ph type="body" sz="quarter" idx="19"/>
          </p:nvPr>
        </p:nvSpPr>
        <p:spPr>
          <a:xfrm>
            <a:off x="824319" y="17301891"/>
            <a:ext cx="11859213"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0" name="Text Placeholder 5"/>
          <p:cNvSpPr>
            <a:spLocks noGrp="1"/>
          </p:cNvSpPr>
          <p:nvPr>
            <p:ph type="body" sz="quarter" idx="20"/>
          </p:nvPr>
        </p:nvSpPr>
        <p:spPr>
          <a:xfrm>
            <a:off x="824320" y="16562372"/>
            <a:ext cx="1185921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3259993" y="20470128"/>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3259993" y="19722944"/>
            <a:ext cx="1187509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3266939" y="6063376"/>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3259992" y="5265702"/>
            <a:ext cx="1188204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5721273" y="5265702"/>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5721273" y="6063376"/>
            <a:ext cx="1187902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5721273" y="16547209"/>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5719072" y="17384139"/>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5721273" y="24545271"/>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5719072" y="25342946"/>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affiliations</a:t>
            </a:r>
          </a:p>
        </p:txBody>
      </p:sp>
      <p:sp>
        <p:nvSpPr>
          <p:cNvPr id="61"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63"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sp>
        <p:nvSpPr>
          <p:cNvPr id="31" name="TextBox 30"/>
          <p:cNvSpPr txBox="1"/>
          <p:nvPr userDrawn="1"/>
        </p:nvSpPr>
        <p:spPr>
          <a:xfrm>
            <a:off x="13373100" y="11140440"/>
            <a:ext cx="6515100" cy="415498"/>
          </a:xfrm>
          <a:prstGeom prst="rect">
            <a:avLst/>
          </a:prstGeom>
          <a:noFill/>
        </p:spPr>
        <p:txBody>
          <a:bodyPr wrap="square" rtlCol="0">
            <a:spAutoFit/>
          </a:bodyPr>
          <a:lstStyle/>
          <a:p>
            <a:endParaRPr lang="en-US" sz="21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4320" y="926875"/>
            <a:ext cx="3077120" cy="3905575"/>
          </a:xfrm>
          <a:prstGeom prst="rect">
            <a:avLst/>
          </a:prstGeom>
        </p:spPr>
      </p:pic>
    </p:spTree>
    <p:extLst>
      <p:ext uri="{BB962C8B-B14F-4D97-AF65-F5344CB8AC3E}">
        <p14:creationId xmlns:p14="http://schemas.microsoft.com/office/powerpoint/2010/main" val="4030569232"/>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8" r:id="rId1"/>
    <p:sldLayoutId id="2147483660" r:id="rId2"/>
  </p:sldLayoutIdLst>
  <p:txStyles>
    <p:titleStyle>
      <a:lvl1pPr algn="ctr" defTabSz="3761185" rtl="0" eaLnBrk="0" fontAlgn="base" hangingPunct="0">
        <a:spcBef>
          <a:spcPct val="0"/>
        </a:spcBef>
        <a:spcAft>
          <a:spcPct val="0"/>
        </a:spcAft>
        <a:defRPr sz="7500" kern="1200">
          <a:solidFill>
            <a:schemeClr val="bg1"/>
          </a:solidFill>
          <a:latin typeface="Trebuchet MS" pitchFamily="34" charset="0"/>
          <a:ea typeface="+mj-ea"/>
          <a:cs typeface="+mj-cs"/>
        </a:defRPr>
      </a:lvl1pPr>
      <a:lvl2pPr algn="ctr" defTabSz="3761185" rtl="0" eaLnBrk="0" fontAlgn="base" hangingPunct="0">
        <a:spcBef>
          <a:spcPct val="0"/>
        </a:spcBef>
        <a:spcAft>
          <a:spcPct val="0"/>
        </a:spcAft>
        <a:defRPr sz="7500">
          <a:solidFill>
            <a:schemeClr val="bg1"/>
          </a:solidFill>
          <a:latin typeface="Trebuchet MS" pitchFamily="34" charset="0"/>
        </a:defRPr>
      </a:lvl2pPr>
      <a:lvl3pPr algn="ctr" defTabSz="3761185" rtl="0" eaLnBrk="0" fontAlgn="base" hangingPunct="0">
        <a:spcBef>
          <a:spcPct val="0"/>
        </a:spcBef>
        <a:spcAft>
          <a:spcPct val="0"/>
        </a:spcAft>
        <a:defRPr sz="7500">
          <a:solidFill>
            <a:schemeClr val="bg1"/>
          </a:solidFill>
          <a:latin typeface="Trebuchet MS" pitchFamily="34" charset="0"/>
        </a:defRPr>
      </a:lvl3pPr>
      <a:lvl4pPr algn="ctr" defTabSz="3761185" rtl="0" eaLnBrk="0" fontAlgn="base" hangingPunct="0">
        <a:spcBef>
          <a:spcPct val="0"/>
        </a:spcBef>
        <a:spcAft>
          <a:spcPct val="0"/>
        </a:spcAft>
        <a:defRPr sz="7500">
          <a:solidFill>
            <a:schemeClr val="bg1"/>
          </a:solidFill>
          <a:latin typeface="Trebuchet MS" pitchFamily="34" charset="0"/>
        </a:defRPr>
      </a:lvl4pPr>
      <a:lvl5pPr algn="ctr" defTabSz="3761185" rtl="0" eaLnBrk="0" fontAlgn="base" hangingPunct="0">
        <a:spcBef>
          <a:spcPct val="0"/>
        </a:spcBef>
        <a:spcAft>
          <a:spcPct val="0"/>
        </a:spcAft>
        <a:defRPr sz="7500">
          <a:solidFill>
            <a:schemeClr val="bg1"/>
          </a:solidFill>
          <a:latin typeface="Trebuchet MS" pitchFamily="34" charset="0"/>
        </a:defRPr>
      </a:lvl5pPr>
      <a:lvl6pPr marL="342900" algn="ctr" defTabSz="3761185" rtl="0" fontAlgn="base">
        <a:spcBef>
          <a:spcPct val="0"/>
        </a:spcBef>
        <a:spcAft>
          <a:spcPct val="0"/>
        </a:spcAft>
        <a:defRPr sz="7500">
          <a:solidFill>
            <a:schemeClr val="bg1"/>
          </a:solidFill>
          <a:latin typeface="Trebuchet MS" pitchFamily="34" charset="0"/>
        </a:defRPr>
      </a:lvl6pPr>
      <a:lvl7pPr marL="685800" algn="ctr" defTabSz="3761185" rtl="0" fontAlgn="base">
        <a:spcBef>
          <a:spcPct val="0"/>
        </a:spcBef>
        <a:spcAft>
          <a:spcPct val="0"/>
        </a:spcAft>
        <a:defRPr sz="7500">
          <a:solidFill>
            <a:schemeClr val="bg1"/>
          </a:solidFill>
          <a:latin typeface="Trebuchet MS" pitchFamily="34" charset="0"/>
        </a:defRPr>
      </a:lvl7pPr>
      <a:lvl8pPr marL="1028700" algn="ctr" defTabSz="3761185" rtl="0" fontAlgn="base">
        <a:spcBef>
          <a:spcPct val="0"/>
        </a:spcBef>
        <a:spcAft>
          <a:spcPct val="0"/>
        </a:spcAft>
        <a:defRPr sz="7500">
          <a:solidFill>
            <a:schemeClr val="bg1"/>
          </a:solidFill>
          <a:latin typeface="Trebuchet MS" pitchFamily="34" charset="0"/>
        </a:defRPr>
      </a:lvl8pPr>
      <a:lvl9pPr marL="1371600" algn="ctr" defTabSz="3761185" rtl="0" fontAlgn="base">
        <a:spcBef>
          <a:spcPct val="0"/>
        </a:spcBef>
        <a:spcAft>
          <a:spcPct val="0"/>
        </a:spcAft>
        <a:defRPr sz="7500">
          <a:solidFill>
            <a:schemeClr val="bg1"/>
          </a:solidFill>
          <a:latin typeface="Trebuchet MS" pitchFamily="34" charset="0"/>
        </a:defRPr>
      </a:lvl9pPr>
    </p:titleStyle>
    <p:bodyStyle>
      <a:lvl1pPr marL="1409700" indent="-1409700" algn="l" defTabSz="3761185" rtl="0" eaLnBrk="0" fontAlgn="base" hangingPunct="0">
        <a:spcBef>
          <a:spcPct val="20000"/>
        </a:spcBef>
        <a:spcAft>
          <a:spcPct val="0"/>
        </a:spcAft>
        <a:buFont typeface="Arial" charset="0"/>
        <a:buChar char="•"/>
        <a:defRPr sz="13200" kern="1200">
          <a:solidFill>
            <a:schemeClr val="tx1"/>
          </a:solidFill>
          <a:latin typeface="+mn-lt"/>
          <a:ea typeface="+mn-ea"/>
          <a:cs typeface="+mn-cs"/>
        </a:defRPr>
      </a:lvl1pPr>
      <a:lvl2pPr marL="3056335" indent="-1175147" algn="l" defTabSz="3761185" rtl="0" eaLnBrk="0" fontAlgn="base" hangingPunct="0">
        <a:spcBef>
          <a:spcPct val="20000"/>
        </a:spcBef>
        <a:spcAft>
          <a:spcPct val="0"/>
        </a:spcAft>
        <a:buFont typeface="Arial" charset="0"/>
        <a:buChar char="–"/>
        <a:defRPr sz="11550" kern="1200">
          <a:solidFill>
            <a:schemeClr val="tx1"/>
          </a:solidFill>
          <a:latin typeface="+mn-lt"/>
          <a:ea typeface="+mn-ea"/>
          <a:cs typeface="+mn-cs"/>
        </a:defRPr>
      </a:lvl2pPr>
      <a:lvl3pPr marL="4701779" indent="-939404" algn="l" defTabSz="3761185" rtl="0" eaLnBrk="0" fontAlgn="base" hangingPunct="0">
        <a:spcBef>
          <a:spcPct val="20000"/>
        </a:spcBef>
        <a:spcAft>
          <a:spcPct val="0"/>
        </a:spcAft>
        <a:buFont typeface="Arial" charset="0"/>
        <a:buChar char="•"/>
        <a:defRPr sz="9900" kern="1200">
          <a:solidFill>
            <a:schemeClr val="tx1"/>
          </a:solidFill>
          <a:latin typeface="+mn-lt"/>
          <a:ea typeface="+mn-ea"/>
          <a:cs typeface="+mn-cs"/>
        </a:defRPr>
      </a:lvl3pPr>
      <a:lvl4pPr marL="6582966"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4pPr>
      <a:lvl5pPr marL="8464154"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p:bodyStyle>
    <p:otherStyle>
      <a:defPPr>
        <a:defRPr lang="en-US"/>
      </a:defPPr>
      <a:lvl1pPr marL="0" algn="l" defTabSz="3761915" rtl="0" eaLnBrk="1" latinLnBrk="0" hangingPunct="1">
        <a:defRPr sz="7350" kern="1200">
          <a:solidFill>
            <a:schemeClr val="tx1"/>
          </a:solidFill>
          <a:latin typeface="+mn-lt"/>
          <a:ea typeface="+mn-ea"/>
          <a:cs typeface="+mn-cs"/>
        </a:defRPr>
      </a:lvl1pPr>
      <a:lvl2pPr marL="1880958" algn="l" defTabSz="3761915" rtl="0" eaLnBrk="1" latinLnBrk="0" hangingPunct="1">
        <a:defRPr sz="7350" kern="1200">
          <a:solidFill>
            <a:schemeClr val="tx1"/>
          </a:solidFill>
          <a:latin typeface="+mn-lt"/>
          <a:ea typeface="+mn-ea"/>
          <a:cs typeface="+mn-cs"/>
        </a:defRPr>
      </a:lvl2pPr>
      <a:lvl3pPr marL="3761915" algn="l" defTabSz="3761915" rtl="0" eaLnBrk="1" latinLnBrk="0" hangingPunct="1">
        <a:defRPr sz="7350" kern="1200">
          <a:solidFill>
            <a:schemeClr val="tx1"/>
          </a:solidFill>
          <a:latin typeface="+mn-lt"/>
          <a:ea typeface="+mn-ea"/>
          <a:cs typeface="+mn-cs"/>
        </a:defRPr>
      </a:lvl3pPr>
      <a:lvl4pPr marL="5642873" algn="l" defTabSz="3761915" rtl="0" eaLnBrk="1" latinLnBrk="0" hangingPunct="1">
        <a:defRPr sz="7350" kern="1200">
          <a:solidFill>
            <a:schemeClr val="tx1"/>
          </a:solidFill>
          <a:latin typeface="+mn-lt"/>
          <a:ea typeface="+mn-ea"/>
          <a:cs typeface="+mn-cs"/>
        </a:defRPr>
      </a:lvl4pPr>
      <a:lvl5pPr marL="7523829" algn="l" defTabSz="3761915" rtl="0" eaLnBrk="1" latinLnBrk="0" hangingPunct="1">
        <a:defRPr sz="7350" kern="1200">
          <a:solidFill>
            <a:schemeClr val="tx1"/>
          </a:solidFill>
          <a:latin typeface="+mn-lt"/>
          <a:ea typeface="+mn-ea"/>
          <a:cs typeface="+mn-cs"/>
        </a:defRPr>
      </a:lvl5pPr>
      <a:lvl6pPr marL="9404787" algn="l" defTabSz="3761915" rtl="0" eaLnBrk="1" latinLnBrk="0" hangingPunct="1">
        <a:defRPr sz="7350" kern="1200">
          <a:solidFill>
            <a:schemeClr val="tx1"/>
          </a:solidFill>
          <a:latin typeface="+mn-lt"/>
          <a:ea typeface="+mn-ea"/>
          <a:cs typeface="+mn-cs"/>
        </a:defRPr>
      </a:lvl6pPr>
      <a:lvl7pPr marL="11285745" algn="l" defTabSz="3761915" rtl="0" eaLnBrk="1" latinLnBrk="0" hangingPunct="1">
        <a:defRPr sz="7350" kern="1200">
          <a:solidFill>
            <a:schemeClr val="tx1"/>
          </a:solidFill>
          <a:latin typeface="+mn-lt"/>
          <a:ea typeface="+mn-ea"/>
          <a:cs typeface="+mn-cs"/>
        </a:defRPr>
      </a:lvl7pPr>
      <a:lvl8pPr marL="13166702" algn="l" defTabSz="3761915" rtl="0" eaLnBrk="1" latinLnBrk="0" hangingPunct="1">
        <a:defRPr sz="7350" kern="1200">
          <a:solidFill>
            <a:schemeClr val="tx1"/>
          </a:solidFill>
          <a:latin typeface="+mn-lt"/>
          <a:ea typeface="+mn-ea"/>
          <a:cs typeface="+mn-cs"/>
        </a:defRPr>
      </a:lvl8pPr>
      <a:lvl9pPr marL="15047660" algn="l" defTabSz="3761915" rtl="0" eaLnBrk="1" latinLnBrk="0" hangingPunct="1">
        <a:defRPr sz="7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807046" y="5231077"/>
            <a:ext cx="11876486" cy="765035"/>
          </a:xfrm>
        </p:spPr>
        <p:txBody>
          <a:bodyPr/>
          <a:lstStyle/>
          <a:p>
            <a:r>
              <a:rPr lang="en-US" sz="3600" dirty="0"/>
              <a:t>Abstract</a:t>
            </a:r>
          </a:p>
        </p:txBody>
      </p:sp>
      <p:sp>
        <p:nvSpPr>
          <p:cNvPr id="4" name="Text Placeholder 3"/>
          <p:cNvSpPr>
            <a:spLocks noGrp="1"/>
          </p:cNvSpPr>
          <p:nvPr>
            <p:ph type="body" sz="quarter" idx="19"/>
          </p:nvPr>
        </p:nvSpPr>
        <p:spPr>
          <a:xfrm>
            <a:off x="1077752" y="14497735"/>
            <a:ext cx="11859213" cy="7520273"/>
          </a:xfrm>
        </p:spPr>
        <p:txBody>
          <a:bodyPr/>
          <a:lstStyle/>
          <a:p>
            <a:pPr algn="just"/>
            <a:r>
              <a:rPr lang="en-US" sz="3200" dirty="0">
                <a:solidFill>
                  <a:schemeClr val="tx1"/>
                </a:solidFill>
                <a:latin typeface="+mn-lt"/>
              </a:rPr>
              <a:t>Dental hygiene faculty and students conducted dental hygiene </a:t>
            </a:r>
            <a:r>
              <a:rPr lang="en-US" sz="3200" dirty="0">
                <a:solidFill>
                  <a:srgbClr val="000000"/>
                </a:solidFill>
                <a:latin typeface="+mn-lt"/>
              </a:rPr>
              <a:t>patient </a:t>
            </a:r>
            <a:r>
              <a:rPr lang="en-US" sz="3200" dirty="0">
                <a:solidFill>
                  <a:schemeClr val="tx1"/>
                </a:solidFill>
                <a:latin typeface="+mn-lt"/>
              </a:rPr>
              <a:t>recruitment at Voorhees </a:t>
            </a:r>
            <a:r>
              <a:rPr lang="en-US" sz="3200" dirty="0">
                <a:solidFill>
                  <a:srgbClr val="000000"/>
                </a:solidFill>
                <a:latin typeface="+mn-lt"/>
              </a:rPr>
              <a:t>campus,</a:t>
            </a:r>
            <a:r>
              <a:rPr lang="en-US" sz="3200" dirty="0">
                <a:solidFill>
                  <a:schemeClr val="tx1"/>
                </a:solidFill>
                <a:latin typeface="+mn-lt"/>
              </a:rPr>
              <a:t> NYCCT on February 6, 2020. Dental screening forms were distributed to 33 NYCCT students. The forms included information </a:t>
            </a:r>
            <a:r>
              <a:rPr lang="en-US" sz="3200" dirty="0">
                <a:solidFill>
                  <a:srgbClr val="000000"/>
                </a:solidFill>
                <a:latin typeface="+mn-lt"/>
              </a:rPr>
              <a:t>such as </a:t>
            </a:r>
            <a:r>
              <a:rPr lang="en-US" sz="3200" dirty="0">
                <a:solidFill>
                  <a:schemeClr val="tx1"/>
                </a:solidFill>
                <a:latin typeface="+mn-lt"/>
              </a:rPr>
              <a:t>name, date of birth, phone number, address, email address and some general questions pertaining to the patient’s most recent dental visit. </a:t>
            </a:r>
            <a:r>
              <a:rPr lang="en-US" sz="3200" dirty="0">
                <a:solidFill>
                  <a:srgbClr val="000000"/>
                </a:solidFill>
                <a:latin typeface="+mn-lt"/>
              </a:rPr>
              <a:t>As well as </a:t>
            </a:r>
            <a:r>
              <a:rPr lang="en-US" sz="3200" dirty="0">
                <a:solidFill>
                  <a:schemeClr val="tx1"/>
                </a:solidFill>
                <a:latin typeface="+mn-lt"/>
              </a:rPr>
              <a:t>their current oral home regimen and whether they have </a:t>
            </a:r>
            <a:r>
              <a:rPr lang="en-US" sz="3200" dirty="0">
                <a:solidFill>
                  <a:srgbClr val="000000"/>
                </a:solidFill>
                <a:latin typeface="+mn-lt"/>
              </a:rPr>
              <a:t>dental insurance. The data was analyzed to determine the participants’ demographics, oral self-care, and awareness of a dental hygiene clinic on the college campus site.  </a:t>
            </a:r>
          </a:p>
          <a:p>
            <a:pPr algn="just"/>
            <a:r>
              <a:rPr lang="en-US" sz="3200" dirty="0">
                <a:solidFill>
                  <a:srgbClr val="000000"/>
                </a:solidFill>
                <a:latin typeface="+mn-lt"/>
              </a:rPr>
              <a:t>100 % of patients that completed the treatment and filled out post-treatment were pleased with the dental </a:t>
            </a:r>
            <a:r>
              <a:rPr lang="en-US" sz="3200">
                <a:solidFill>
                  <a:srgbClr val="000000"/>
                </a:solidFill>
                <a:latin typeface="+mn-lt"/>
              </a:rPr>
              <a:t>treatment, find </a:t>
            </a:r>
            <a:r>
              <a:rPr lang="en-US" sz="3200" dirty="0">
                <a:solidFill>
                  <a:srgbClr val="000000"/>
                </a:solidFill>
                <a:latin typeface="+mn-lt"/>
              </a:rPr>
              <a:t>the clinicians professional and courteous, and would recommend the clinic to their friends and family. </a:t>
            </a:r>
          </a:p>
        </p:txBody>
      </p:sp>
      <p:sp>
        <p:nvSpPr>
          <p:cNvPr id="5" name="Text Placeholder 4"/>
          <p:cNvSpPr>
            <a:spLocks noGrp="1"/>
          </p:cNvSpPr>
          <p:nvPr>
            <p:ph type="body" sz="quarter" idx="20"/>
          </p:nvPr>
        </p:nvSpPr>
        <p:spPr>
          <a:xfrm>
            <a:off x="1061873" y="13412907"/>
            <a:ext cx="11859212" cy="765035"/>
          </a:xfrm>
        </p:spPr>
        <p:txBody>
          <a:bodyPr/>
          <a:lstStyle/>
          <a:p>
            <a:r>
              <a:rPr lang="en-US" sz="3600" dirty="0"/>
              <a:t>Materials &amp; Methods </a:t>
            </a:r>
          </a:p>
        </p:txBody>
      </p:sp>
      <p:sp>
        <p:nvSpPr>
          <p:cNvPr id="6" name="Text Placeholder 5"/>
          <p:cNvSpPr>
            <a:spLocks noGrp="1"/>
          </p:cNvSpPr>
          <p:nvPr>
            <p:ph type="body" sz="quarter" idx="21"/>
          </p:nvPr>
        </p:nvSpPr>
        <p:spPr>
          <a:xfrm>
            <a:off x="1003804" y="23858999"/>
            <a:ext cx="11875092" cy="4467130"/>
          </a:xfrm>
        </p:spPr>
        <p:txBody>
          <a:bodyPr/>
          <a:lstStyle/>
          <a:p>
            <a:pPr algn="just"/>
            <a:r>
              <a:rPr lang="en-US" sz="3200" dirty="0">
                <a:solidFill>
                  <a:srgbClr val="000000"/>
                </a:solidFill>
                <a:latin typeface="+mn-lt"/>
              </a:rPr>
              <a:t>The participants were contacted and offered complimentary dental services including, an oral cancer screening</a:t>
            </a:r>
            <a:r>
              <a:rPr lang="en-US" sz="3200" dirty="0">
                <a:solidFill>
                  <a:schemeClr val="tx1"/>
                </a:solidFill>
                <a:latin typeface="+mn-lt"/>
              </a:rPr>
              <a:t>,</a:t>
            </a:r>
            <a:r>
              <a:rPr lang="en-US" sz="3200" dirty="0">
                <a:solidFill>
                  <a:srgbClr val="FF0000"/>
                </a:solidFill>
                <a:latin typeface="+mn-lt"/>
              </a:rPr>
              <a:t> </a:t>
            </a:r>
            <a:r>
              <a:rPr lang="en-US" sz="3200" dirty="0">
                <a:solidFill>
                  <a:schemeClr val="tx1"/>
                </a:solidFill>
                <a:latin typeface="+mn-lt"/>
              </a:rPr>
              <a:t>gum and </a:t>
            </a:r>
            <a:r>
              <a:rPr lang="en-US" sz="3200" dirty="0">
                <a:solidFill>
                  <a:srgbClr val="000000"/>
                </a:solidFill>
                <a:latin typeface="+mn-lt"/>
              </a:rPr>
              <a:t>dental evaluation, x-rays, toothbrush and flossing instruction, fluoride treatment, scaling and polishing. This year our clinic also introduced professional whitening to the list of treatments. 7 people out of the group of interested participants responded to the offer immediately and scheduled an appointment for dental care with the student research assistants. </a:t>
            </a:r>
          </a:p>
        </p:txBody>
      </p:sp>
      <p:sp>
        <p:nvSpPr>
          <p:cNvPr id="7" name="Text Placeholder 6"/>
          <p:cNvSpPr>
            <a:spLocks noGrp="1"/>
          </p:cNvSpPr>
          <p:nvPr>
            <p:ph type="body" sz="quarter" idx="22"/>
          </p:nvPr>
        </p:nvSpPr>
        <p:spPr>
          <a:xfrm>
            <a:off x="1061873" y="22965536"/>
            <a:ext cx="11875092" cy="765035"/>
          </a:xfrm>
        </p:spPr>
        <p:txBody>
          <a:bodyPr/>
          <a:lstStyle/>
          <a:p>
            <a:r>
              <a:rPr lang="en-US" sz="3600" dirty="0"/>
              <a:t>Winter 2020</a:t>
            </a:r>
          </a:p>
        </p:txBody>
      </p:sp>
      <p:sp>
        <p:nvSpPr>
          <p:cNvPr id="8" name="Text Placeholder 7"/>
          <p:cNvSpPr>
            <a:spLocks noGrp="1"/>
          </p:cNvSpPr>
          <p:nvPr>
            <p:ph type="body" sz="quarter" idx="23"/>
          </p:nvPr>
        </p:nvSpPr>
        <p:spPr>
          <a:xfrm>
            <a:off x="14083340" y="6196324"/>
            <a:ext cx="9655590" cy="10376440"/>
          </a:xfrm>
        </p:spPr>
        <p:txBody>
          <a:bodyPr/>
          <a:lstStyle/>
          <a:p>
            <a:pPr algn="just"/>
            <a:r>
              <a:rPr lang="en-US" sz="3200" dirty="0">
                <a:solidFill>
                  <a:srgbClr val="000000"/>
                </a:solidFill>
                <a:latin typeface="+mn-lt"/>
                <a:cs typeface="Calibri" panose="020F0502020204030204" pitchFamily="34" charset="0"/>
              </a:rPr>
              <a:t>During Phase I of the research, the data suggested that almost all of the participants are between 18-30 years old (81.8%) and use manual toothbrush (90.9%). Almost half out of 33 potential patients are uninsured (48.5%). In addition, it was concluded from the verbal interview that “Not sure” (36.4%) equals “no dental insurance.” All 4 patients that were seen in the college clinic stated on initial screening form “Not sure.” However, during Phase II of the research patients specified that they never had a dental prophylaxis or any dental experience, and they do not have dental insurance. It was essential to increase awareness among NYCCT students, faculty and staff, to no-cost dental hygiene care available on campus. Our research aim was to enhance the dental health of our students and community, as well as to advance/refine the treatment approach and services we provide at our clinic. We believe that regular dental prophylaxis’ and education contribute significantly to our patients’ oral health.</a:t>
            </a:r>
            <a:r>
              <a:rPr lang="en-US" sz="3200" dirty="0">
                <a:solidFill>
                  <a:srgbClr val="000000"/>
                </a:solidFill>
                <a:latin typeface="+mn-lt"/>
              </a:rPr>
              <a:t>  </a:t>
            </a:r>
          </a:p>
        </p:txBody>
      </p:sp>
      <p:sp>
        <p:nvSpPr>
          <p:cNvPr id="9" name="Text Placeholder 8"/>
          <p:cNvSpPr>
            <a:spLocks noGrp="1"/>
          </p:cNvSpPr>
          <p:nvPr>
            <p:ph type="body" sz="quarter" idx="24"/>
          </p:nvPr>
        </p:nvSpPr>
        <p:spPr>
          <a:xfrm>
            <a:off x="13259992" y="5231077"/>
            <a:ext cx="11882042" cy="765035"/>
          </a:xfrm>
        </p:spPr>
        <p:txBody>
          <a:bodyPr/>
          <a:lstStyle/>
          <a:p>
            <a:r>
              <a:rPr lang="en-US" sz="3600" dirty="0"/>
              <a:t>Phase I</a:t>
            </a:r>
          </a:p>
        </p:txBody>
      </p:sp>
      <p:sp>
        <p:nvSpPr>
          <p:cNvPr id="10" name="Text Placeholder 9"/>
          <p:cNvSpPr>
            <a:spLocks noGrp="1"/>
          </p:cNvSpPr>
          <p:nvPr>
            <p:ph type="body" sz="quarter" idx="25"/>
          </p:nvPr>
        </p:nvSpPr>
        <p:spPr>
          <a:xfrm>
            <a:off x="26106668" y="5231077"/>
            <a:ext cx="11879025" cy="765035"/>
          </a:xfrm>
        </p:spPr>
        <p:txBody>
          <a:bodyPr/>
          <a:lstStyle/>
          <a:p>
            <a:r>
              <a:rPr lang="en-US" sz="3600" dirty="0"/>
              <a:t>Phase II</a:t>
            </a:r>
          </a:p>
        </p:txBody>
      </p:sp>
      <p:sp>
        <p:nvSpPr>
          <p:cNvPr id="11" name="Text Placeholder 10"/>
          <p:cNvSpPr>
            <a:spLocks noGrp="1"/>
          </p:cNvSpPr>
          <p:nvPr>
            <p:ph type="body" sz="quarter" idx="26"/>
          </p:nvPr>
        </p:nvSpPr>
        <p:spPr>
          <a:xfrm>
            <a:off x="25966938" y="10625154"/>
            <a:ext cx="11506839" cy="6535389"/>
          </a:xfrm>
        </p:spPr>
        <p:txBody>
          <a:bodyPr/>
          <a:lstStyle/>
          <a:p>
            <a:pPr algn="just"/>
            <a:r>
              <a:rPr lang="en-US" sz="3200" dirty="0">
                <a:solidFill>
                  <a:srgbClr val="000000"/>
                </a:solidFill>
                <a:latin typeface="+mn-lt"/>
              </a:rPr>
              <a:t>Over 50% of participants that were treated in the clinic had moderately involved forms of gum disease that they  were unaware of. </a:t>
            </a:r>
            <a:endParaRPr lang="en-US" sz="3200" dirty="0">
              <a:solidFill>
                <a:srgbClr val="000000"/>
              </a:solidFill>
              <a:highlight>
                <a:srgbClr val="FFFF00"/>
              </a:highlight>
              <a:latin typeface="+mn-lt"/>
            </a:endParaRPr>
          </a:p>
          <a:p>
            <a:pPr algn="just"/>
            <a:r>
              <a:rPr lang="en-US" sz="3200" dirty="0">
                <a:solidFill>
                  <a:srgbClr val="000000"/>
                </a:solidFill>
                <a:latin typeface="+mn-lt"/>
              </a:rPr>
              <a:t>According to verbal interview, all the 4 participants brush once a day, do not floss, never used mouth rinse or a tongue cleaner. Furthermore</a:t>
            </a:r>
            <a:r>
              <a:rPr lang="en-US" sz="3200" dirty="0">
                <a:solidFill>
                  <a:schemeClr val="bg2">
                    <a:lumMod val="50000"/>
                  </a:schemeClr>
                </a:solidFill>
                <a:latin typeface="+mn-lt"/>
              </a:rPr>
              <a:t>,</a:t>
            </a:r>
            <a:r>
              <a:rPr lang="en-US" sz="3200" dirty="0">
                <a:solidFill>
                  <a:srgbClr val="0070C0"/>
                </a:solidFill>
                <a:latin typeface="+mn-lt"/>
              </a:rPr>
              <a:t> </a:t>
            </a:r>
            <a:r>
              <a:rPr lang="en-US" sz="3200" dirty="0">
                <a:solidFill>
                  <a:srgbClr val="000000"/>
                </a:solidFill>
                <a:latin typeface="+mn-lt"/>
              </a:rPr>
              <a:t>one of the patients who exhibited signs of gum disease did not brush because he thought it causes gums to recede.</a:t>
            </a:r>
            <a:r>
              <a:rPr lang="en-US" sz="3200" dirty="0">
                <a:solidFill>
                  <a:schemeClr val="bg2">
                    <a:lumMod val="50000"/>
                  </a:schemeClr>
                </a:solidFill>
                <a:latin typeface="+mn-lt"/>
              </a:rPr>
              <a:t> </a:t>
            </a:r>
            <a:r>
              <a:rPr lang="en-US" sz="3200" dirty="0">
                <a:solidFill>
                  <a:srgbClr val="000000"/>
                </a:solidFill>
                <a:latin typeface="+mn-lt"/>
              </a:rPr>
              <a:t>It made us come to the realization that NYCCT students have a misconception of proper oral hygiene care, and we as clinicians can impact their oral hygiene by educating them and helping them understand the importance of dental care and dental hygiene visits. </a:t>
            </a:r>
          </a:p>
        </p:txBody>
      </p:sp>
      <p:sp>
        <p:nvSpPr>
          <p:cNvPr id="12" name="Text Placeholder 11"/>
          <p:cNvSpPr>
            <a:spLocks noGrp="1"/>
          </p:cNvSpPr>
          <p:nvPr>
            <p:ph type="body" sz="quarter" idx="27"/>
          </p:nvPr>
        </p:nvSpPr>
        <p:spPr>
          <a:xfrm>
            <a:off x="26102264" y="22990852"/>
            <a:ext cx="11879025" cy="765035"/>
          </a:xfrm>
        </p:spPr>
        <p:txBody>
          <a:bodyPr/>
          <a:lstStyle/>
          <a:p>
            <a:r>
              <a:rPr lang="en-US" sz="3600" dirty="0"/>
              <a:t>Conclusion</a:t>
            </a:r>
          </a:p>
        </p:txBody>
      </p:sp>
      <p:sp>
        <p:nvSpPr>
          <p:cNvPr id="13" name="Text Placeholder 12"/>
          <p:cNvSpPr>
            <a:spLocks noGrp="1"/>
          </p:cNvSpPr>
          <p:nvPr>
            <p:ph type="body" sz="quarter" idx="28"/>
          </p:nvPr>
        </p:nvSpPr>
        <p:spPr>
          <a:xfrm>
            <a:off x="26111071" y="23913141"/>
            <a:ext cx="11362706" cy="4959572"/>
          </a:xfrm>
        </p:spPr>
        <p:txBody>
          <a:bodyPr/>
          <a:lstStyle/>
          <a:p>
            <a:pPr algn="just"/>
            <a:r>
              <a:rPr lang="en-US" sz="3200" dirty="0">
                <a:solidFill>
                  <a:srgbClr val="000000"/>
                </a:solidFill>
                <a:latin typeface="+mn-lt"/>
              </a:rPr>
              <a:t>Due to the COVID-19 outbreak, 2 patients have not completed their treatment and those who were scheduled for April/May 2020 were rescheduled until further notice. As part of the ongoing research, we have determined that NYCCT students were unaware and in need of dental hygiene care offered by the research assistants. The patients that received care were eager to improve their dental health and find out more about preventive measurements that they can take in order to avoid disease. </a:t>
            </a:r>
          </a:p>
          <a:p>
            <a:pPr lvl="0" algn="just" defTabSz="914400" eaLnBrk="1" fontAlgn="auto" hangingPunct="1">
              <a:spcBef>
                <a:spcPts val="0"/>
              </a:spcBef>
              <a:spcAft>
                <a:spcPts val="0"/>
              </a:spcAft>
            </a:pPr>
            <a:endParaRPr lang="en-US" sz="3200" dirty="0">
              <a:solidFill>
                <a:srgbClr val="000000"/>
              </a:solidFill>
              <a:latin typeface="+mn-lt"/>
            </a:endParaRPr>
          </a:p>
        </p:txBody>
      </p:sp>
      <p:sp>
        <p:nvSpPr>
          <p:cNvPr id="14" name="Text Placeholder 13"/>
          <p:cNvSpPr>
            <a:spLocks noGrp="1"/>
          </p:cNvSpPr>
          <p:nvPr>
            <p:ph type="body" sz="quarter" idx="29"/>
          </p:nvPr>
        </p:nvSpPr>
        <p:spPr>
          <a:xfrm>
            <a:off x="26111071" y="6511602"/>
            <a:ext cx="11034903" cy="4150577"/>
          </a:xfrm>
        </p:spPr>
        <p:txBody>
          <a:bodyPr/>
          <a:lstStyle/>
          <a:p>
            <a:pPr algn="just"/>
            <a:r>
              <a:rPr lang="en-US" sz="3200" b="0" u="none" dirty="0">
                <a:solidFill>
                  <a:srgbClr val="000000"/>
                </a:solidFill>
              </a:rPr>
              <a:t>Due to the COVID-19 outbreak, only 4 participants were treated</a:t>
            </a:r>
            <a:r>
              <a:rPr lang="en-US" sz="3200" b="0" u="none" dirty="0">
                <a:solidFill>
                  <a:srgbClr val="FF0000"/>
                </a:solidFill>
              </a:rPr>
              <a:t> </a:t>
            </a:r>
            <a:r>
              <a:rPr lang="en-US" sz="3200" b="0" u="none" dirty="0">
                <a:solidFill>
                  <a:srgbClr val="000000"/>
                </a:solidFill>
              </a:rPr>
              <a:t>in the dental hygiene clinic. Of the 4 participants, only 3 had treatment completed and filled out a post satisfactory questionnaire 100% stated that they were satisfied with the services provided and will consider coming back for </a:t>
            </a:r>
            <a:r>
              <a:rPr lang="en-US" sz="3200" b="0" u="none" dirty="0" err="1">
                <a:solidFill>
                  <a:srgbClr val="000000"/>
                </a:solidFill>
              </a:rPr>
              <a:t>recare</a:t>
            </a:r>
            <a:r>
              <a:rPr lang="en-US" sz="3200" b="0" u="none" dirty="0">
                <a:solidFill>
                  <a:srgbClr val="000000"/>
                </a:solidFill>
              </a:rPr>
              <a:t> treatment in 3 months. The surveyed respondents stated that they made their dental hygiene appointment as a result of the recruitment at Voorhees campus.</a:t>
            </a:r>
          </a:p>
        </p:txBody>
      </p:sp>
      <p:sp>
        <p:nvSpPr>
          <p:cNvPr id="15" name="Text Placeholder 14"/>
          <p:cNvSpPr>
            <a:spLocks noGrp="1"/>
          </p:cNvSpPr>
          <p:nvPr>
            <p:ph type="body" sz="quarter" idx="30"/>
          </p:nvPr>
        </p:nvSpPr>
        <p:spPr>
          <a:xfrm>
            <a:off x="26102265" y="17590856"/>
            <a:ext cx="11043710" cy="1450920"/>
          </a:xfrm>
        </p:spPr>
        <p:txBody>
          <a:bodyPr/>
          <a:lstStyle/>
          <a:p>
            <a:pPr algn="ctr"/>
            <a:r>
              <a:rPr lang="en-US" sz="3000" b="1" dirty="0">
                <a:solidFill>
                  <a:srgbClr val="000000"/>
                </a:solidFill>
                <a:latin typeface="+mn-lt"/>
              </a:rPr>
              <a:t>Please Identify Areas Where the Dental Hygiene Student Made You Feel Comfortable During Your Treatment:</a:t>
            </a:r>
          </a:p>
        </p:txBody>
      </p:sp>
      <p:sp>
        <p:nvSpPr>
          <p:cNvPr id="16" name="Text Placeholder 15"/>
          <p:cNvSpPr>
            <a:spLocks noGrp="1"/>
          </p:cNvSpPr>
          <p:nvPr>
            <p:ph type="body" sz="quarter" idx="150"/>
          </p:nvPr>
        </p:nvSpPr>
        <p:spPr>
          <a:xfrm>
            <a:off x="5049981" y="3851755"/>
            <a:ext cx="28304837" cy="952430"/>
          </a:xfrm>
        </p:spPr>
        <p:txBody>
          <a:bodyPr/>
          <a:lstStyle/>
          <a:p>
            <a:r>
              <a:rPr lang="en-US" b="1" dirty="0"/>
              <a:t>Dental Hygiene Department </a:t>
            </a:r>
          </a:p>
        </p:txBody>
      </p:sp>
      <p:sp>
        <p:nvSpPr>
          <p:cNvPr id="17" name="Text Placeholder 16"/>
          <p:cNvSpPr>
            <a:spLocks noGrp="1"/>
          </p:cNvSpPr>
          <p:nvPr>
            <p:ph type="body" sz="quarter" idx="151"/>
          </p:nvPr>
        </p:nvSpPr>
        <p:spPr>
          <a:xfrm>
            <a:off x="5048594" y="2457265"/>
            <a:ext cx="28304837" cy="1340580"/>
          </a:xfrm>
        </p:spPr>
        <p:txBody>
          <a:bodyPr>
            <a:normAutofit fontScale="62500" lnSpcReduction="20000"/>
          </a:bodyPr>
          <a:lstStyle/>
          <a:p>
            <a:r>
              <a:rPr lang="de-DE" sz="7000" b="1" dirty="0"/>
              <a:t>Alona Abdullaieva, Yujing Mei, Wen Wen Dong</a:t>
            </a:r>
            <a:r>
              <a:rPr lang="de-DE" sz="7000" dirty="0"/>
              <a:t>, </a:t>
            </a:r>
            <a:r>
              <a:rPr lang="de-DE" sz="7000" b="1" dirty="0"/>
              <a:t>Research Assistants </a:t>
            </a:r>
          </a:p>
          <a:p>
            <a:r>
              <a:rPr lang="de-DE" b="1" dirty="0"/>
              <a:t>Professor Susan Davide RDH, MS, MSEd and Professor Audra Haynes RDH, MPH (Mentors)</a:t>
            </a:r>
            <a:endParaRPr lang="en-US" b="1" dirty="0"/>
          </a:p>
        </p:txBody>
      </p:sp>
      <p:sp>
        <p:nvSpPr>
          <p:cNvPr id="18" name="Text Placeholder 17"/>
          <p:cNvSpPr>
            <a:spLocks noGrp="1"/>
          </p:cNvSpPr>
          <p:nvPr>
            <p:ph type="body" sz="quarter" idx="153"/>
          </p:nvPr>
        </p:nvSpPr>
        <p:spPr>
          <a:xfrm>
            <a:off x="5049982" y="1119976"/>
            <a:ext cx="30554468" cy="1189853"/>
          </a:xfrm>
        </p:spPr>
        <p:txBody>
          <a:bodyPr>
            <a:normAutofit fontScale="62500" lnSpcReduction="20000"/>
          </a:bodyPr>
          <a:lstStyle/>
          <a:p>
            <a:r>
              <a:rPr lang="en-US" dirty="0"/>
              <a:t>Assessing Participants' Responses to Dental Hygiene Care Provided by Dental Hygiene Students at NYCCT</a:t>
            </a:r>
          </a:p>
        </p:txBody>
      </p:sp>
      <p:sp>
        <p:nvSpPr>
          <p:cNvPr id="21" name="Text Placeholder 7">
            <a:extLst>
              <a:ext uri="{FF2B5EF4-FFF2-40B4-BE49-F238E27FC236}">
                <a16:creationId xmlns="" xmlns:a16="http://schemas.microsoft.com/office/drawing/2014/main" id="{26109483-21E7-4DFA-ABDE-FE483CA5D21B}"/>
              </a:ext>
            </a:extLst>
          </p:cNvPr>
          <p:cNvSpPr txBox="1">
            <a:spLocks/>
          </p:cNvSpPr>
          <p:nvPr/>
        </p:nvSpPr>
        <p:spPr>
          <a:xfrm>
            <a:off x="1077752" y="6263659"/>
            <a:ext cx="11875092" cy="6929343"/>
          </a:xfrm>
          <a:prstGeom prst="rect">
            <a:avLst/>
          </a:prstGeom>
        </p:spPr>
        <p:txBody>
          <a:bodyPr wrap="square" lIns="261244" tIns="261244" rIns="261244" bIns="261244">
            <a:spAutoFit/>
          </a:bodyPr>
          <a:lstStyle>
            <a:lvl1pPr marL="0" indent="0" algn="l" defTabSz="3761185" rtl="0" eaLnBrk="0" fontAlgn="base" hangingPunct="0">
              <a:spcBef>
                <a:spcPct val="20000"/>
              </a:spcBef>
              <a:spcAft>
                <a:spcPct val="0"/>
              </a:spcAft>
              <a:buFont typeface="Arial" charset="0"/>
              <a:buNone/>
              <a:defRPr sz="21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273565"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2pPr>
            <a:lvl3pPr marL="1763397"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3pPr>
            <a:lvl4pPr marL="2302214" indent="-538817"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4pPr>
            <a:lvl5pPr marL="2694080" indent="-391866"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a:lstStyle>
          <a:p>
            <a:pPr algn="just" defTabSz="914400" eaLnBrk="1" fontAlgn="auto" hangingPunct="1">
              <a:spcBef>
                <a:spcPts val="0"/>
              </a:spcBef>
              <a:spcAft>
                <a:spcPts val="0"/>
              </a:spcAft>
            </a:pPr>
            <a:r>
              <a:rPr lang="en-US" sz="3200" dirty="0">
                <a:solidFill>
                  <a:schemeClr val="tx1"/>
                </a:solidFill>
                <a:latin typeface="+mn-lt"/>
              </a:rPr>
              <a:t>This study is a continuum of dental screenings provided at the CUNY Graduate Center Wellness Fair in April 2019. Following a dental screening conducted by dental hygiene students and an online survey, participants received complimentary care at NYCCT’s Department of Dental Hygiene Clinic. Upon completion of care, participants completed a post treatment survey to determine the </a:t>
            </a:r>
            <a:r>
              <a:rPr lang="en-US" sz="3200" dirty="0">
                <a:solidFill>
                  <a:srgbClr val="000000"/>
                </a:solidFill>
                <a:latin typeface="+mn-lt"/>
              </a:rPr>
              <a:t>overall satisfaction of services provided. The study’s goals are to </a:t>
            </a:r>
            <a:r>
              <a:rPr lang="en-US" sz="3200" dirty="0">
                <a:solidFill>
                  <a:srgbClr val="000000"/>
                </a:solidFill>
              </a:rPr>
              <a:t>advertise and promote the clinic and low-cost dental hygiene services to our and other CUNY and private colleges, by attending wellness fairs and other community events throughout Brooklyn, to provide access to care. </a:t>
            </a:r>
            <a:r>
              <a:rPr lang="en-US" sz="3200" dirty="0">
                <a:solidFill>
                  <a:schemeClr val="tx1"/>
                </a:solidFill>
                <a:latin typeface="+mn-lt"/>
              </a:rPr>
              <a:t>CUNY Human Subject Research Exempt Status granted by the University Integrated Institutional Review Board (IRB); file #2018-1000.</a:t>
            </a:r>
          </a:p>
        </p:txBody>
      </p:sp>
      <p:graphicFrame>
        <p:nvGraphicFramePr>
          <p:cNvPr id="20" name="Chart 19"/>
          <p:cNvGraphicFramePr/>
          <p:nvPr>
            <p:extLst>
              <p:ext uri="{D42A27DB-BD31-4B8C-83A1-F6EECF244321}">
                <p14:modId xmlns:p14="http://schemas.microsoft.com/office/powerpoint/2010/main" val="3450825377"/>
              </p:ext>
            </p:extLst>
          </p:nvPr>
        </p:nvGraphicFramePr>
        <p:xfrm>
          <a:off x="13259992" y="16129275"/>
          <a:ext cx="7662826" cy="48717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p:cNvGraphicFramePr>
            <a:graphicFrameLocks/>
          </p:cNvGraphicFramePr>
          <p:nvPr>
            <p:extLst>
              <p:ext uri="{D42A27DB-BD31-4B8C-83A1-F6EECF244321}">
                <p14:modId xmlns:p14="http://schemas.microsoft.com/office/powerpoint/2010/main" val="367939069"/>
              </p:ext>
            </p:extLst>
          </p:nvPr>
        </p:nvGraphicFramePr>
        <p:xfrm>
          <a:off x="13702540" y="23740757"/>
          <a:ext cx="10445533" cy="52173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Chart 23"/>
          <p:cNvGraphicFramePr>
            <a:graphicFrameLocks/>
          </p:cNvGraphicFramePr>
          <p:nvPr>
            <p:extLst>
              <p:ext uri="{D42A27DB-BD31-4B8C-83A1-F6EECF244321}">
                <p14:modId xmlns:p14="http://schemas.microsoft.com/office/powerpoint/2010/main" val="1537730312"/>
              </p:ext>
            </p:extLst>
          </p:nvPr>
        </p:nvGraphicFramePr>
        <p:xfrm>
          <a:off x="19236148" y="21225408"/>
          <a:ext cx="6244434" cy="3069356"/>
        </p:xfrm>
        <a:graphic>
          <a:graphicData uri="http://schemas.openxmlformats.org/drawingml/2006/chart">
            <c:chart xmlns:c="http://schemas.openxmlformats.org/drawingml/2006/chart" xmlns:r="http://schemas.openxmlformats.org/officeDocument/2006/relationships" r:id="rId5"/>
          </a:graphicData>
        </a:graphic>
      </p:graphicFrame>
      <p:grpSp>
        <p:nvGrpSpPr>
          <p:cNvPr id="19" name="Group 18">
            <a:extLst>
              <a:ext uri="{FF2B5EF4-FFF2-40B4-BE49-F238E27FC236}">
                <a16:creationId xmlns="" xmlns:a16="http://schemas.microsoft.com/office/drawing/2014/main" id="{ACE2C73F-4BC6-4FD4-8869-44F560E6441B}"/>
              </a:ext>
            </a:extLst>
          </p:cNvPr>
          <p:cNvGrpSpPr/>
          <p:nvPr/>
        </p:nvGrpSpPr>
        <p:grpSpPr>
          <a:xfrm>
            <a:off x="25966938" y="19076743"/>
            <a:ext cx="12014351" cy="3835482"/>
            <a:chOff x="25639136" y="19076743"/>
            <a:chExt cx="11506838" cy="3835482"/>
          </a:xfrm>
        </p:grpSpPr>
        <p:graphicFrame>
          <p:nvGraphicFramePr>
            <p:cNvPr id="23" name="Chart 22"/>
            <p:cNvGraphicFramePr/>
            <p:nvPr>
              <p:extLst>
                <p:ext uri="{D42A27DB-BD31-4B8C-83A1-F6EECF244321}">
                  <p14:modId xmlns:p14="http://schemas.microsoft.com/office/powerpoint/2010/main" val="2269868838"/>
                </p:ext>
              </p:extLst>
            </p:nvPr>
          </p:nvGraphicFramePr>
          <p:xfrm>
            <a:off x="25639136" y="19076743"/>
            <a:ext cx="11506838" cy="3835482"/>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a:extLst>
                <a:ext uri="{FF2B5EF4-FFF2-40B4-BE49-F238E27FC236}">
                  <a16:creationId xmlns="" xmlns:a16="http://schemas.microsoft.com/office/drawing/2014/main" id="{DB936494-B8D9-4F84-A375-03EAFD455576}"/>
                </a:ext>
              </a:extLst>
            </p:cNvPr>
            <p:cNvSpPr txBox="1"/>
            <p:nvPr/>
          </p:nvSpPr>
          <p:spPr>
            <a:xfrm>
              <a:off x="26612850" y="21016520"/>
              <a:ext cx="2495550" cy="861774"/>
            </a:xfrm>
            <a:prstGeom prst="rect">
              <a:avLst/>
            </a:prstGeom>
            <a:solidFill>
              <a:schemeClr val="bg1"/>
            </a:solidFill>
          </p:spPr>
          <p:txBody>
            <a:bodyPr wrap="square" rtlCol="0">
              <a:spAutoFit/>
            </a:bodyPr>
            <a:lstStyle/>
            <a:p>
              <a:pPr algn="ctr"/>
              <a:r>
                <a:rPr lang="en-US" sz="2500" b="1" dirty="0">
                  <a:latin typeface="+mj-lt"/>
                  <a:cs typeface="Times New Roman" panose="02020603050405020304" pitchFamily="18" charset="0"/>
                </a:rPr>
                <a:t>Management of Discomfort</a:t>
              </a:r>
            </a:p>
          </p:txBody>
        </p:sp>
      </p:grpSp>
    </p:spTree>
    <p:extLst>
      <p:ext uri="{BB962C8B-B14F-4D97-AF65-F5344CB8AC3E}">
        <p14:creationId xmlns:p14="http://schemas.microsoft.com/office/powerpoint/2010/main" val="859916239"/>
      </p:ext>
    </p:extLst>
  </p:cSld>
  <p:clrMapOvr>
    <a:masterClrMapping/>
  </p:clrMapOvr>
</p:sld>
</file>

<file path=ppt/theme/theme1.xml><?xml version="1.0" encoding="utf-8"?>
<a:theme xmlns:a="http://schemas.openxmlformats.org/drawingml/2006/main" name="PosterPresentations.com-36x56-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PosterPresentations.com-36x56-Template-V3</Template>
  <TotalTime>0</TotalTime>
  <Words>1333</Words>
  <Application>Microsoft Macintosh PowerPoint</Application>
  <PresentationFormat>Custom</PresentationFormat>
  <Paragraphs>39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PosterPresentations.com-36x56-Template-V3</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2018-11-07T01:23:59Z</dcterms:created>
  <dcterms:modified xsi:type="dcterms:W3CDTF">2020-05-07T00:32:09Z</dcterms:modified>
</cp:coreProperties>
</file>