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2" r:id="rId1"/>
  </p:sldMasterIdLst>
  <p:notesMasterIdLst>
    <p:notesMasterId r:id="rId37"/>
  </p:notesMasterIdLst>
  <p:handoutMasterIdLst>
    <p:handoutMasterId r:id="rId38"/>
  </p:handoutMasterIdLst>
  <p:sldIdLst>
    <p:sldId id="256" r:id="rId2"/>
    <p:sldId id="279" r:id="rId3"/>
    <p:sldId id="306" r:id="rId4"/>
    <p:sldId id="278" r:id="rId5"/>
    <p:sldId id="272" r:id="rId6"/>
    <p:sldId id="270" r:id="rId7"/>
    <p:sldId id="284" r:id="rId8"/>
    <p:sldId id="281" r:id="rId9"/>
    <p:sldId id="280" r:id="rId10"/>
    <p:sldId id="305" r:id="rId11"/>
    <p:sldId id="307" r:id="rId12"/>
    <p:sldId id="282" r:id="rId13"/>
    <p:sldId id="260" r:id="rId14"/>
    <p:sldId id="265" r:id="rId15"/>
    <p:sldId id="300" r:id="rId16"/>
    <p:sldId id="301" r:id="rId17"/>
    <p:sldId id="302" r:id="rId18"/>
    <p:sldId id="303" r:id="rId19"/>
    <p:sldId id="285" r:id="rId20"/>
    <p:sldId id="283" r:id="rId21"/>
    <p:sldId id="261" r:id="rId22"/>
    <p:sldId id="266" r:id="rId23"/>
    <p:sldId id="268" r:id="rId24"/>
    <p:sldId id="273" r:id="rId25"/>
    <p:sldId id="267" r:id="rId26"/>
    <p:sldId id="275" r:id="rId27"/>
    <p:sldId id="262" r:id="rId28"/>
    <p:sldId id="274" r:id="rId29"/>
    <p:sldId id="291" r:id="rId30"/>
    <p:sldId id="292" r:id="rId31"/>
    <p:sldId id="293" r:id="rId32"/>
    <p:sldId id="294" r:id="rId33"/>
    <p:sldId id="295" r:id="rId34"/>
    <p:sldId id="296" r:id="rId35"/>
    <p:sldId id="297" r:id="rId36"/>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a:srgbClr val="FFCC00"/>
    <a:srgbClr val="00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309" autoAdjust="0"/>
    <p:restoredTop sz="77206" autoAdjust="0"/>
  </p:normalViewPr>
  <p:slideViewPr>
    <p:cSldViewPr>
      <p:cViewPr>
        <p:scale>
          <a:sx n="66" d="100"/>
          <a:sy n="66" d="100"/>
        </p:scale>
        <p:origin x="1320" y="78"/>
      </p:cViewPr>
      <p:guideLst>
        <p:guide orient="horz" pos="2160"/>
        <p:guide pos="2880"/>
      </p:guideLst>
    </p:cSldViewPr>
  </p:slideViewPr>
  <p:outlineViewPr>
    <p:cViewPr>
      <p:scale>
        <a:sx n="33" d="100"/>
        <a:sy n="33" d="100"/>
      </p:scale>
      <p:origin x="0" y="3078"/>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8" d="100"/>
          <a:sy n="58" d="100"/>
        </p:scale>
        <p:origin x="-1764" y="-6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endParaRPr lang="en-US"/>
          </a:p>
        </p:txBody>
      </p:sp>
      <p:sp>
        <p:nvSpPr>
          <p:cNvPr id="15363" name="Rectangle 3"/>
          <p:cNvSpPr>
            <a:spLocks noGrp="1" noChangeArrowheads="1"/>
          </p:cNvSpPr>
          <p:nvPr>
            <p:ph type="dt" sz="quarter"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endParaRPr lang="en-US"/>
          </a:p>
        </p:txBody>
      </p:sp>
      <p:sp>
        <p:nvSpPr>
          <p:cNvPr id="15364" name="Rectangle 4"/>
          <p:cNvSpPr>
            <a:spLocks noGrp="1" noChangeArrowheads="1"/>
          </p:cNvSpPr>
          <p:nvPr>
            <p:ph type="ftr" sz="quarter" idx="2"/>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sz="1200"/>
            </a:lvl1pPr>
          </a:lstStyle>
          <a:p>
            <a:pPr>
              <a:defRPr/>
            </a:pPr>
            <a:r>
              <a:rPr lang="en-US"/>
              <a:t>Wines of North America</a:t>
            </a:r>
          </a:p>
        </p:txBody>
      </p:sp>
      <p:sp>
        <p:nvSpPr>
          <p:cNvPr id="15365" name="Rectangle 5"/>
          <p:cNvSpPr>
            <a:spLocks noGrp="1" noChangeArrowheads="1"/>
          </p:cNvSpPr>
          <p:nvPr>
            <p:ph type="sldNum" sz="quarter" idx="3"/>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1CAD50F7-0A62-465C-9EEC-17A589F5AFF1}"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endParaRPr lang="en-US"/>
          </a:p>
        </p:txBody>
      </p:sp>
      <p:sp>
        <p:nvSpPr>
          <p:cNvPr id="17411" name="Rectangle 3"/>
          <p:cNvSpPr>
            <a:spLocks noGrp="1" noChangeArrowheads="1"/>
          </p:cNvSpPr>
          <p:nvPr>
            <p:ph type="dt"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endParaRPr lang="en-US"/>
          </a:p>
        </p:txBody>
      </p:sp>
      <p:sp>
        <p:nvSpPr>
          <p:cNvPr id="3584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7413" name="Rectangle 5"/>
          <p:cNvSpPr>
            <a:spLocks noGrp="1" noChangeArrowheads="1"/>
          </p:cNvSpPr>
          <p:nvPr>
            <p:ph type="body" sz="quarter" idx="3"/>
          </p:nvPr>
        </p:nvSpPr>
        <p:spPr bwMode="auto">
          <a:xfrm>
            <a:off x="914400" y="4343400"/>
            <a:ext cx="5029200" cy="41148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7414" name="Rectangle 6"/>
          <p:cNvSpPr>
            <a:spLocks noGrp="1" noChangeArrowheads="1"/>
          </p:cNvSpPr>
          <p:nvPr>
            <p:ph type="ftr" sz="quarter" idx="4"/>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sz="1200"/>
            </a:lvl1pPr>
          </a:lstStyle>
          <a:p>
            <a:pPr>
              <a:defRPr/>
            </a:pPr>
            <a:endParaRPr lang="en-US"/>
          </a:p>
        </p:txBody>
      </p:sp>
      <p:sp>
        <p:nvSpPr>
          <p:cNvPr id="17415" name="Rectangle 7"/>
          <p:cNvSpPr>
            <a:spLocks noGrp="1" noChangeArrowheads="1"/>
          </p:cNvSpPr>
          <p:nvPr>
            <p:ph type="sldNum" sz="quarter" idx="5"/>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EEB44487-8FBB-45D1-9645-FA008892DA04}"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www.wineinstitute.org/industry/statistics/2006/us_consumer_wine_research.php" TargetMode="External"/><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hyperlink" Target="http://www.wineinstitute.org/resources/statistics/article639"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wineinstitute.org/industry/statistics/2006/us_consumer_wine_research.php" TargetMode="External"/><Relationship Id="rId2" Type="http://schemas.openxmlformats.org/officeDocument/2006/relationships/slide" Target="../slides/slide11.xml"/><Relationship Id="rId1" Type="http://schemas.openxmlformats.org/officeDocument/2006/relationships/notesMaster" Target="../notesMasters/notesMaster1.xml"/><Relationship Id="rId4" Type="http://schemas.openxmlformats.org/officeDocument/2006/relationships/hyperlink" Target="http://www.wineinstitute.org/resources/statistics/article639"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p:spPr>
        <p:txBody>
          <a:bodyPr/>
          <a:lstStyle/>
          <a:p>
            <a:endParaRPr lang="en-US"/>
          </a:p>
        </p:txBody>
      </p:sp>
      <p:sp>
        <p:nvSpPr>
          <p:cNvPr id="36868" name="Slide Number Placeholder 3"/>
          <p:cNvSpPr>
            <a:spLocks noGrp="1"/>
          </p:cNvSpPr>
          <p:nvPr>
            <p:ph type="sldNum" sz="quarter" idx="5"/>
          </p:nvPr>
        </p:nvSpPr>
        <p:spPr>
          <a:noFill/>
        </p:spPr>
        <p:txBody>
          <a:bodyPr/>
          <a:lstStyle/>
          <a:p>
            <a:fld id="{04BEF766-1D4C-4907-8789-4380341D642C}"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62500" lnSpcReduction="20000"/>
          </a:bodyPr>
          <a:lstStyle/>
          <a:p>
            <a:pPr marL="274320" indent="-274320" eaLnBrk="1" fontAlgn="auto" hangingPunct="1">
              <a:spcAft>
                <a:spcPts val="0"/>
              </a:spcAft>
              <a:buFont typeface="Wingdings 2"/>
              <a:buChar char=""/>
              <a:defRPr/>
            </a:pPr>
            <a:r>
              <a:rPr lang="en-US" sz="2800" dirty="0"/>
              <a:t>The Prominence and Quality of Wine in North America Has grown Significantly in the </a:t>
            </a:r>
            <a:r>
              <a:rPr lang="en-US" sz="2800" dirty="0">
                <a:hlinkClick r:id="rId3"/>
              </a:rPr>
              <a:t>Last Three Decades</a:t>
            </a:r>
            <a:endParaRPr lang="en-US" sz="2800" dirty="0"/>
          </a:p>
          <a:p>
            <a:pPr marL="274320" indent="-274320" eaLnBrk="1" fontAlgn="auto" hangingPunct="1">
              <a:spcAft>
                <a:spcPts val="0"/>
              </a:spcAft>
              <a:buFont typeface="Wingdings 2"/>
              <a:buChar char=""/>
              <a:defRPr/>
            </a:pPr>
            <a:r>
              <a:rPr lang="en-US" sz="2800" dirty="0"/>
              <a:t> According to Adams Beverage the rise is attributed to:</a:t>
            </a:r>
          </a:p>
          <a:p>
            <a:pPr marL="548640" lvl="1" indent="-274320" eaLnBrk="1" fontAlgn="auto" hangingPunct="1">
              <a:spcAft>
                <a:spcPts val="0"/>
              </a:spcAft>
              <a:buFont typeface="Wingdings"/>
              <a:buChar char=""/>
              <a:defRPr/>
            </a:pPr>
            <a:r>
              <a:rPr lang="en-US" sz="2400" dirty="0">
                <a:solidFill>
                  <a:schemeClr val="tx1">
                    <a:lumMod val="75000"/>
                    <a:lumOff val="25000"/>
                  </a:schemeClr>
                </a:solidFill>
              </a:rPr>
              <a:t>Per Capital, Americans Drank 2.5 Gallons of Wine in 2009</a:t>
            </a:r>
          </a:p>
          <a:p>
            <a:pPr marL="548640" lvl="1" indent="-274320" eaLnBrk="1" fontAlgn="auto" hangingPunct="1">
              <a:spcAft>
                <a:spcPts val="0"/>
              </a:spcAft>
              <a:buFont typeface="Wingdings"/>
              <a:buChar char=""/>
              <a:defRPr/>
            </a:pPr>
            <a:r>
              <a:rPr lang="en-US" sz="2400" dirty="0">
                <a:solidFill>
                  <a:schemeClr val="tx1">
                    <a:lumMod val="75000"/>
                    <a:lumOff val="25000"/>
                  </a:schemeClr>
                </a:solidFill>
              </a:rPr>
              <a:t>US is the #1 wine market in the world with  211.9 million cases sold in 2011, up 5.6% (</a:t>
            </a:r>
            <a:r>
              <a:rPr lang="en-US" sz="2400" dirty="0">
                <a:solidFill>
                  <a:schemeClr val="tx1">
                    <a:lumMod val="75000"/>
                    <a:lumOff val="25000"/>
                  </a:schemeClr>
                </a:solidFill>
                <a:hlinkClick r:id="rId4"/>
              </a:rPr>
              <a:t>Wine Institute Trends Article</a:t>
            </a:r>
            <a:r>
              <a:rPr lang="en-US" sz="2400" dirty="0">
                <a:solidFill>
                  <a:schemeClr val="tx1">
                    <a:lumMod val="75000"/>
                    <a:lumOff val="25000"/>
                  </a:schemeClr>
                </a:solidFill>
              </a:rPr>
              <a:t>)</a:t>
            </a:r>
          </a:p>
          <a:p>
            <a:pPr marL="548640" lvl="1" indent="-274320" eaLnBrk="1" fontAlgn="auto" hangingPunct="1">
              <a:spcAft>
                <a:spcPts val="0"/>
              </a:spcAft>
              <a:buFont typeface="Wingdings"/>
              <a:buChar char=""/>
              <a:defRPr/>
            </a:pPr>
            <a:r>
              <a:rPr lang="en-US" sz="2400" dirty="0">
                <a:solidFill>
                  <a:schemeClr val="tx1">
                    <a:lumMod val="75000"/>
                    <a:lumOff val="25000"/>
                  </a:schemeClr>
                </a:solidFill>
              </a:rPr>
              <a:t>We are eating out more and ordering wine more as a result</a:t>
            </a:r>
          </a:p>
          <a:p>
            <a:pPr marL="548640" lvl="1" indent="-274320" eaLnBrk="1" fontAlgn="auto" hangingPunct="1">
              <a:spcAft>
                <a:spcPts val="0"/>
              </a:spcAft>
              <a:buFont typeface="Wingdings"/>
              <a:buChar char=""/>
              <a:defRPr/>
            </a:pPr>
            <a:r>
              <a:rPr lang="en-US" sz="2400" dirty="0">
                <a:solidFill>
                  <a:schemeClr val="tx1">
                    <a:lumMod val="75000"/>
                    <a:lumOff val="25000"/>
                  </a:schemeClr>
                </a:solidFill>
              </a:rPr>
              <a:t>"Critter" labels made wine seem more accessible in the early to mid 2000’s, those people have stayed loyal to wine</a:t>
            </a:r>
          </a:p>
          <a:p>
            <a:pPr marL="548640" lvl="1" indent="-274320" eaLnBrk="1" fontAlgn="auto" hangingPunct="1">
              <a:spcAft>
                <a:spcPts val="0"/>
              </a:spcAft>
              <a:buFont typeface="Wingdings"/>
              <a:buChar char=""/>
              <a:defRPr/>
            </a:pPr>
            <a:r>
              <a:rPr lang="en-US" sz="2400" dirty="0">
                <a:solidFill>
                  <a:schemeClr val="tx1">
                    <a:lumMod val="75000"/>
                    <a:lumOff val="25000"/>
                  </a:schemeClr>
                </a:solidFill>
              </a:rPr>
              <a:t>The impact of positive health news related to wine has had a continuing impact</a:t>
            </a:r>
          </a:p>
          <a:p>
            <a:pPr marL="548640" lvl="1" indent="-274320" eaLnBrk="1" fontAlgn="auto" hangingPunct="1">
              <a:spcAft>
                <a:spcPts val="0"/>
              </a:spcAft>
              <a:buFont typeface="Wingdings"/>
              <a:buChar char=""/>
              <a:defRPr/>
            </a:pPr>
            <a:r>
              <a:rPr lang="en-US" sz="2400" dirty="0">
                <a:solidFill>
                  <a:schemeClr val="tx1">
                    <a:lumMod val="75000"/>
                    <a:lumOff val="25000"/>
                  </a:schemeClr>
                </a:solidFill>
              </a:rPr>
              <a:t>We are entertaining at home more</a:t>
            </a:r>
          </a:p>
          <a:p>
            <a:pPr>
              <a:defRPr/>
            </a:pPr>
            <a:endParaRPr lang="en-US" dirty="0"/>
          </a:p>
        </p:txBody>
      </p:sp>
      <p:sp>
        <p:nvSpPr>
          <p:cNvPr id="43012" name="Slide Number Placeholder 3"/>
          <p:cNvSpPr>
            <a:spLocks noGrp="1"/>
          </p:cNvSpPr>
          <p:nvPr>
            <p:ph type="sldNum" sz="quarter" idx="5"/>
          </p:nvPr>
        </p:nvSpPr>
        <p:spPr>
          <a:noFill/>
        </p:spPr>
        <p:txBody>
          <a:bodyPr/>
          <a:lstStyle/>
          <a:p>
            <a:fld id="{70BB4C09-D4D4-49DE-B95C-8FAAF764715A}" type="slidenum">
              <a:rPr lang="en-US" smtClean="0"/>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w="9525"/>
        </p:spPr>
        <p:txBody>
          <a:bodyPr/>
          <a:lstStyle/>
          <a:p>
            <a:r>
              <a:rPr lang="en-US"/>
              <a:t>AVA does </a:t>
            </a:r>
            <a:r>
              <a:rPr lang="en-US" b="1" i="1"/>
              <a:t>not</a:t>
            </a:r>
            <a:r>
              <a:rPr lang="en-US"/>
              <a:t> govern grape varieties vine training, yield, wine style. Label does not have to say AVA</a:t>
            </a:r>
          </a:p>
        </p:txBody>
      </p:sp>
      <p:sp>
        <p:nvSpPr>
          <p:cNvPr id="46084" name="Slide Number Placeholder 3"/>
          <p:cNvSpPr>
            <a:spLocks noGrp="1"/>
          </p:cNvSpPr>
          <p:nvPr>
            <p:ph type="sldNum" sz="quarter" idx="5"/>
          </p:nvPr>
        </p:nvSpPr>
        <p:spPr>
          <a:noFill/>
        </p:spPr>
        <p:txBody>
          <a:bodyPr/>
          <a:lstStyle/>
          <a:p>
            <a:fld id="{575A5889-8E96-4BC3-BF9E-49EA81C8DA3E}" type="slidenum">
              <a:rPr lang="en-US" smtClean="0"/>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ln w="9525"/>
        </p:spPr>
        <p:txBody>
          <a:bodyPr/>
          <a:lstStyle/>
          <a:p>
            <a:endParaRPr lang="en-US"/>
          </a:p>
        </p:txBody>
      </p:sp>
      <p:sp>
        <p:nvSpPr>
          <p:cNvPr id="47108" name="Slide Number Placeholder 3"/>
          <p:cNvSpPr>
            <a:spLocks noGrp="1"/>
          </p:cNvSpPr>
          <p:nvPr>
            <p:ph type="sldNum" sz="quarter" idx="5"/>
          </p:nvPr>
        </p:nvSpPr>
        <p:spPr>
          <a:noFill/>
        </p:spPr>
        <p:txBody>
          <a:bodyPr/>
          <a:lstStyle/>
          <a:p>
            <a:fld id="{6539D1CB-C3E6-4233-B217-F08D94927FA5}" type="slidenum">
              <a:rPr lang="en-US" smtClean="0"/>
              <a:pPr/>
              <a:t>14</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2E0D3D3B-305F-4938-95CC-B3A21EE53463}" type="slidenum">
              <a:rPr lang="en-US" smtClean="0"/>
              <a:pPr/>
              <a:t>15</a:t>
            </a:fld>
            <a:endParaRPr lang="en-US"/>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w="9525"/>
        </p:spPr>
        <p:txBody>
          <a:bodyPr/>
          <a:lstStyle/>
          <a:p>
            <a:r>
              <a:rPr lang="en-US"/>
              <a:t>Shelf talkers</a:t>
            </a:r>
          </a:p>
          <a:p>
            <a:r>
              <a:rPr lang="en-US"/>
              <a:t>neckers</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7F3C48D1-81A8-4BCC-8A7D-D042E42192F9}" type="slidenum">
              <a:rPr lang="en-US" smtClean="0"/>
              <a:pPr/>
              <a:t>16</a:t>
            </a:fld>
            <a:endParaRPr lang="en-US"/>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w="9525"/>
        </p:spPr>
        <p:txBody>
          <a:bodyPr/>
          <a:lstStyle/>
          <a:p>
            <a:r>
              <a:rPr lang="en-US"/>
              <a:t>Direct Shipments are an Issue of interstate commerce and antitrust laws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w="9525"/>
        </p:spPr>
        <p:txBody>
          <a:bodyPr/>
          <a:lstStyle/>
          <a:p>
            <a:endParaRPr lang="en-US"/>
          </a:p>
        </p:txBody>
      </p:sp>
      <p:sp>
        <p:nvSpPr>
          <p:cNvPr id="52228" name="Slide Number Placeholder 3"/>
          <p:cNvSpPr>
            <a:spLocks noGrp="1"/>
          </p:cNvSpPr>
          <p:nvPr>
            <p:ph type="sldNum" sz="quarter" idx="5"/>
          </p:nvPr>
        </p:nvSpPr>
        <p:spPr>
          <a:noFill/>
        </p:spPr>
        <p:txBody>
          <a:bodyPr/>
          <a:lstStyle/>
          <a:p>
            <a:fld id="{C64BB139-1E66-4727-8B7E-B80C3E2BB4D0}" type="slidenum">
              <a:rPr lang="en-US" smtClean="0"/>
              <a:pPr/>
              <a:t>17</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w="9525"/>
        </p:spPr>
        <p:txBody>
          <a:bodyPr/>
          <a:lstStyle/>
          <a:p>
            <a:r>
              <a:rPr lang="en-US"/>
              <a:t>Responsible Alcohol Sales</a:t>
            </a:r>
          </a:p>
          <a:p>
            <a:r>
              <a:rPr lang="en-US"/>
              <a:t>On Premise 18 years:</a:t>
            </a:r>
          </a:p>
          <a:p>
            <a:pPr lvl="1"/>
            <a:r>
              <a:rPr lang="en-US"/>
              <a:t>Handle, dispense &amp; receive payment for alcoholic beverages</a:t>
            </a:r>
          </a:p>
          <a:p>
            <a:r>
              <a:rPr lang="en-US"/>
              <a:t>Off Premise 16 years:</a:t>
            </a:r>
          </a:p>
          <a:p>
            <a:pPr lvl="1"/>
            <a:r>
              <a:rPr lang="en-US"/>
              <a:t>Handle, record &amp; receive payment for </a:t>
            </a:r>
            <a:r>
              <a:rPr lang="en-US" u="sng"/>
              <a:t>beer</a:t>
            </a:r>
            <a:r>
              <a:rPr lang="en-US"/>
              <a:t> products </a:t>
            </a:r>
          </a:p>
          <a:p>
            <a:r>
              <a:rPr lang="en-US"/>
              <a:t>Off Premise 18 years:</a:t>
            </a:r>
          </a:p>
          <a:p>
            <a:pPr lvl="1"/>
            <a:r>
              <a:rPr lang="en-US"/>
              <a:t>Handle, record &amp; receive payment for </a:t>
            </a:r>
            <a:r>
              <a:rPr lang="en-US" u="sng"/>
              <a:t>alcoholic</a:t>
            </a:r>
            <a:r>
              <a:rPr lang="en-US"/>
              <a:t> beverages </a:t>
            </a:r>
          </a:p>
          <a:p>
            <a:endParaRPr lang="en-US"/>
          </a:p>
        </p:txBody>
      </p:sp>
      <p:sp>
        <p:nvSpPr>
          <p:cNvPr id="53252" name="Slide Number Placeholder 3"/>
          <p:cNvSpPr>
            <a:spLocks noGrp="1"/>
          </p:cNvSpPr>
          <p:nvPr>
            <p:ph type="sldNum" sz="quarter" idx="5"/>
          </p:nvPr>
        </p:nvSpPr>
        <p:spPr>
          <a:noFill/>
        </p:spPr>
        <p:txBody>
          <a:bodyPr/>
          <a:lstStyle/>
          <a:p>
            <a:fld id="{BC4881FB-BF18-433C-AE3A-6A3133BA2F98}" type="slidenum">
              <a:rPr lang="en-US" smtClean="0"/>
              <a:pPr/>
              <a:t>18</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EEB44487-8FBB-45D1-9645-FA008892DA04}" type="slidenum">
              <a:rPr lang="en-US" smtClean="0"/>
              <a:pPr>
                <a:defRPr/>
              </a:pPr>
              <a:t>19</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4C595FCE-59BB-4387-8F45-D80B3793B992}" type="slidenum">
              <a:rPr lang="en-US" smtClean="0"/>
              <a:pPr/>
              <a:t>21</a:t>
            </a:fld>
            <a:endParaRPr lang="en-US"/>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w="9525"/>
        </p:spPr>
        <p:txBody>
          <a:bodyPr/>
          <a:lstStyle/>
          <a:p>
            <a:r>
              <a:rPr lang="en-US" dirty="0"/>
              <a:t>Dr. </a:t>
            </a:r>
            <a:r>
              <a:rPr lang="en-US" dirty="0" err="1"/>
              <a:t>Konstantine</a:t>
            </a:r>
            <a:r>
              <a:rPr lang="en-US" dirty="0"/>
              <a:t> Frank 1</a:t>
            </a:r>
            <a:r>
              <a:rPr lang="en-US" baseline="30000" dirty="0"/>
              <a:t>st</a:t>
            </a:r>
            <a:r>
              <a:rPr lang="en-US" dirty="0"/>
              <a:t> commercial wine maker</a:t>
            </a:r>
          </a:p>
          <a:p>
            <a:endParaRPr lang="en-US" dirty="0"/>
          </a:p>
          <a:p>
            <a:r>
              <a:rPr lang="en-US" dirty="0"/>
              <a:t>Farm act of 1976: Encouraged fine wine production through tax incentives and less restrictive distribution rules</a:t>
            </a:r>
            <a:r>
              <a:rPr lang="en-US" dirty="0" smtClean="0"/>
              <a:t>.</a:t>
            </a:r>
          </a:p>
          <a:p>
            <a:r>
              <a:rPr lang="en-US" dirty="0" smtClean="0"/>
              <a:t>species</a:t>
            </a:r>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BB06C13E-7EE8-4751-9BDB-228271C2004A}" type="slidenum">
              <a:rPr lang="en-US" smtClean="0"/>
              <a:pPr/>
              <a:t>22</a:t>
            </a:fld>
            <a:endParaRPr lang="en-US"/>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w="9525"/>
        </p:spPr>
        <p:txBody>
          <a:bodyPr/>
          <a:lstStyle/>
          <a:p>
            <a:r>
              <a:rPr lang="en-US" u="sng" dirty="0"/>
              <a:t>Lake </a:t>
            </a:r>
            <a:r>
              <a:rPr lang="en-US" u="sng" dirty="0" err="1"/>
              <a:t>Erie</a:t>
            </a:r>
            <a:r>
              <a:rPr lang="en-US" dirty="0" err="1"/>
              <a:t>:Largest</a:t>
            </a:r>
            <a:r>
              <a:rPr lang="en-US" dirty="0"/>
              <a:t> in terms of Grape acreage, Wine, Juice and Jelly, Lake Affect Snows (insulation against freezing temperatures)</a:t>
            </a:r>
          </a:p>
          <a:p>
            <a:endParaRPr lang="en-US" u="sng" dirty="0"/>
          </a:p>
          <a:p>
            <a:r>
              <a:rPr lang="en-US" u="sng" dirty="0"/>
              <a:t>Finger Lakes</a:t>
            </a:r>
            <a:r>
              <a:rPr lang="en-US" dirty="0"/>
              <a:t>: Largest Wine Producing Region in NY (1/2 states wineries) Mostly shale</a:t>
            </a:r>
            <a:r>
              <a:rPr lang="en-US" baseline="0" dirty="0"/>
              <a:t> under shallow top soil.</a:t>
            </a:r>
            <a:r>
              <a:rPr lang="en-US" dirty="0"/>
              <a:t> Many lakes, keep temp moderate, rolling hills angle vineyard to sun Chardonnay and Riesling, </a:t>
            </a:r>
            <a:r>
              <a:rPr lang="en-US" dirty="0" err="1"/>
              <a:t>Seyval</a:t>
            </a:r>
            <a:r>
              <a:rPr lang="en-US" dirty="0"/>
              <a:t> Blanc and </a:t>
            </a:r>
            <a:r>
              <a:rPr lang="en-US" dirty="0" err="1"/>
              <a:t>Vignoles</a:t>
            </a:r>
            <a:r>
              <a:rPr lang="en-US" dirty="0"/>
              <a:t>,  Pinot </a:t>
            </a:r>
            <a:r>
              <a:rPr lang="en-US" dirty="0" err="1"/>
              <a:t>Nior</a:t>
            </a:r>
            <a:r>
              <a:rPr lang="en-US" dirty="0"/>
              <a:t> and Cab Franc</a:t>
            </a:r>
          </a:p>
          <a:p>
            <a:endParaRPr lang="en-US" dirty="0"/>
          </a:p>
          <a:p>
            <a:r>
              <a:rPr lang="en-US" u="sng" dirty="0"/>
              <a:t>Seneca Lake: </a:t>
            </a:r>
            <a:r>
              <a:rPr lang="en-US" dirty="0"/>
              <a:t>deepest of 11 finger lakes, does not freeze, best known for Riesling. </a:t>
            </a:r>
            <a:endParaRPr lang="en-US" u="sng" dirty="0"/>
          </a:p>
          <a:p>
            <a:r>
              <a:rPr lang="en-US" u="sng" dirty="0"/>
              <a:t>Cayuga Lake</a:t>
            </a:r>
            <a:r>
              <a:rPr lang="en-US" dirty="0"/>
              <a:t>: water creates a 1 month longer growing season that finger lakes Slate an Shale Deposits(wine have mineral and crispness)</a:t>
            </a:r>
          </a:p>
          <a:p>
            <a:endParaRPr lang="en-US" dirty="0"/>
          </a:p>
          <a:p>
            <a:r>
              <a:rPr lang="en-US" u="sng" dirty="0"/>
              <a:t>Hudson River Regions</a:t>
            </a:r>
            <a:r>
              <a:rPr lang="en-US" dirty="0"/>
              <a:t>: Hudson River provides moderating climate Oldest vineyards and wineries in America, Concord Grapes, complex soils from glacier deposits</a:t>
            </a:r>
            <a:endParaRPr lang="en-US" u="sng" dirty="0"/>
          </a:p>
          <a:p>
            <a:endParaRPr lang="en-US" dirty="0"/>
          </a:p>
          <a:p>
            <a:r>
              <a:rPr lang="en-US" u="sng" dirty="0"/>
              <a:t>North Fork, LI</a:t>
            </a:r>
            <a:r>
              <a:rPr lang="en-US" dirty="0"/>
              <a:t>: sandy soil, 1-3 week longer growing season then south shore once Potato Farms, Cabernet and Merlot</a:t>
            </a:r>
          </a:p>
          <a:p>
            <a:endParaRPr lang="en-US" dirty="0"/>
          </a:p>
          <a:p>
            <a:r>
              <a:rPr lang="en-US" u="sng" dirty="0"/>
              <a:t>Hamptons, LI</a:t>
            </a:r>
            <a:r>
              <a:rPr lang="en-US" dirty="0"/>
              <a:t>: </a:t>
            </a:r>
            <a:endParaRPr lang="en-US" u="sng"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w="9525"/>
        </p:spPr>
        <p:txBody>
          <a:bodyPr/>
          <a:lstStyle/>
          <a:p>
            <a:r>
              <a:rPr lang="en-US"/>
              <a:t>18</a:t>
            </a:r>
            <a:r>
              <a:rPr lang="en-US" baseline="30000"/>
              <a:t>th</a:t>
            </a:r>
            <a:r>
              <a:rPr lang="en-US"/>
              <a:t> Amendment started prohibition, 21 repealed prohibition.</a:t>
            </a:r>
          </a:p>
          <a:p>
            <a:r>
              <a:rPr lang="en-US"/>
              <a:t>500 gallons per head of house</a:t>
            </a:r>
          </a:p>
          <a:p>
            <a:r>
              <a:rPr lang="en-US"/>
              <a:t>1</a:t>
            </a:r>
            <a:r>
              <a:rPr lang="en-US" baseline="30000"/>
              <a:t>st</a:t>
            </a:r>
            <a:r>
              <a:rPr lang="en-US"/>
              <a:t> “dry” area or county was in Maine in 1846, still some dry laws are in effect today.</a:t>
            </a:r>
          </a:p>
          <a:p>
            <a:endParaRPr lang="en-US"/>
          </a:p>
          <a:p>
            <a:r>
              <a:rPr lang="en-US"/>
              <a:t>Women’s suffrage</a:t>
            </a:r>
          </a:p>
          <a:p>
            <a:r>
              <a:rPr lang="en-US"/>
              <a:t>World war I</a:t>
            </a:r>
          </a:p>
          <a:p>
            <a:r>
              <a:rPr lang="en-US"/>
              <a:t>Public drunkeness</a:t>
            </a:r>
          </a:p>
          <a:p>
            <a:endParaRPr lang="en-US"/>
          </a:p>
        </p:txBody>
      </p:sp>
      <p:sp>
        <p:nvSpPr>
          <p:cNvPr id="37892" name="Slide Number Placeholder 3"/>
          <p:cNvSpPr>
            <a:spLocks noGrp="1"/>
          </p:cNvSpPr>
          <p:nvPr>
            <p:ph type="sldNum" sz="quarter" idx="5"/>
          </p:nvPr>
        </p:nvSpPr>
        <p:spPr>
          <a:noFill/>
        </p:spPr>
        <p:txBody>
          <a:bodyPr/>
          <a:lstStyle/>
          <a:p>
            <a:fld id="{24E563E9-E503-438B-83E4-24F24C500F25}" type="slidenum">
              <a:rPr lang="en-US" smtClean="0"/>
              <a:pPr/>
              <a:t>4</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8FC84F31-EFF4-46C5-96DB-6D5FE5E61B40}" type="slidenum">
              <a:rPr lang="en-US" smtClean="0"/>
              <a:pPr/>
              <a:t>23</a:t>
            </a:fld>
            <a:endParaRPr lang="en-US"/>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w="9525"/>
        </p:spPr>
        <p:txBody>
          <a:bodyPr/>
          <a:lstStyle/>
          <a:p>
            <a:r>
              <a:rPr lang="en-US" b="1"/>
              <a:t>Dundee Hills:</a:t>
            </a:r>
          </a:p>
          <a:p>
            <a:r>
              <a:rPr lang="en-US" b="1"/>
              <a:t>In the autumn of 1964, a young graduate of the famed viticulture and enology program at UC Davis named David Lett gathered 3000 vine cuttings from various California vineyards and just after Christmas headed north to Oregon. </a:t>
            </a:r>
          </a:p>
          <a:p>
            <a:endParaRPr lang="en-US"/>
          </a:p>
          <a:p>
            <a:r>
              <a:rPr lang="en-US"/>
              <a:t>Rain in spring frost in fall</a:t>
            </a:r>
          </a:p>
          <a:p>
            <a:endParaRPr lang="en-US"/>
          </a:p>
          <a:p>
            <a:r>
              <a:rPr lang="en-US"/>
              <a:t>4</a:t>
            </a:r>
            <a:r>
              <a:rPr lang="en-US" baseline="30000"/>
              <a:t>th</a:t>
            </a:r>
            <a:r>
              <a:rPr lang="en-US"/>
              <a:t> largest producer</a:t>
            </a:r>
          </a:p>
          <a:p>
            <a:r>
              <a:rPr lang="en-US"/>
              <a:t>Pinot Noir and Pinot Gris</a:t>
            </a:r>
          </a:p>
          <a:p>
            <a:r>
              <a:rPr lang="en-US"/>
              <a:t>Estate = grown with in 5 miles of winery</a:t>
            </a:r>
          </a:p>
          <a:p>
            <a:r>
              <a:rPr lang="en-US"/>
              <a:t>90% of varietal on label</a:t>
            </a:r>
          </a:p>
          <a:p>
            <a:r>
              <a:rPr lang="en-US"/>
              <a:t>No generic terms</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a:ln w="9525"/>
        </p:spPr>
        <p:txBody>
          <a:bodyPr/>
          <a:lstStyle/>
          <a:p>
            <a:r>
              <a:rPr lang="en-US" u="sng"/>
              <a:t>Williamette Valley:</a:t>
            </a:r>
            <a:r>
              <a:rPr lang="en-US"/>
              <a:t>  High Quality Pinot Noir</a:t>
            </a:r>
            <a:endParaRPr lang="en-US" u="sng"/>
          </a:p>
          <a:p>
            <a:r>
              <a:rPr lang="en-US" u="sng"/>
              <a:t>Umpaqua Valley</a:t>
            </a:r>
            <a:r>
              <a:rPr lang="en-US"/>
              <a:t>: Various soil types and elevation. Grapes</a:t>
            </a:r>
            <a:endParaRPr lang="en-US" u="sng"/>
          </a:p>
          <a:p>
            <a:r>
              <a:rPr lang="en-US" u="sng"/>
              <a:t>Rogue Valley:</a:t>
            </a:r>
            <a:r>
              <a:rPr lang="en-US"/>
              <a:t> Just north of CA. Grapes: Chardonnay, Cab. Sauv.</a:t>
            </a:r>
            <a:endParaRPr lang="en-US" u="sng"/>
          </a:p>
          <a:p>
            <a:r>
              <a:rPr lang="en-US" u="sng"/>
              <a:t>Applegate Valley</a:t>
            </a:r>
            <a:r>
              <a:rPr lang="en-US"/>
              <a:t>: within Rogue Valley high elevations, warm dry. Grapes: Pinot Noir, Chardonnay, Syrah</a:t>
            </a:r>
          </a:p>
        </p:txBody>
      </p:sp>
      <p:sp>
        <p:nvSpPr>
          <p:cNvPr id="54276" name="Slide Number Placeholder 3"/>
          <p:cNvSpPr>
            <a:spLocks noGrp="1"/>
          </p:cNvSpPr>
          <p:nvPr>
            <p:ph type="sldNum" sz="quarter" idx="5"/>
          </p:nvPr>
        </p:nvSpPr>
        <p:spPr>
          <a:noFill/>
        </p:spPr>
        <p:txBody>
          <a:bodyPr/>
          <a:lstStyle/>
          <a:p>
            <a:fld id="{C8BFC1A3-E1B9-4F94-8536-139B0FC94C0D}" type="slidenum">
              <a:rPr lang="en-US" smtClean="0"/>
              <a:pPr/>
              <a:t>24</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124C1376-1809-43A8-B306-C965F1B8AE25}" type="slidenum">
              <a:rPr lang="en-US" smtClean="0"/>
              <a:pPr/>
              <a:t>25</a:t>
            </a:fld>
            <a:endParaRPr lang="en-US"/>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w="9525"/>
        </p:spPr>
        <p:txBody>
          <a:bodyPr/>
          <a:lstStyle/>
          <a:p>
            <a:r>
              <a:rPr lang="en-US"/>
              <a:t>Yakima Valley Parallels Northern Bordeaux</a:t>
            </a:r>
          </a:p>
          <a:p>
            <a:r>
              <a:rPr lang="en-US"/>
              <a:t>99% of Washington’s vineyards are east of the Cascade mts.</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w="9525"/>
        </p:spPr>
        <p:txBody>
          <a:bodyPr/>
          <a:lstStyle/>
          <a:p>
            <a:r>
              <a:rPr lang="en-US"/>
              <a:t>Crisp, stainless steel fermentation/aging to support the fruity nature of vitis-vinefera</a:t>
            </a:r>
          </a:p>
          <a:p>
            <a:endParaRPr lang="en-US"/>
          </a:p>
          <a:p>
            <a:r>
              <a:rPr lang="en-US" u="sng"/>
              <a:t>White: </a:t>
            </a:r>
            <a:r>
              <a:rPr lang="en-US"/>
              <a:t>Riesling, Semillion, Sauvignon Blanc  some chard in oak</a:t>
            </a:r>
          </a:p>
          <a:p>
            <a:r>
              <a:rPr lang="en-US" u="sng"/>
              <a:t>Red</a:t>
            </a:r>
            <a:r>
              <a:rPr lang="en-US"/>
              <a:t>: Merlot and Cabernet, oak aging some syrah</a:t>
            </a:r>
          </a:p>
          <a:p>
            <a:endParaRPr lang="en-US"/>
          </a:p>
          <a:p>
            <a:r>
              <a:rPr lang="en-US"/>
              <a:t>Summer day light hours are 17.5</a:t>
            </a:r>
          </a:p>
        </p:txBody>
      </p:sp>
      <p:sp>
        <p:nvSpPr>
          <p:cNvPr id="51204" name="Slide Number Placeholder 3"/>
          <p:cNvSpPr>
            <a:spLocks noGrp="1"/>
          </p:cNvSpPr>
          <p:nvPr>
            <p:ph type="sldNum" sz="quarter" idx="5"/>
          </p:nvPr>
        </p:nvSpPr>
        <p:spPr>
          <a:noFill/>
        </p:spPr>
        <p:txBody>
          <a:bodyPr/>
          <a:lstStyle/>
          <a:p>
            <a:fld id="{A216B50D-DD2B-4D3D-B2DC-55F50CD078CD}" type="slidenum">
              <a:rPr lang="en-US" smtClean="0"/>
              <a:pPr/>
              <a:t>26</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1E29DF8B-0B52-4C95-95F7-5EC030076A2A}" type="slidenum">
              <a:rPr lang="en-US" smtClean="0"/>
              <a:pPr/>
              <a:t>27</a:t>
            </a:fld>
            <a:endParaRPr lang="en-US"/>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w="9525"/>
        </p:spPr>
        <p:txBody>
          <a:bodyPr/>
          <a:lstStyle/>
          <a:p>
            <a:r>
              <a:rPr lang="en-US" u="sng"/>
              <a:t>Columbia Valley</a:t>
            </a:r>
            <a:r>
              <a:rPr lang="en-US"/>
              <a:t>: 10.5 million acres, largest region 60% (99% of vitis vinifera) of total wine in Washington </a:t>
            </a:r>
          </a:p>
          <a:p>
            <a:r>
              <a:rPr lang="en-US"/>
              <a:t>Controversy because of size, some land not plantable, no distinct continuous growing area, arid almost desert like, needs irrigation</a:t>
            </a:r>
          </a:p>
          <a:p>
            <a:endParaRPr lang="en-US"/>
          </a:p>
          <a:p>
            <a:r>
              <a:rPr lang="en-US" u="sng"/>
              <a:t>Yakima Valley:</a:t>
            </a:r>
            <a:r>
              <a:rPr lang="en-US"/>
              <a:t> with in Columbia Valley, Yakima River-Rattlesnake Hills, Cooler than rest of Columbia Valley</a:t>
            </a:r>
          </a:p>
          <a:p>
            <a:endParaRPr lang="en-US"/>
          </a:p>
          <a:p>
            <a:r>
              <a:rPr lang="en-US" u="sng"/>
              <a:t>Red Valley</a:t>
            </a:r>
            <a:r>
              <a:rPr lang="en-US"/>
              <a:t>: broad slopes mineral deposits, full southern exposure</a:t>
            </a:r>
          </a:p>
          <a:p>
            <a:endParaRPr lang="en-US"/>
          </a:p>
          <a:p>
            <a:r>
              <a:rPr lang="en-US" u="sng"/>
              <a:t>Walla Walla Valley</a:t>
            </a:r>
            <a:r>
              <a:rPr lang="en-US"/>
              <a:t>: significant for rain fall with in the arid climate with in Columbia Valley glacial silt loam, Cab, Merlot, Riesling, Gewurztraminer</a:t>
            </a:r>
          </a:p>
          <a:p>
            <a:endParaRPr lang="en-US"/>
          </a:p>
          <a:p>
            <a:r>
              <a:rPr lang="en-US" u="sng"/>
              <a:t>Puget Sound</a:t>
            </a:r>
            <a:r>
              <a:rPr lang="en-US"/>
              <a:t>: WET, WET, WET 25 wineries in AVA</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w="9525"/>
        </p:spPr>
        <p:txBody>
          <a:bodyPr/>
          <a:lstStyle/>
          <a:p>
            <a:endParaRPr lang="en-US"/>
          </a:p>
        </p:txBody>
      </p:sp>
      <p:sp>
        <p:nvSpPr>
          <p:cNvPr id="55300" name="Slide Number Placeholder 3"/>
          <p:cNvSpPr>
            <a:spLocks noGrp="1"/>
          </p:cNvSpPr>
          <p:nvPr>
            <p:ph type="sldNum" sz="quarter" idx="5"/>
          </p:nvPr>
        </p:nvSpPr>
        <p:spPr>
          <a:noFill/>
        </p:spPr>
        <p:txBody>
          <a:bodyPr/>
          <a:lstStyle/>
          <a:p>
            <a:fld id="{A61A1CC5-F603-4416-9663-5716528A2EA7}" type="slidenum">
              <a:rPr lang="en-US" smtClean="0"/>
              <a:pPr/>
              <a:t>28</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w="9525"/>
        </p:spPr>
        <p:txBody>
          <a:bodyPr/>
          <a:lstStyle/>
          <a:p>
            <a:r>
              <a:rPr lang="en-US"/>
              <a:t>As of 2013, 129 MS in US</a:t>
            </a:r>
          </a:p>
          <a:p>
            <a:r>
              <a:rPr lang="en-US"/>
              <a:t>MS, 4 levels 25-30% pass the advanced 10% pass the MS exam</a:t>
            </a:r>
          </a:p>
          <a:p>
            <a:endParaRPr lang="en-US"/>
          </a:p>
          <a:p>
            <a:r>
              <a:rPr lang="en-US"/>
              <a:t>As of 2013 there are 30 in the US and 297  Masters of Wine, living in 23 different countries, 87 are female.</a:t>
            </a:r>
          </a:p>
          <a:p>
            <a:endParaRPr lang="en-US"/>
          </a:p>
          <a:p>
            <a:endParaRPr lang="en-US"/>
          </a:p>
        </p:txBody>
      </p:sp>
      <p:sp>
        <p:nvSpPr>
          <p:cNvPr id="55300" name="Slide Number Placeholder 3"/>
          <p:cNvSpPr>
            <a:spLocks noGrp="1"/>
          </p:cNvSpPr>
          <p:nvPr>
            <p:ph type="sldNum" sz="quarter" idx="5"/>
          </p:nvPr>
        </p:nvSpPr>
        <p:spPr>
          <a:noFill/>
        </p:spPr>
        <p:txBody>
          <a:bodyPr/>
          <a:lstStyle/>
          <a:p>
            <a:fld id="{83B26483-4B43-4724-97D2-DA571672A049}" type="slidenum">
              <a:rPr lang="en-US" smtClean="0"/>
              <a:pPr/>
              <a:t>29</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a:ln w="9525"/>
        </p:spPr>
        <p:txBody>
          <a:bodyPr/>
          <a:lstStyle/>
          <a:p>
            <a:endParaRPr lang="en-US"/>
          </a:p>
        </p:txBody>
      </p:sp>
      <p:sp>
        <p:nvSpPr>
          <p:cNvPr id="56324" name="Slide Number Placeholder 3"/>
          <p:cNvSpPr>
            <a:spLocks noGrp="1"/>
          </p:cNvSpPr>
          <p:nvPr>
            <p:ph type="sldNum" sz="quarter" idx="5"/>
          </p:nvPr>
        </p:nvSpPr>
        <p:spPr>
          <a:noFill/>
        </p:spPr>
        <p:txBody>
          <a:bodyPr/>
          <a:lstStyle/>
          <a:p>
            <a:fld id="{A12419A6-85B8-4AAF-8F51-88C4BF31CDA5}" type="slidenum">
              <a:rPr lang="en-US" smtClean="0"/>
              <a:pPr/>
              <a:t>30</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w="9525"/>
        </p:spPr>
        <p:txBody>
          <a:bodyPr/>
          <a:lstStyle/>
          <a:p>
            <a:endParaRPr lang="en-US"/>
          </a:p>
        </p:txBody>
      </p:sp>
      <p:sp>
        <p:nvSpPr>
          <p:cNvPr id="57348" name="Slide Number Placeholder 3"/>
          <p:cNvSpPr>
            <a:spLocks noGrp="1"/>
          </p:cNvSpPr>
          <p:nvPr>
            <p:ph type="sldNum" sz="quarter" idx="5"/>
          </p:nvPr>
        </p:nvSpPr>
        <p:spPr>
          <a:noFill/>
        </p:spPr>
        <p:txBody>
          <a:bodyPr/>
          <a:lstStyle/>
          <a:p>
            <a:fld id="{38EF44B6-C3AC-4662-BEE7-0D2575A154A3}" type="slidenum">
              <a:rPr lang="en-US" smtClean="0"/>
              <a:pPr/>
              <a:t>31</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ln w="9525"/>
        </p:spPr>
        <p:txBody>
          <a:bodyPr/>
          <a:lstStyle/>
          <a:p>
            <a:endParaRPr lang="en-US"/>
          </a:p>
        </p:txBody>
      </p:sp>
      <p:sp>
        <p:nvSpPr>
          <p:cNvPr id="58372" name="Slide Number Placeholder 3"/>
          <p:cNvSpPr>
            <a:spLocks noGrp="1"/>
          </p:cNvSpPr>
          <p:nvPr>
            <p:ph type="sldNum" sz="quarter" idx="5"/>
          </p:nvPr>
        </p:nvSpPr>
        <p:spPr>
          <a:noFill/>
        </p:spPr>
        <p:txBody>
          <a:bodyPr/>
          <a:lstStyle/>
          <a:p>
            <a:fld id="{030016E5-D0AB-4BBD-B598-AEF28AE0A026}" type="slidenum">
              <a:rPr lang="en-US" smtClean="0"/>
              <a:pPr/>
              <a:t>32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w="9525"/>
        </p:spPr>
        <p:txBody>
          <a:bodyPr/>
          <a:lstStyle/>
          <a:p>
            <a:pPr eaLnBrk="1" hangingPunct="1"/>
            <a:r>
              <a:rPr lang="en-US"/>
              <a:t>Exception</a:t>
            </a:r>
          </a:p>
          <a:p>
            <a:pPr lvl="1" eaLnBrk="1" hangingPunct="1"/>
            <a:r>
              <a:rPr lang="en-US"/>
              <a:t>home production and use </a:t>
            </a:r>
          </a:p>
          <a:p>
            <a:pPr lvl="1" eaLnBrk="1" hangingPunct="1"/>
            <a:r>
              <a:rPr lang="en-US"/>
              <a:t>Prescriptions</a:t>
            </a:r>
          </a:p>
          <a:p>
            <a:pPr lvl="1" eaLnBrk="1" hangingPunct="1"/>
            <a:r>
              <a:rPr lang="en-US"/>
              <a:t>Religious</a:t>
            </a:r>
          </a:p>
          <a:p>
            <a:pPr lvl="1" eaLnBrk="1" hangingPunct="1"/>
            <a:endParaRPr lang="en-US"/>
          </a:p>
          <a:p>
            <a:endParaRPr lang="en-US"/>
          </a:p>
        </p:txBody>
      </p:sp>
      <p:sp>
        <p:nvSpPr>
          <p:cNvPr id="38916" name="Slide Number Placeholder 3"/>
          <p:cNvSpPr>
            <a:spLocks noGrp="1"/>
          </p:cNvSpPr>
          <p:nvPr>
            <p:ph type="sldNum" sz="quarter" idx="5"/>
          </p:nvPr>
        </p:nvSpPr>
        <p:spPr>
          <a:noFill/>
        </p:spPr>
        <p:txBody>
          <a:bodyPr/>
          <a:lstStyle/>
          <a:p>
            <a:fld id="{CBF92B4A-28AB-431E-BC0F-BD32ACDB3797}" type="slidenum">
              <a:rPr lang="en-US" smtClean="0"/>
              <a:pPr/>
              <a:t>5</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w="9525"/>
        </p:spPr>
        <p:txBody>
          <a:bodyPr/>
          <a:lstStyle/>
          <a:p>
            <a:endParaRPr lang="en-US"/>
          </a:p>
        </p:txBody>
      </p:sp>
      <p:sp>
        <p:nvSpPr>
          <p:cNvPr id="59396" name="Slide Number Placeholder 3"/>
          <p:cNvSpPr>
            <a:spLocks noGrp="1"/>
          </p:cNvSpPr>
          <p:nvPr>
            <p:ph type="sldNum" sz="quarter" idx="5"/>
          </p:nvPr>
        </p:nvSpPr>
        <p:spPr>
          <a:noFill/>
        </p:spPr>
        <p:txBody>
          <a:bodyPr/>
          <a:lstStyle/>
          <a:p>
            <a:fld id="{9CBFE35C-57E9-4C88-A752-35CA23E9603D}" type="slidenum">
              <a:rPr lang="en-US" smtClean="0"/>
              <a:pPr/>
              <a:t>33</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w="9525"/>
        </p:spPr>
        <p:txBody>
          <a:bodyPr/>
          <a:lstStyle/>
          <a:p>
            <a:endParaRPr lang="en-US"/>
          </a:p>
        </p:txBody>
      </p:sp>
      <p:sp>
        <p:nvSpPr>
          <p:cNvPr id="60420" name="Slide Number Placeholder 3"/>
          <p:cNvSpPr>
            <a:spLocks noGrp="1"/>
          </p:cNvSpPr>
          <p:nvPr>
            <p:ph type="sldNum" sz="quarter" idx="5"/>
          </p:nvPr>
        </p:nvSpPr>
        <p:spPr>
          <a:noFill/>
        </p:spPr>
        <p:txBody>
          <a:bodyPr/>
          <a:lstStyle/>
          <a:p>
            <a:fld id="{0749AF4D-A4C6-4DB5-99F4-04BFCEDFF531}" type="slidenum">
              <a:rPr lang="en-US" smtClean="0"/>
              <a:pPr/>
              <a:t>34</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2C720C2F-5D38-4A17-B2C2-EEBBECA496A1}" type="slidenum">
              <a:rPr lang="en-US" smtClean="0"/>
              <a:pPr/>
              <a:t>35</a:t>
            </a:fld>
            <a:endParaRPr lang="en-US"/>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w="9525"/>
        </p:spPr>
        <p:txBody>
          <a:bodyPr/>
          <a:lstStyle/>
          <a:p>
            <a:r>
              <a:rPr lang="en-US">
                <a:solidFill>
                  <a:srgbClr val="000000"/>
                </a:solidFill>
                <a:latin typeface="Verdana" pitchFamily="34" charset="0"/>
              </a:rPr>
              <a:t>According to </a:t>
            </a:r>
            <a:r>
              <a:rPr lang="en-US" b="1">
                <a:solidFill>
                  <a:srgbClr val="000000"/>
                </a:solidFill>
                <a:latin typeface="Verdana" pitchFamily="34" charset="0"/>
              </a:rPr>
              <a:t>The Nielsen Company</a:t>
            </a:r>
            <a:r>
              <a:rPr lang="en-US">
                <a:solidFill>
                  <a:srgbClr val="000000"/>
                </a:solidFill>
                <a:latin typeface="Verdana" pitchFamily="34" charset="0"/>
              </a:rPr>
              <a:t> data, between July 2004 and May 2007, the 187ml category as a whole has grown by 33 percent by case volume, nearly triple the 12 percent growth rate of the overall market in the same timeframe.</a:t>
            </a:r>
          </a:p>
          <a:p>
            <a:endParaRPr lang="en-US">
              <a:solidFill>
                <a:srgbClr val="000000"/>
              </a:solidFill>
              <a:latin typeface="Verdana" pitchFamily="34" charset="0"/>
            </a:endParaRPr>
          </a:p>
          <a:p>
            <a:r>
              <a:rPr lang="en-US">
                <a:solidFill>
                  <a:srgbClr val="000000"/>
                </a:solidFill>
                <a:latin typeface="Verdana" pitchFamily="34" charset="0"/>
              </a:rPr>
              <a:t>Champagne producers are looking to lighten the bottle, not easy as a bottle of champagne contains 3Xs the pressure of a car tire.</a:t>
            </a:r>
          </a:p>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w="9525"/>
        </p:spPr>
        <p:txBody>
          <a:bodyPr/>
          <a:lstStyle/>
          <a:p>
            <a:endParaRPr lang="en-US"/>
          </a:p>
        </p:txBody>
      </p:sp>
      <p:sp>
        <p:nvSpPr>
          <p:cNvPr id="39940" name="Slide Number Placeholder 3"/>
          <p:cNvSpPr>
            <a:spLocks noGrp="1"/>
          </p:cNvSpPr>
          <p:nvPr>
            <p:ph type="sldNum" sz="quarter" idx="5"/>
          </p:nvPr>
        </p:nvSpPr>
        <p:spPr>
          <a:noFill/>
        </p:spPr>
        <p:txBody>
          <a:bodyPr/>
          <a:lstStyle/>
          <a:p>
            <a:fld id="{6FAC541E-4BA8-4EF8-830E-C0B1352878C5}"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w="9525"/>
        </p:spPr>
        <p:txBody>
          <a:bodyPr/>
          <a:lstStyle/>
          <a:p>
            <a:endParaRPr lang="en-US"/>
          </a:p>
        </p:txBody>
      </p:sp>
      <p:sp>
        <p:nvSpPr>
          <p:cNvPr id="40964" name="Slide Number Placeholder 3"/>
          <p:cNvSpPr>
            <a:spLocks noGrp="1"/>
          </p:cNvSpPr>
          <p:nvPr>
            <p:ph type="sldNum" sz="quarter" idx="5"/>
          </p:nvPr>
        </p:nvSpPr>
        <p:spPr>
          <a:noFill/>
        </p:spPr>
        <p:txBody>
          <a:bodyPr/>
          <a:lstStyle/>
          <a:p>
            <a:fld id="{262D9E02-B53F-4CA3-B1EE-38084959E001}"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w="9525"/>
        </p:spPr>
        <p:txBody>
          <a:bodyPr/>
          <a:lstStyle/>
          <a:p>
            <a:endParaRPr lang="en-US"/>
          </a:p>
        </p:txBody>
      </p:sp>
      <p:sp>
        <p:nvSpPr>
          <p:cNvPr id="40964" name="Slide Number Placeholder 3"/>
          <p:cNvSpPr>
            <a:spLocks noGrp="1"/>
          </p:cNvSpPr>
          <p:nvPr>
            <p:ph type="sldNum" sz="quarter" idx="5"/>
          </p:nvPr>
        </p:nvSpPr>
        <p:spPr>
          <a:noFill/>
        </p:spPr>
        <p:txBody>
          <a:bodyPr/>
          <a:lstStyle/>
          <a:p>
            <a:fld id="{262D9E02-B53F-4CA3-B1EE-38084959E001}" type="slidenum">
              <a:rPr lang="en-US" smtClean="0"/>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w="9525"/>
        </p:spPr>
        <p:txBody>
          <a:bodyPr/>
          <a:lstStyle/>
          <a:p>
            <a:r>
              <a:rPr lang="en-US"/>
              <a:t>States now had control, Mississippi did not repeal Prohibition rules until 1966</a:t>
            </a:r>
          </a:p>
        </p:txBody>
      </p:sp>
      <p:sp>
        <p:nvSpPr>
          <p:cNvPr id="41988" name="Slide Number Placeholder 3"/>
          <p:cNvSpPr>
            <a:spLocks noGrp="1"/>
          </p:cNvSpPr>
          <p:nvPr>
            <p:ph type="sldNum" sz="quarter" idx="5"/>
          </p:nvPr>
        </p:nvSpPr>
        <p:spPr>
          <a:noFill/>
        </p:spPr>
        <p:txBody>
          <a:bodyPr/>
          <a:lstStyle/>
          <a:p>
            <a:fld id="{AB56C801-7633-4F82-82C6-D6FE6AB08DAE}" type="slidenum">
              <a:rPr lang="en-US" smtClean="0"/>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w="9525"/>
        </p:spPr>
        <p:txBody>
          <a:bodyPr/>
          <a:lstStyle/>
          <a:p>
            <a:r>
              <a:rPr lang="en-US"/>
              <a:t>States now had control, Mississippi did not repeal Prohibition rules until 1966</a:t>
            </a:r>
          </a:p>
        </p:txBody>
      </p:sp>
      <p:sp>
        <p:nvSpPr>
          <p:cNvPr id="41988" name="Slide Number Placeholder 3"/>
          <p:cNvSpPr>
            <a:spLocks noGrp="1"/>
          </p:cNvSpPr>
          <p:nvPr>
            <p:ph type="sldNum" sz="quarter" idx="5"/>
          </p:nvPr>
        </p:nvSpPr>
        <p:spPr>
          <a:noFill/>
        </p:spPr>
        <p:txBody>
          <a:bodyPr/>
          <a:lstStyle/>
          <a:p>
            <a:fld id="{AB56C801-7633-4F82-82C6-D6FE6AB08DAE}" type="slidenum">
              <a:rPr lang="en-US" smtClean="0"/>
              <a:pPr/>
              <a:t>10</a:t>
            </a:fld>
            <a:endParaRPr lang="en-US"/>
          </a:p>
        </p:txBody>
      </p:sp>
    </p:spTree>
    <p:extLst>
      <p:ext uri="{BB962C8B-B14F-4D97-AF65-F5344CB8AC3E}">
        <p14:creationId xmlns:p14="http://schemas.microsoft.com/office/powerpoint/2010/main" val="5862893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62500" lnSpcReduction="20000"/>
          </a:bodyPr>
          <a:lstStyle/>
          <a:p>
            <a:pPr marL="274320" indent="-274320" eaLnBrk="1" fontAlgn="auto" hangingPunct="1">
              <a:spcAft>
                <a:spcPts val="0"/>
              </a:spcAft>
              <a:buFont typeface="Wingdings 2"/>
              <a:buChar char=""/>
              <a:defRPr/>
            </a:pPr>
            <a:r>
              <a:rPr lang="en-US" sz="2800" dirty="0"/>
              <a:t>The Prominence and Quality of Wine in North America Has grown Significantly in the </a:t>
            </a:r>
            <a:r>
              <a:rPr lang="en-US" sz="2800" dirty="0">
                <a:hlinkClick r:id="rId3"/>
              </a:rPr>
              <a:t>Last Three Decades</a:t>
            </a:r>
            <a:endParaRPr lang="en-US" sz="2800" dirty="0"/>
          </a:p>
          <a:p>
            <a:pPr marL="274320" indent="-274320" eaLnBrk="1" fontAlgn="auto" hangingPunct="1">
              <a:spcAft>
                <a:spcPts val="0"/>
              </a:spcAft>
              <a:buFont typeface="Wingdings 2"/>
              <a:buChar char=""/>
              <a:defRPr/>
            </a:pPr>
            <a:r>
              <a:rPr lang="en-US" sz="2800" dirty="0"/>
              <a:t> According to Adams Beverage the rise is attributed to:</a:t>
            </a:r>
          </a:p>
          <a:p>
            <a:pPr marL="548640" lvl="1" indent="-274320" eaLnBrk="1" fontAlgn="auto" hangingPunct="1">
              <a:spcAft>
                <a:spcPts val="0"/>
              </a:spcAft>
              <a:buFont typeface="Wingdings"/>
              <a:buChar char=""/>
              <a:defRPr/>
            </a:pPr>
            <a:r>
              <a:rPr lang="en-US" sz="2400" dirty="0">
                <a:solidFill>
                  <a:schemeClr val="tx1">
                    <a:lumMod val="75000"/>
                    <a:lumOff val="25000"/>
                  </a:schemeClr>
                </a:solidFill>
              </a:rPr>
              <a:t>Per Capital, Americans Drank 2.5 Gallons of Wine in 2009</a:t>
            </a:r>
          </a:p>
          <a:p>
            <a:pPr marL="548640" lvl="1" indent="-274320" eaLnBrk="1" fontAlgn="auto" hangingPunct="1">
              <a:spcAft>
                <a:spcPts val="0"/>
              </a:spcAft>
              <a:buFont typeface="Wingdings"/>
              <a:buChar char=""/>
              <a:defRPr/>
            </a:pPr>
            <a:r>
              <a:rPr lang="en-US" sz="2400" dirty="0">
                <a:solidFill>
                  <a:schemeClr val="tx1">
                    <a:lumMod val="75000"/>
                    <a:lumOff val="25000"/>
                  </a:schemeClr>
                </a:solidFill>
              </a:rPr>
              <a:t>US is the #1 wine market in the world with  211.9 million cases sold in 2011, up 5.6% (</a:t>
            </a:r>
            <a:r>
              <a:rPr lang="en-US" sz="2400" dirty="0">
                <a:solidFill>
                  <a:schemeClr val="tx1">
                    <a:lumMod val="75000"/>
                    <a:lumOff val="25000"/>
                  </a:schemeClr>
                </a:solidFill>
                <a:hlinkClick r:id="rId4"/>
              </a:rPr>
              <a:t>Wine Institute Trends Article</a:t>
            </a:r>
            <a:r>
              <a:rPr lang="en-US" sz="2400" dirty="0">
                <a:solidFill>
                  <a:schemeClr val="tx1">
                    <a:lumMod val="75000"/>
                    <a:lumOff val="25000"/>
                  </a:schemeClr>
                </a:solidFill>
              </a:rPr>
              <a:t>)</a:t>
            </a:r>
          </a:p>
          <a:p>
            <a:pPr marL="548640" lvl="1" indent="-274320" eaLnBrk="1" fontAlgn="auto" hangingPunct="1">
              <a:spcAft>
                <a:spcPts val="0"/>
              </a:spcAft>
              <a:buFont typeface="Wingdings"/>
              <a:buChar char=""/>
              <a:defRPr/>
            </a:pPr>
            <a:r>
              <a:rPr lang="en-US" sz="2400" dirty="0">
                <a:solidFill>
                  <a:schemeClr val="tx1">
                    <a:lumMod val="75000"/>
                    <a:lumOff val="25000"/>
                  </a:schemeClr>
                </a:solidFill>
              </a:rPr>
              <a:t>We are eating out more and ordering wine more as a result</a:t>
            </a:r>
          </a:p>
          <a:p>
            <a:pPr marL="548640" lvl="1" indent="-274320" eaLnBrk="1" fontAlgn="auto" hangingPunct="1">
              <a:spcAft>
                <a:spcPts val="0"/>
              </a:spcAft>
              <a:buFont typeface="Wingdings"/>
              <a:buChar char=""/>
              <a:defRPr/>
            </a:pPr>
            <a:r>
              <a:rPr lang="en-US" sz="2400" dirty="0">
                <a:solidFill>
                  <a:schemeClr val="tx1">
                    <a:lumMod val="75000"/>
                    <a:lumOff val="25000"/>
                  </a:schemeClr>
                </a:solidFill>
              </a:rPr>
              <a:t>"Critter" labels made wine seem more accessible in the early to mid 2000’s, those people have stayed loyal to wine</a:t>
            </a:r>
          </a:p>
          <a:p>
            <a:pPr marL="548640" lvl="1" indent="-274320" eaLnBrk="1" fontAlgn="auto" hangingPunct="1">
              <a:spcAft>
                <a:spcPts val="0"/>
              </a:spcAft>
              <a:buFont typeface="Wingdings"/>
              <a:buChar char=""/>
              <a:defRPr/>
            </a:pPr>
            <a:r>
              <a:rPr lang="en-US" sz="2400" dirty="0">
                <a:solidFill>
                  <a:schemeClr val="tx1">
                    <a:lumMod val="75000"/>
                    <a:lumOff val="25000"/>
                  </a:schemeClr>
                </a:solidFill>
              </a:rPr>
              <a:t>The impact of positive health news related to wine has had a continuing impact</a:t>
            </a:r>
          </a:p>
          <a:p>
            <a:pPr marL="548640" lvl="1" indent="-274320" eaLnBrk="1" fontAlgn="auto" hangingPunct="1">
              <a:spcAft>
                <a:spcPts val="0"/>
              </a:spcAft>
              <a:buFont typeface="Wingdings"/>
              <a:buChar char=""/>
              <a:defRPr/>
            </a:pPr>
            <a:r>
              <a:rPr lang="en-US" sz="2400" dirty="0">
                <a:solidFill>
                  <a:schemeClr val="tx1">
                    <a:lumMod val="75000"/>
                    <a:lumOff val="25000"/>
                  </a:schemeClr>
                </a:solidFill>
              </a:rPr>
              <a:t>We are entertaining at home more</a:t>
            </a:r>
          </a:p>
          <a:p>
            <a:pPr>
              <a:defRPr/>
            </a:pPr>
            <a:endParaRPr lang="en-US" dirty="0"/>
          </a:p>
        </p:txBody>
      </p:sp>
      <p:sp>
        <p:nvSpPr>
          <p:cNvPr id="43012" name="Slide Number Placeholder 3"/>
          <p:cNvSpPr>
            <a:spLocks noGrp="1"/>
          </p:cNvSpPr>
          <p:nvPr>
            <p:ph type="sldNum" sz="quarter" idx="5"/>
          </p:nvPr>
        </p:nvSpPr>
        <p:spPr>
          <a:noFill/>
        </p:spPr>
        <p:txBody>
          <a:bodyPr/>
          <a:lstStyle/>
          <a:p>
            <a:fld id="{70BB4C09-D4D4-49DE-B95C-8FAAF764715A}" type="slidenum">
              <a:rPr lang="en-US" smtClean="0"/>
              <a:pPr/>
              <a:t>11</a:t>
            </a:fld>
            <a:endParaRPr lang="en-US"/>
          </a:p>
        </p:txBody>
      </p:sp>
    </p:spTree>
    <p:extLst>
      <p:ext uri="{BB962C8B-B14F-4D97-AF65-F5344CB8AC3E}">
        <p14:creationId xmlns:p14="http://schemas.microsoft.com/office/powerpoint/2010/main" val="37398170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4" name="Rectangle 3"/>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5" name="Rectangle 4"/>
          <p:cNvSpPr>
            <a:spLocks noChangeArrowheads="1"/>
          </p:cNvSpPr>
          <p:nvPr/>
        </p:nvSpPr>
        <p:spPr bwMode="white">
          <a:xfrm>
            <a:off x="8991600" y="3175"/>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6" name="Rectangle 5"/>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7" name="Rectangle 6"/>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0" name="Rectangle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1" name="Straight Connector 10"/>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2" name="Rectangle 11"/>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8"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a:t>Click to edit Master title style</a:t>
            </a:r>
          </a:p>
        </p:txBody>
      </p:sp>
      <p:sp>
        <p:nvSpPr>
          <p:cNvPr id="15" name="Date Placeholder 27"/>
          <p:cNvSpPr>
            <a:spLocks noGrp="1"/>
          </p:cNvSpPr>
          <p:nvPr>
            <p:ph type="dt" sz="half" idx="10"/>
          </p:nvPr>
        </p:nvSpPr>
        <p:spPr/>
        <p:txBody>
          <a:bodyPr/>
          <a:lstStyle>
            <a:lvl1pPr>
              <a:defRPr/>
            </a:lvl1pPr>
          </a:lstStyle>
          <a:p>
            <a:pPr>
              <a:defRPr/>
            </a:pPr>
            <a:fld id="{5DF9E243-93AE-44F6-8D8B-DDAB703F164F}" type="datetime1">
              <a:rPr lang="en-US"/>
              <a:pPr>
                <a:defRPr/>
              </a:pPr>
              <a:t>3/14/2018</a:t>
            </a:fld>
            <a:endParaRPr lang="en-US"/>
          </a:p>
        </p:txBody>
      </p:sp>
      <p:sp>
        <p:nvSpPr>
          <p:cNvPr id="16" name="Footer Placeholder 16"/>
          <p:cNvSpPr>
            <a:spLocks noGrp="1"/>
          </p:cNvSpPr>
          <p:nvPr>
            <p:ph type="ftr" sz="quarter" idx="11"/>
          </p:nvPr>
        </p:nvSpPr>
        <p:spPr/>
        <p:txBody>
          <a:bodyPr/>
          <a:lstStyle>
            <a:lvl1pPr>
              <a:defRPr/>
            </a:lvl1pPr>
          </a:lstStyle>
          <a:p>
            <a:pPr>
              <a:defRPr/>
            </a:pPr>
            <a:endParaRPr lang="en-US"/>
          </a:p>
        </p:txBody>
      </p:sp>
      <p:sp>
        <p:nvSpPr>
          <p:cNvPr id="17" name="Slide Number Placeholder 28"/>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vl2pPr lvl="1">
              <a:defRPr/>
            </a:lvl2pPr>
          </a:lstStyle>
          <a:p>
            <a:pPr lvl="1">
              <a:defRPr/>
            </a:pPr>
            <a:fld id="{3EEF0ED1-8A2D-4A14-BAF3-6D493C820256}" type="slidenum">
              <a:rPr lang="en-US"/>
              <a:pPr lvl="1">
                <a:defRPr/>
              </a:pPr>
              <a:t>‹#›</a:t>
            </a:fld>
            <a:endParaRPr lang="en-US"/>
          </a:p>
        </p:txBody>
      </p:sp>
    </p:spTree>
  </p:cSld>
  <p:clrMapOvr>
    <a:overrideClrMapping bg1="lt1" tx1="dk1" bg2="lt2" tx2="dk2" accent1="accent1" accent2="accent2" accent3="accent3" accent4="accent4" accent5="accent5" accent6="accent6" hlink="hlink" folHlink="folHlink"/>
  </p:clrMapOvr>
  <p:transition spd="med">
    <p:zoom dir="in"/>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BB9FA3BB-8A0E-42F8-9D45-75D471CFE4BD}" type="datetime1">
              <a:rPr lang="en-US"/>
              <a:pPr>
                <a:defRPr/>
              </a:pPr>
              <a:t>3/14/2018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2pPr lvl="1">
              <a:defRPr/>
            </a:lvl2pPr>
          </a:lstStyle>
          <a:p>
            <a:pPr lvl="1">
              <a:defRPr/>
            </a:pPr>
            <a:fld id="{E0332201-FC85-4231-8A64-B83DD1DA0805}" type="slidenum">
              <a:rPr lang="en-US"/>
              <a:pPr lvl="1">
                <a:defRPr/>
              </a:pPr>
              <a:t>‹#›</a:t>
            </a:fld>
            <a:endParaRPr lang="en-US">
              <a:latin typeface="+mn-lt"/>
            </a:endParaRPr>
          </a:p>
        </p:txBody>
      </p:sp>
    </p:spTree>
  </p:cSld>
  <p:clrMapOvr>
    <a:overrideClrMapping bg1="lt1" tx1="dk1" bg2="lt2" tx2="dk2" accent1="accent1" accent2="accent2" accent3="accent3" accent4="accent4" accent5="accent5" accent6="accent6" hlink="hlink" folHlink="folHlink"/>
  </p:clrMapOvr>
  <p:transition spd="med">
    <p:zoom dir="in"/>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Pr>
        <a:solidFill>
          <a:schemeClr val="bg2"/>
        </a:solidFill>
        <a:effectLst/>
      </p:bgPr>
    </p:bg>
    <p:spTree>
      <p:nvGrpSpPr>
        <p:cNvPr id="1" name=""/>
        <p:cNvGrpSpPr/>
        <p:nvPr/>
      </p:nvGrpSpPr>
      <p:grpSpPr>
        <a:xfrm>
          <a:off x="0" y="0"/>
          <a:ext cx="0" cy="0"/>
          <a:chOff x="0" y="0"/>
          <a:chExt cx="0" cy="0"/>
        </a:xfrm>
      </p:grpSpPr>
      <p:sp>
        <p:nvSpPr>
          <p:cNvPr id="4" name="Rectangle 3"/>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5" name="Rectangle 4"/>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6" name="Rectangle 5"/>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7" name="Rectangle 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8" name="Rectangle 7"/>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9" name="Rectangle 8"/>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0" name="Straight Connector 9"/>
          <p:cNvSpPr>
            <a:spLocks noChangeShapeType="1"/>
          </p:cNvSpPr>
          <p:nvPr/>
        </p:nvSpPr>
        <p:spPr bwMode="auto">
          <a:xfrm rot="5400000">
            <a:off x="4021137" y="3278188"/>
            <a:ext cx="624522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1" name="Oval 10"/>
          <p:cNvSpPr/>
          <p:nvPr/>
        </p:nvSpPr>
        <p:spPr>
          <a:xfrm>
            <a:off x="6838950"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2" name="Oval 11"/>
          <p:cNvSpPr/>
          <p:nvPr/>
        </p:nvSpPr>
        <p:spPr>
          <a:xfrm>
            <a:off x="6934200" y="3021013"/>
            <a:ext cx="420688"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Vertical Title 1"/>
          <p:cNvSpPr>
            <a:spLocks noGrp="1"/>
          </p:cNvSpPr>
          <p:nvPr>
            <p:ph type="title" orient="vert"/>
          </p:nvPr>
        </p:nvSpPr>
        <p:spPr>
          <a:xfrm>
            <a:off x="7391400" y="304802"/>
            <a:ext cx="1447800" cy="5851525"/>
          </a:xfrm>
        </p:spPr>
        <p:txBody>
          <a:bodyPr vert="eaVert"/>
          <a:lstStyle/>
          <a:p>
            <a:r>
              <a:rPr lang="en-US"/>
              <a:t>Click to edit Master title style</a:t>
            </a:r>
          </a:p>
        </p:txBody>
      </p:sp>
      <p:sp>
        <p:nvSpPr>
          <p:cNvPr id="13" name="Slide Number Placeholder 5"/>
          <p:cNvSpPr>
            <a:spLocks noGrp="1"/>
          </p:cNvSpPr>
          <p:nvPr>
            <p:ph type="sldNum" sz="quarter" idx="10"/>
          </p:nvPr>
        </p:nvSpPr>
        <p:spPr>
          <a:xfrm>
            <a:off x="6915150" y="3009900"/>
            <a:ext cx="457200" cy="441325"/>
          </a:xfrm>
        </p:spPr>
        <p:txBody>
          <a:bodyPr/>
          <a:lstStyle>
            <a:lvl2pPr lvl="1">
              <a:defRPr/>
            </a:lvl2pPr>
          </a:lstStyle>
          <a:p>
            <a:pPr lvl="1">
              <a:defRPr/>
            </a:pPr>
            <a:fld id="{1E4FBCFD-6CA4-40FC-A9B9-58F37B8C6185}" type="slidenum">
              <a:rPr lang="en-US"/>
              <a:pPr lvl="1">
                <a:defRPr/>
              </a:pPr>
              <a:t>‹#›</a:t>
            </a:fld>
            <a:endParaRPr lang="en-US">
              <a:latin typeface="+mn-lt"/>
            </a:endParaRPr>
          </a:p>
        </p:txBody>
      </p:sp>
      <p:sp>
        <p:nvSpPr>
          <p:cNvPr id="14" name="Date Placeholder 3"/>
          <p:cNvSpPr>
            <a:spLocks noGrp="1"/>
          </p:cNvSpPr>
          <p:nvPr>
            <p:ph type="dt" sz="half" idx="11"/>
          </p:nvPr>
        </p:nvSpPr>
        <p:spPr/>
        <p:txBody>
          <a:bodyPr/>
          <a:lstStyle>
            <a:lvl1pPr>
              <a:defRPr/>
            </a:lvl1pPr>
          </a:lstStyle>
          <a:p>
            <a:pPr>
              <a:defRPr/>
            </a:pPr>
            <a:fld id="{89BD5D71-395A-4737-A969-0DBF567A1946}" type="datetime1">
              <a:rPr lang="en-US"/>
              <a:pPr>
                <a:defRPr/>
              </a:pPr>
              <a:t>3/14/2018</a:t>
            </a:fld>
            <a:endParaRPr lang="en-US"/>
          </a:p>
        </p:txBody>
      </p:sp>
      <p:sp>
        <p:nvSpPr>
          <p:cNvPr id="15" name="Footer Placeholder 4"/>
          <p:cNvSpPr>
            <a:spLocks noGrp="1"/>
          </p:cNvSpPr>
          <p:nvPr>
            <p:ph type="ftr" sz="quarter" idx="12"/>
          </p:nvPr>
        </p:nvSpPr>
        <p:spPr/>
        <p:txBody>
          <a:bodyPr/>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transition spd="med">
    <p:zoom dir="in"/>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lang="en-US"/>
              <a:t>Click to edit Master title style</a:t>
            </a:r>
          </a:p>
        </p:txBody>
      </p:sp>
      <p:sp>
        <p:nvSpPr>
          <p:cNvPr id="8" name="Content Placeholder 7"/>
          <p:cNvSpPr>
            <a:spLocks noGrp="1"/>
          </p:cNvSpPr>
          <p:nvPr>
            <p:ph sz="quarter" idx="1"/>
          </p:nvPr>
        </p:nvSpPr>
        <p:spPr>
          <a:xfrm>
            <a:off x="301752" y="1527048"/>
            <a:ext cx="850392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73377CAC-8BFE-45C1-9C0D-698A95943055}" type="datetime1">
              <a:rPr lang="en-US"/>
              <a:pPr>
                <a:defRPr/>
              </a:pPr>
              <a:t>3/14/2018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4362450" y="1027113"/>
            <a:ext cx="457200" cy="441325"/>
          </a:xfrm>
        </p:spPr>
        <p:txBody>
          <a:bodyPr/>
          <a:lstStyle>
            <a:lvl2pPr lvl="1">
              <a:defRPr/>
            </a:lvl2pPr>
          </a:lstStyle>
          <a:p>
            <a:pPr lvl="1">
              <a:defRPr/>
            </a:pPr>
            <a:fld id="{DD0178B9-B9A6-4593-873F-39F5C4C2C024}" type="slidenum">
              <a:rPr lang="en-US"/>
              <a:pPr lvl="1">
                <a:defRPr/>
              </a:pPr>
              <a:t>‹#›</a:t>
            </a:fld>
            <a:endParaRPr lang="en-US">
              <a:latin typeface="+mn-lt"/>
            </a:endParaRPr>
          </a:p>
        </p:txBody>
      </p:sp>
    </p:spTree>
  </p:cSld>
  <p:clrMapOvr>
    <a:overrideClrMapping bg1="lt1" tx1="dk1" bg2="lt2" tx2="dk2" accent1="accent1" accent2="accent2" accent3="accent3" accent4="accent4" accent5="accent5" accent6="accent6" hlink="hlink" folHlink="folHlink"/>
  </p:clrMapOvr>
  <p:transition spd="med">
    <p:zoom dir="in"/>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5" name="Rectangle 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6" name="Rectangle 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7" name="Rectangle 6"/>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8" name="Rectangle 7"/>
          <p:cNvSpPr>
            <a:spLocks noChangeArrowheads="1"/>
          </p:cNvSpPr>
          <p:nvPr/>
        </p:nvSpPr>
        <p:spPr bwMode="white">
          <a:xfrm>
            <a:off x="152400" y="2286000"/>
            <a:ext cx="8832850" cy="304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9" name="Rectangle 8"/>
          <p:cNvSpPr>
            <a:spLocks noChangeArrowheads="1"/>
          </p:cNvSpPr>
          <p:nvPr/>
        </p:nvSpPr>
        <p:spPr bwMode="auto">
          <a:xfrm>
            <a:off x="155575" y="142875"/>
            <a:ext cx="8832850" cy="2139950"/>
          </a:xfrm>
          <a:prstGeom prst="rect">
            <a:avLst/>
          </a:prstGeom>
          <a:solidFill>
            <a:schemeClr val="accent1"/>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0" name="Rectangle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2" name="Straight Connector 11"/>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 name="Text Placeholder 2"/>
          <p:cNvSpPr>
            <a:spLocks noGrp="1"/>
          </p:cNvSpPr>
          <p:nvPr>
            <p:ph type="body" idx="1"/>
          </p:nvPr>
        </p:nvSpPr>
        <p:spPr>
          <a:xfrm>
            <a:off x="1368426" y="2743201"/>
            <a:ext cx="6480175"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2" name="Title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en-US"/>
              <a:t>Click to edit Master title style</a:t>
            </a:r>
          </a:p>
        </p:txBody>
      </p:sp>
      <p:sp>
        <p:nvSpPr>
          <p:cNvPr id="15" name="Footer Placeholder 4"/>
          <p:cNvSpPr>
            <a:spLocks noGrp="1"/>
          </p:cNvSpPr>
          <p:nvPr>
            <p:ph type="ftr" sz="quarter" idx="10"/>
          </p:nvPr>
        </p:nvSpPr>
        <p:spPr/>
        <p:txBody>
          <a:bodyPr/>
          <a:lstStyle>
            <a:lvl1pPr>
              <a:defRPr/>
            </a:lvl1pPr>
          </a:lstStyle>
          <a:p>
            <a:pPr>
              <a:defRPr/>
            </a:pPr>
            <a:endParaRPr lang="en-US"/>
          </a:p>
        </p:txBody>
      </p:sp>
      <p:sp>
        <p:nvSpPr>
          <p:cNvPr id="16" name="Date Placeholder 3"/>
          <p:cNvSpPr>
            <a:spLocks noGrp="1"/>
          </p:cNvSpPr>
          <p:nvPr>
            <p:ph type="dt" sz="half" idx="11"/>
          </p:nvPr>
        </p:nvSpPr>
        <p:spPr/>
        <p:txBody>
          <a:bodyPr/>
          <a:lstStyle>
            <a:lvl1pPr>
              <a:defRPr/>
            </a:lvl1pPr>
          </a:lstStyle>
          <a:p>
            <a:pPr>
              <a:defRPr/>
            </a:pPr>
            <a:fld id="{607A6339-3DBD-4B9F-AD64-F09053537BB0}" type="datetime1">
              <a:rPr lang="en-US"/>
              <a:pPr>
                <a:defRPr/>
              </a:pPr>
              <a:t>3/14/2018</a:t>
            </a:fld>
            <a:endParaRPr lang="en-US"/>
          </a:p>
        </p:txBody>
      </p:sp>
      <p:sp>
        <p:nvSpPr>
          <p:cNvPr id="17" name="Slide Number Placeholder 5"/>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vl2pPr lvl="1">
              <a:defRPr/>
            </a:lvl2pPr>
          </a:lstStyle>
          <a:p>
            <a:pPr lvl="1">
              <a:defRPr/>
            </a:pPr>
            <a:fld id="{3C7CBA06-20BF-4017-A8AA-70DA478B355D}" type="slidenum">
              <a:rPr lang="en-US"/>
              <a:pPr lvl="1">
                <a:defRPr/>
              </a:pPr>
              <a:t>‹#›</a:t>
            </a:fld>
            <a:endParaRPr lang="en-US">
              <a:latin typeface="+mn-lt"/>
            </a:endParaRPr>
          </a:p>
        </p:txBody>
      </p:sp>
    </p:spTree>
  </p:cSld>
  <p:clrMapOvr>
    <a:overrideClrMapping bg1="lt1" tx1="dk1" bg2="lt2" tx2="dk2" accent1="accent1" accent2="accent2" accent3="accent3" accent4="accent4" accent5="accent5" accent6="accent6" hlink="hlink" folHlink="folHlink"/>
  </p:clrMapOvr>
  <p:transition spd="med">
    <p:zoom dir="in"/>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Pr>
        <a:solidFill>
          <a:schemeClr val="bg2"/>
        </a:solidFill>
        <a:effectLst/>
      </p:bgPr>
    </p:bg>
    <p:spTree>
      <p:nvGrpSpPr>
        <p:cNvPr id="1" name=""/>
        <p:cNvGrpSpPr/>
        <p:nvPr/>
      </p:nvGrpSpPr>
      <p:grpSpPr>
        <a:xfrm>
          <a:off x="0" y="0"/>
          <a:ext cx="0" cy="0"/>
          <a:chOff x="0" y="0"/>
          <a:chExt cx="0" cy="0"/>
        </a:xfrm>
      </p:grpSpPr>
      <p:sp>
        <p:nvSpPr>
          <p:cNvPr id="5" name="Straight Connector 4"/>
          <p:cNvSpPr>
            <a:spLocks noChangeShapeType="1"/>
          </p:cNvSpPr>
          <p:nvPr/>
        </p:nvSpPr>
        <p:spPr bwMode="auto">
          <a:xfrm flipV="1">
            <a:off x="4562475" y="1576388"/>
            <a:ext cx="9525" cy="4818062"/>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a:defRPr/>
            </a:pPr>
            <a:endParaRPr lang="en-US"/>
          </a:p>
        </p:txBody>
      </p:sp>
      <p:sp>
        <p:nvSpPr>
          <p:cNvPr id="2" name="Title 1"/>
          <p:cNvSpPr>
            <a:spLocks noGrp="1"/>
          </p:cNvSpPr>
          <p:nvPr>
            <p:ph type="title"/>
          </p:nvPr>
        </p:nvSpPr>
        <p:spPr>
          <a:xfrm>
            <a:off x="301752" y="228600"/>
            <a:ext cx="8534400" cy="758952"/>
          </a:xfrm>
        </p:spPr>
        <p:txBody>
          <a:bodyPr/>
          <a:lstStyle/>
          <a:p>
            <a:r>
              <a:rPr lang="en-US"/>
              <a:t>Click to edit Master title style</a:t>
            </a:r>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4"/>
          <p:cNvSpPr>
            <a:spLocks noGrp="1"/>
          </p:cNvSpPr>
          <p:nvPr>
            <p:ph type="dt" sz="half" idx="10"/>
          </p:nvPr>
        </p:nvSpPr>
        <p:spPr>
          <a:xfrm>
            <a:off x="5791200" y="6410325"/>
            <a:ext cx="3044825" cy="365125"/>
          </a:xfrm>
        </p:spPr>
        <p:txBody>
          <a:bodyPr/>
          <a:lstStyle>
            <a:lvl1pPr>
              <a:defRPr/>
            </a:lvl1pPr>
          </a:lstStyle>
          <a:p>
            <a:pPr>
              <a:defRPr/>
            </a:pPr>
            <a:fld id="{A9C40F34-909C-4EA3-817D-29A6AECB8F36}" type="datetime1">
              <a:rPr lang="en-US"/>
              <a:pPr>
                <a:defRPr/>
              </a:pPr>
              <a:t>3/14/2018</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2pPr lvl="1">
              <a:defRPr/>
            </a:lvl2pPr>
          </a:lstStyle>
          <a:p>
            <a:pPr lvl="1">
              <a:defRPr/>
            </a:pPr>
            <a:fld id="{7CA44803-8619-441F-AC41-54CD23C1D2E1}" type="slidenum">
              <a:rPr lang="en-US"/>
              <a:pPr lvl="1">
                <a:defRPr/>
              </a:pPr>
              <a:t>‹#›</a:t>
            </a:fld>
            <a:endParaRPr lang="en-US">
              <a:latin typeface="+mn-lt"/>
            </a:endParaRPr>
          </a:p>
        </p:txBody>
      </p:sp>
    </p:spTree>
  </p:cSld>
  <p:clrMapOvr>
    <a:overrideClrMapping bg1="lt1" tx1="dk1" bg2="lt2" tx2="dk2" accent1="accent1" accent2="accent2" accent3="accent3" accent4="accent4" accent5="accent5" accent6="accent6" hlink="hlink" folHlink="folHlink"/>
  </p:clrMapOvr>
  <p:transition spd="med">
    <p:zoom dir="in"/>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Pr>
        <a:solidFill>
          <a:schemeClr val="bg2"/>
        </a:solidFill>
        <a:effectLst/>
      </p:bgPr>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flipV="1">
            <a:off x="4572000" y="2200275"/>
            <a:ext cx="0" cy="4187825"/>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a:defRPr/>
            </a:pPr>
            <a:endParaRPr lang="en-US"/>
          </a:p>
        </p:txBody>
      </p:sp>
      <p:sp>
        <p:nvSpPr>
          <p:cNvPr id="8" name="Rectangle 7"/>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9" name="Rectangle 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1" name="Rectangle 10"/>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2" name="Rectangle 11"/>
          <p:cNvSpPr/>
          <p:nvPr/>
        </p:nvSpPr>
        <p:spPr>
          <a:xfrm>
            <a:off x="152400" y="1371600"/>
            <a:ext cx="8832850"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3" name="Rectangle 12"/>
          <p:cNvSpPr>
            <a:spLocks noChangeArrowheads="1"/>
          </p:cNvSpPr>
          <p:nvPr/>
        </p:nvSpPr>
        <p:spPr bwMode="auto">
          <a:xfrm>
            <a:off x="146050" y="6391275"/>
            <a:ext cx="8832850" cy="31115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4" name="Straight Connector 13"/>
          <p:cNvSpPr>
            <a:spLocks noChangeShapeType="1"/>
          </p:cNvSpPr>
          <p:nvPr/>
        </p:nvSpPr>
        <p:spPr bwMode="auto">
          <a:xfrm>
            <a:off x="152400" y="1279525"/>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5" name="Rectangle 14"/>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6" name="Oval 15"/>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7" name="Oval 16"/>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 name="Text Placeholder 2"/>
          <p:cNvSpPr>
            <a:spLocks noGrp="1"/>
          </p:cNvSpPr>
          <p:nvPr>
            <p:ph type="body" idx="1"/>
          </p:nvPr>
        </p:nvSpPr>
        <p:spPr>
          <a:xfrm>
            <a:off x="301753" y="1524001"/>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4791331"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24" name="Content Placeholder 23"/>
          <p:cNvSpPr>
            <a:spLocks noGrp="1"/>
          </p:cNvSpPr>
          <p:nvPr>
            <p:ph sz="quarter" idx="2"/>
          </p:nvPr>
        </p:nvSpPr>
        <p:spPr>
          <a:xfrm>
            <a:off x="301752" y="2471384"/>
            <a:ext cx="4041648" cy="38184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Content Placeholder 25"/>
          <p:cNvSpPr>
            <a:spLocks noGrp="1"/>
          </p:cNvSpPr>
          <p:nvPr>
            <p:ph sz="quarter" idx="4"/>
          </p:nvPr>
        </p:nvSpPr>
        <p:spPr>
          <a:xfrm>
            <a:off x="4800600" y="2471383"/>
            <a:ext cx="4038600" cy="38221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Title 22"/>
          <p:cNvSpPr>
            <a:spLocks noGrp="1"/>
          </p:cNvSpPr>
          <p:nvPr>
            <p:ph type="title"/>
          </p:nvPr>
        </p:nvSpPr>
        <p:spPr/>
        <p:txBody>
          <a:bodyPr rtlCol="0"/>
          <a:lstStyle/>
          <a:p>
            <a:r>
              <a:rPr lang="en-US"/>
              <a:t>Click to edit Master title style</a:t>
            </a:r>
          </a:p>
        </p:txBody>
      </p:sp>
      <p:sp>
        <p:nvSpPr>
          <p:cNvPr id="18" name="Date Placeholder 6"/>
          <p:cNvSpPr>
            <a:spLocks noGrp="1"/>
          </p:cNvSpPr>
          <p:nvPr>
            <p:ph type="dt" sz="half" idx="10"/>
          </p:nvPr>
        </p:nvSpPr>
        <p:spPr/>
        <p:txBody>
          <a:bodyPr/>
          <a:lstStyle>
            <a:lvl1pPr>
              <a:defRPr/>
            </a:lvl1pPr>
          </a:lstStyle>
          <a:p>
            <a:pPr>
              <a:defRPr/>
            </a:pPr>
            <a:fld id="{8ED23621-A037-4314-8A73-0A4AEEF87391}" type="datetime1">
              <a:rPr lang="en-US"/>
              <a:pPr>
                <a:defRPr/>
              </a:pPr>
              <a:t>3/14/2018</a:t>
            </a:fld>
            <a:endParaRPr lang="en-US"/>
          </a:p>
        </p:txBody>
      </p:sp>
      <p:sp>
        <p:nvSpPr>
          <p:cNvPr id="19" name="Footer Placeholder 7"/>
          <p:cNvSpPr>
            <a:spLocks noGrp="1"/>
          </p:cNvSpPr>
          <p:nvPr>
            <p:ph type="ftr" sz="quarter" idx="11"/>
          </p:nvPr>
        </p:nvSpPr>
        <p:spPr>
          <a:xfrm>
            <a:off x="304800" y="6410325"/>
            <a:ext cx="3581400" cy="365125"/>
          </a:xfrm>
        </p:spPr>
        <p:txBody>
          <a:bodyPr/>
          <a:lstStyle>
            <a:lvl1pPr>
              <a:defRPr/>
            </a:lvl1pPr>
          </a:lstStyle>
          <a:p>
            <a:pPr>
              <a:defRPr/>
            </a:pPr>
            <a:endParaRPr lang="en-US"/>
          </a:p>
        </p:txBody>
      </p:sp>
      <p:sp>
        <p:nvSpPr>
          <p:cNvPr id="20" name="Slide Number Placeholder 8"/>
          <p:cNvSpPr>
            <a:spLocks noGrp="1"/>
          </p:cNvSpPr>
          <p:nvPr>
            <p:ph type="sldNum" sz="quarter" idx="12"/>
          </p:nvPr>
        </p:nvSpPr>
        <p:spPr>
          <a:xfrm>
            <a:off x="4343400" y="1042988"/>
            <a:ext cx="457200" cy="441325"/>
          </a:xfrm>
        </p:spPr>
        <p:txBody>
          <a:bodyPr/>
          <a:lstStyle>
            <a:lvl1pPr algn="ctr">
              <a:defRPr/>
            </a:lvl1pPr>
            <a:lvl2pPr lvl="1">
              <a:defRPr/>
            </a:lvl2pPr>
          </a:lstStyle>
          <a:p>
            <a:pPr lvl="1">
              <a:defRPr/>
            </a:pPr>
            <a:fld id="{74ECCEA5-354B-4B07-926C-4CA011E5BED3}" type="slidenum">
              <a:rPr lang="en-US"/>
              <a:pPr lvl="1">
                <a:defRPr/>
              </a:pPr>
              <a:t>‹#›</a:t>
            </a:fld>
            <a:endParaRPr lang="en-US">
              <a:latin typeface="+mn-lt"/>
            </a:endParaRPr>
          </a:p>
        </p:txBody>
      </p:sp>
    </p:spTree>
  </p:cSld>
  <p:clrMapOvr>
    <a:overrideClrMapping bg1="lt1" tx1="dk1" bg2="lt2" tx2="dk2" accent1="accent1" accent2="accent2" accent3="accent3" accent4="accent4" accent5="accent5" accent6="accent6" hlink="hlink" folHlink="folHlink"/>
  </p:clrMapOvr>
  <p:transition spd="med">
    <p:zoom dir="in"/>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pPr>
              <a:defRPr/>
            </a:pPr>
            <a:fld id="{02986792-AF00-466A-A031-17980933413A}" type="datetime1">
              <a:rPr lang="en-US"/>
              <a:pPr>
                <a:defRPr/>
              </a:pPr>
              <a:t>3/14/2018</a:t>
            </a:fld>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a:xfrm>
            <a:off x="4343400" y="1036638"/>
            <a:ext cx="457200" cy="441325"/>
          </a:xfrm>
        </p:spPr>
        <p:txBody>
          <a:bodyPr/>
          <a:lstStyle>
            <a:lvl2pPr lvl="1">
              <a:defRPr/>
            </a:lvl2pPr>
          </a:lstStyle>
          <a:p>
            <a:pPr lvl="1">
              <a:defRPr/>
            </a:pPr>
            <a:fld id="{AB891524-7B20-4C1E-80FA-D36122A7845B}" type="slidenum">
              <a:rPr lang="en-US"/>
              <a:pPr lvl="1">
                <a:defRPr/>
              </a:pPr>
              <a:t>‹#›</a:t>
            </a:fld>
            <a:endParaRPr lang="en-US">
              <a:latin typeface="+mn-lt"/>
            </a:endParaRPr>
          </a:p>
        </p:txBody>
      </p:sp>
    </p:spTree>
  </p:cSld>
  <p:clrMapOvr>
    <a:masterClrMapping/>
  </p:clrMapOvr>
  <p:transition spd="med">
    <p:zoom dir="in"/>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3" name="Rectangle 2"/>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4" name="Rectangle 3"/>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5" name="Rectangle 4"/>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6" name="Rectangle 5"/>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7" name="Rectangle 6"/>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8" name="Date Placeholder 1"/>
          <p:cNvSpPr>
            <a:spLocks noGrp="1"/>
          </p:cNvSpPr>
          <p:nvPr>
            <p:ph type="dt" sz="half" idx="10"/>
          </p:nvPr>
        </p:nvSpPr>
        <p:spPr/>
        <p:txBody>
          <a:bodyPr/>
          <a:lstStyle>
            <a:lvl1pPr>
              <a:defRPr/>
            </a:lvl1pPr>
          </a:lstStyle>
          <a:p>
            <a:pPr>
              <a:defRPr/>
            </a:pPr>
            <a:fld id="{822814A6-EF36-4A03-8B1A-8B75F2EAF9D6}" type="datetime1">
              <a:rPr lang="en-US"/>
              <a:pPr>
                <a:defRPr/>
              </a:pPr>
              <a:t>3/14/2018</a:t>
            </a:fld>
            <a:endParaRPr lang="en-US"/>
          </a:p>
        </p:txBody>
      </p:sp>
      <p:sp>
        <p:nvSpPr>
          <p:cNvPr id="9" name="Footer Placeholder 2"/>
          <p:cNvSpPr>
            <a:spLocks noGrp="1"/>
          </p:cNvSpPr>
          <p:nvPr>
            <p:ph type="ftr" sz="quarter" idx="11"/>
          </p:nvPr>
        </p:nvSpPr>
        <p:spPr/>
        <p:txBody>
          <a:bodyPr/>
          <a:lstStyle>
            <a:lvl1pPr>
              <a:defRPr/>
            </a:lvl1pPr>
          </a:lstStyle>
          <a:p>
            <a:pPr>
              <a:defRPr/>
            </a:pPr>
            <a:endParaRPr lang="en-US"/>
          </a:p>
        </p:txBody>
      </p:sp>
      <p:sp>
        <p:nvSpPr>
          <p:cNvPr id="10" name="Slide Number Placeholder 3"/>
          <p:cNvSpPr>
            <a:spLocks noGrp="1"/>
          </p:cNvSpPr>
          <p:nvPr>
            <p:ph type="sldNum" sz="quarter" idx="12"/>
          </p:nvPr>
        </p:nvSpPr>
        <p:spPr>
          <a:xfrm>
            <a:off x="4267200" y="6324600"/>
            <a:ext cx="609600" cy="441325"/>
          </a:xfrm>
        </p:spPr>
        <p:txBody>
          <a:bodyPr/>
          <a:lstStyle>
            <a:lvl1pPr>
              <a:defRPr>
                <a:solidFill>
                  <a:srgbClr val="FFFFFF"/>
                </a:solidFill>
              </a:defRPr>
            </a:lvl1pPr>
            <a:lvl2pPr lvl="1">
              <a:defRPr/>
            </a:lvl2pPr>
          </a:lstStyle>
          <a:p>
            <a:pPr lvl="1">
              <a:defRPr/>
            </a:pPr>
            <a:fld id="{9D725785-FC4D-4766-ACBF-0372EEC9E561}" type="slidenum">
              <a:rPr lang="en-US"/>
              <a:pPr lvl="1">
                <a:defRPr/>
              </a:pPr>
              <a:t>‹#›</a:t>
            </a:fld>
            <a:endParaRPr lang="en-US">
              <a:latin typeface="+mn-lt"/>
            </a:endParaRPr>
          </a:p>
        </p:txBody>
      </p:sp>
    </p:spTree>
  </p:cSld>
  <p:clrMapOvr>
    <a:masterClrMapping/>
  </p:clrMapOvr>
  <p:transition spd="med">
    <p:zoom dir="in"/>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ectangle 4"/>
          <p:cNvSpPr>
            <a:spLocks noChangeArrowheads="1"/>
          </p:cNvSpPr>
          <p:nvPr/>
        </p:nvSpPr>
        <p:spPr bwMode="auto">
          <a:xfrm>
            <a:off x="152400" y="152400"/>
            <a:ext cx="8832850" cy="30480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6" name="Rectangle 5"/>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7" name="Rectangle 6"/>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8" name="Rectangle 7"/>
          <p:cNvSpPr>
            <a:spLocks noChangeArrowheads="1"/>
          </p:cNvSpPr>
          <p:nvPr/>
        </p:nvSpPr>
        <p:spPr bwMode="white">
          <a:xfrm>
            <a:off x="0" y="0"/>
            <a:ext cx="9144000" cy="119063"/>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0" name="Rectangle 9"/>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2" name="Straight Connector 11"/>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3" name="Oval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4" name="Oval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5" name="Rectangle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2" name="Title 1"/>
          <p:cNvSpPr>
            <a:spLocks noGrp="1"/>
          </p:cNvSpPr>
          <p:nvPr>
            <p:ph type="title"/>
          </p:nvPr>
        </p:nvSpPr>
        <p:spPr>
          <a:xfrm>
            <a:off x="381000" y="914400"/>
            <a:ext cx="2362200" cy="990600"/>
          </a:xfrm>
        </p:spPr>
        <p:txBody>
          <a:bodyPr>
            <a:noAutofit/>
          </a:bodyPr>
          <a:lstStyle>
            <a:lvl1pPr algn="l">
              <a:buNone/>
              <a:defRPr sz="2200" b="1">
                <a:solidFill>
                  <a:srgbClr val="FFFFFF"/>
                </a:solidFill>
              </a:defRPr>
            </a:lvl1pPr>
          </a:lstStyle>
          <a:p>
            <a:r>
              <a:rPr lang="en-US"/>
              <a:t>Click to edit Master title style</a:t>
            </a:r>
          </a:p>
        </p:txBody>
      </p:sp>
      <p:sp>
        <p:nvSpPr>
          <p:cNvPr id="3" name="Text Placeholder 2"/>
          <p:cNvSpPr>
            <a:spLocks noGrp="1"/>
          </p:cNvSpPr>
          <p:nvPr>
            <p:ph type="body" idx="2"/>
          </p:nvPr>
        </p:nvSpPr>
        <p:spPr>
          <a:xfrm>
            <a:off x="381000" y="1981201"/>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a:r>
              <a:rPr lang="en-US"/>
              <a:t>Click to edit Master text styles</a:t>
            </a:r>
          </a:p>
        </p:txBody>
      </p:sp>
      <p:sp>
        <p:nvSpPr>
          <p:cNvPr id="20" name="Content Placeholder 19"/>
          <p:cNvSpPr>
            <a:spLocks noGrp="1"/>
          </p:cNvSpPr>
          <p:nvPr>
            <p:ph sz="quarter" idx="1"/>
          </p:nvPr>
        </p:nvSpPr>
        <p:spPr>
          <a:xfrm>
            <a:off x="3124200" y="685800"/>
            <a:ext cx="5638800" cy="5410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Slide Number Placeholder 6"/>
          <p:cNvSpPr>
            <a:spLocks noGrp="1"/>
          </p:cNvSpPr>
          <p:nvPr>
            <p:ph type="sldNum" sz="quarter" idx="10"/>
          </p:nvPr>
        </p:nvSpPr>
        <p:spPr>
          <a:xfrm>
            <a:off x="1371600" y="312738"/>
            <a:ext cx="457200" cy="441325"/>
          </a:xfrm>
        </p:spPr>
        <p:txBody>
          <a:bodyPr/>
          <a:lstStyle>
            <a:lvl1pPr>
              <a:defRPr>
                <a:solidFill>
                  <a:schemeClr val="accent3">
                    <a:shade val="75000"/>
                  </a:schemeClr>
                </a:solidFill>
              </a:defRPr>
            </a:lvl1pPr>
            <a:lvl2pPr lvl="1">
              <a:defRPr/>
            </a:lvl2pPr>
          </a:lstStyle>
          <a:p>
            <a:pPr lvl="1">
              <a:defRPr/>
            </a:pPr>
            <a:fld id="{8B20E66F-7430-4E56-B319-CB39E64F8F4B}" type="slidenum">
              <a:rPr lang="en-US"/>
              <a:pPr lvl="1">
                <a:defRPr/>
              </a:pPr>
              <a:t>‹#›</a:t>
            </a:fld>
            <a:endParaRPr lang="en-US">
              <a:latin typeface="+mn-lt"/>
            </a:endParaRPr>
          </a:p>
        </p:txBody>
      </p:sp>
      <p:sp>
        <p:nvSpPr>
          <p:cNvPr id="17" name="Date Placeholder 4"/>
          <p:cNvSpPr>
            <a:spLocks noGrp="1"/>
          </p:cNvSpPr>
          <p:nvPr>
            <p:ph type="dt" sz="half" idx="11"/>
          </p:nvPr>
        </p:nvSpPr>
        <p:spPr/>
        <p:txBody>
          <a:bodyPr/>
          <a:lstStyle>
            <a:lvl1pPr>
              <a:defRPr/>
            </a:lvl1pPr>
          </a:lstStyle>
          <a:p>
            <a:pPr>
              <a:defRPr/>
            </a:pPr>
            <a:fld id="{B8765B89-A669-438F-941E-A45C2E998981}" type="datetime1">
              <a:rPr lang="en-US"/>
              <a:pPr>
                <a:defRPr/>
              </a:pPr>
              <a:t>3/14/2018</a:t>
            </a:fld>
            <a:endParaRPr lang="en-US"/>
          </a:p>
        </p:txBody>
      </p:sp>
      <p:sp>
        <p:nvSpPr>
          <p:cNvPr id="18" name="Footer Placeholder 5"/>
          <p:cNvSpPr>
            <a:spLocks noGrp="1"/>
          </p:cNvSpPr>
          <p:nvPr>
            <p:ph type="ftr" sz="quarter" idx="12"/>
          </p:nvPr>
        </p:nvSpPr>
        <p:spPr>
          <a:xfrm>
            <a:off x="301625" y="6410325"/>
            <a:ext cx="3382963" cy="366713"/>
          </a:xfrm>
        </p:spPr>
        <p:txBody>
          <a:bodyPr/>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transition spd="med">
    <p:zoom dir="in"/>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6" name="Rectangle 5"/>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7" name="Rectangle 6"/>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8" name="Rectangle 7"/>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dirty="0"/>
          </a:p>
        </p:txBody>
      </p:sp>
      <p:sp>
        <p:nvSpPr>
          <p:cNvPr id="10" name="Rectangle 9"/>
          <p:cNvSpPr>
            <a:spLocks noChangeArrowheads="1"/>
          </p:cNvSpPr>
          <p:nvPr/>
        </p:nvSpPr>
        <p:spPr bwMode="auto">
          <a:xfrm>
            <a:off x="152400" y="152400"/>
            <a:ext cx="8832850" cy="301625"/>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1" name="Rectangle 10"/>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2" name="Rectangle 11"/>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3" name="Oval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4" name="Oval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5" name="Rectangle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lang="en-US"/>
              <a:t>Click to edit Master title style</a:t>
            </a:r>
          </a:p>
        </p:txBody>
      </p:sp>
      <p:sp>
        <p:nvSpPr>
          <p:cNvPr id="3" name="Picture Placeholder 2"/>
          <p:cNvSpPr>
            <a:spLocks noGrp="1"/>
          </p:cNvSpPr>
          <p:nvPr>
            <p:ph type="pic" idx="1"/>
          </p:nvPr>
        </p:nvSpPr>
        <p:spPr>
          <a:xfrm>
            <a:off x="3000375" y="609600"/>
            <a:ext cx="5867400" cy="4267200"/>
          </a:xfrm>
        </p:spPr>
        <p:txBody>
          <a:bodyPr>
            <a:normAutofit/>
          </a:bodyPr>
          <a:lstStyle>
            <a:lvl1pPr marL="0" indent="0">
              <a:buNone/>
              <a:defRPr sz="3200"/>
            </a:lvl1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a:r>
              <a:rPr lang="en-US"/>
              <a:t>Click to edit Master text styles</a:t>
            </a:r>
          </a:p>
        </p:txBody>
      </p:sp>
      <p:sp>
        <p:nvSpPr>
          <p:cNvPr id="16" name="Slide Number Placeholder 6"/>
          <p:cNvSpPr>
            <a:spLocks noGrp="1"/>
          </p:cNvSpPr>
          <p:nvPr>
            <p:ph type="sldNum" sz="quarter" idx="10"/>
          </p:nvPr>
        </p:nvSpPr>
        <p:spPr>
          <a:xfrm>
            <a:off x="1371600" y="312738"/>
            <a:ext cx="457200" cy="441325"/>
          </a:xfrm>
        </p:spPr>
        <p:txBody>
          <a:bodyPr/>
          <a:lstStyle>
            <a:lvl2pPr lvl="1">
              <a:defRPr/>
            </a:lvl2pPr>
          </a:lstStyle>
          <a:p>
            <a:pPr lvl="1">
              <a:defRPr/>
            </a:pPr>
            <a:fld id="{8B7E070D-BB7F-4885-BB5C-36860C5F6A61}" type="slidenum">
              <a:rPr lang="en-US"/>
              <a:pPr lvl="1">
                <a:defRPr/>
              </a:pPr>
              <a:t>‹#›</a:t>
            </a:fld>
            <a:endParaRPr lang="en-US">
              <a:latin typeface="+mn-lt"/>
            </a:endParaRPr>
          </a:p>
        </p:txBody>
      </p:sp>
      <p:sp>
        <p:nvSpPr>
          <p:cNvPr id="17" name="Date Placeholder 4"/>
          <p:cNvSpPr>
            <a:spLocks noGrp="1"/>
          </p:cNvSpPr>
          <p:nvPr>
            <p:ph type="dt" sz="half" idx="11"/>
          </p:nvPr>
        </p:nvSpPr>
        <p:spPr>
          <a:xfrm>
            <a:off x="5788025" y="6405563"/>
            <a:ext cx="3044825" cy="365125"/>
          </a:xfrm>
        </p:spPr>
        <p:txBody>
          <a:bodyPr/>
          <a:lstStyle>
            <a:lvl1pPr>
              <a:defRPr/>
            </a:lvl1pPr>
          </a:lstStyle>
          <a:p>
            <a:pPr>
              <a:defRPr/>
            </a:pPr>
            <a:fld id="{6E0BEDAF-9F0B-4B69-98CD-4BEFFCA8F665}" type="datetime1">
              <a:rPr lang="en-US"/>
              <a:pPr>
                <a:defRPr/>
              </a:pPr>
              <a:t>3/14/2018</a:t>
            </a:fld>
            <a:endParaRPr lang="en-US"/>
          </a:p>
        </p:txBody>
      </p:sp>
      <p:sp>
        <p:nvSpPr>
          <p:cNvPr id="18" name="Footer Placeholder 5"/>
          <p:cNvSpPr>
            <a:spLocks noGrp="1"/>
          </p:cNvSpPr>
          <p:nvPr>
            <p:ph type="ftr" sz="quarter" idx="12"/>
          </p:nvPr>
        </p:nvSpPr>
        <p:spPr>
          <a:xfrm>
            <a:off x="301625" y="6410325"/>
            <a:ext cx="3584575" cy="366713"/>
          </a:xfrm>
        </p:spPr>
        <p:txBody>
          <a:bodyPr/>
          <a:lstStyle>
            <a:lvl1pPr>
              <a:defRPr/>
            </a:lvl1pPr>
          </a:lstStyle>
          <a:p>
            <a:pPr>
              <a:defRPr/>
            </a:pPr>
            <a:endParaRPr lang="en-US"/>
          </a:p>
        </p:txBody>
      </p:sp>
    </p:spTree>
  </p:cSld>
  <p:clrMapOvr>
    <a:masterClrMapping/>
  </p:clrMapOvr>
  <p:transition spd="med">
    <p:zoom dir="in"/>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6" name="Rectangle 15"/>
          <p:cNvSpPr>
            <a:spLocks noChangeArrowheads="1"/>
          </p:cNvSpPr>
          <p:nvPr/>
        </p:nvSpPr>
        <p:spPr bwMode="white">
          <a:xfrm>
            <a:off x="0" y="0"/>
            <a:ext cx="9144000" cy="139382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9" name="Rectangle 8"/>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4" name="Date Placeholder 13"/>
          <p:cNvSpPr>
            <a:spLocks noGrp="1"/>
          </p:cNvSpPr>
          <p:nvPr>
            <p:ph type="dt" sz="half" idx="2"/>
          </p:nvPr>
        </p:nvSpPr>
        <p:spPr>
          <a:xfrm>
            <a:off x="5791200" y="6405563"/>
            <a:ext cx="3044825" cy="365125"/>
          </a:xfrm>
          <a:prstGeom prst="rect">
            <a:avLst/>
          </a:prstGeom>
        </p:spPr>
        <p:txBody>
          <a:bodyPr vert="horz"/>
          <a:lstStyle>
            <a:lvl1pPr algn="r" eaLnBrk="1" latinLnBrk="0" hangingPunct="1">
              <a:defRPr kumimoji="0" sz="1400">
                <a:solidFill>
                  <a:srgbClr val="FFFFFF"/>
                </a:solidFill>
              </a:defRPr>
            </a:lvl1pPr>
          </a:lstStyle>
          <a:p>
            <a:pPr>
              <a:defRPr/>
            </a:pPr>
            <a:fld id="{8521E8C6-8B77-45B7-BCE4-56F4003561B9}" type="datetime1">
              <a:rPr lang="en-US"/>
              <a:pPr>
                <a:defRPr/>
              </a:pPr>
              <a:t>3/14/2018</a:t>
            </a:fld>
            <a:endParaRPr lang="en-US"/>
          </a:p>
        </p:txBody>
      </p:sp>
      <p:sp>
        <p:nvSpPr>
          <p:cNvPr id="3" name="Footer Placeholder 2"/>
          <p:cNvSpPr>
            <a:spLocks noGrp="1"/>
          </p:cNvSpPr>
          <p:nvPr>
            <p:ph type="ftr" sz="quarter" idx="3"/>
          </p:nvPr>
        </p:nvSpPr>
        <p:spPr>
          <a:xfrm>
            <a:off x="304800" y="6410325"/>
            <a:ext cx="3581400" cy="366713"/>
          </a:xfrm>
          <a:prstGeom prst="rect">
            <a:avLst/>
          </a:prstGeom>
        </p:spPr>
        <p:txBody>
          <a:bodyPr vert="horz"/>
          <a:lstStyle>
            <a:lvl1pPr algn="l" eaLnBrk="1" latinLnBrk="0" hangingPunct="1">
              <a:defRPr kumimoji="0" sz="1200">
                <a:solidFill>
                  <a:srgbClr val="FFFFFF"/>
                </a:solidFill>
              </a:defRPr>
            </a:lvl1pPr>
          </a:lstStyle>
          <a:p>
            <a:pPr>
              <a:defRPr/>
            </a:pPr>
            <a:endParaRPr lang="en-US"/>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0" name="Straight Connector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5" name="Ova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3" name="Slide Number Placeholder 22"/>
          <p:cNvSpPr>
            <a:spLocks noGrp="1"/>
          </p:cNvSpPr>
          <p:nvPr>
            <p:ph type="sldNum" sz="quarter" idx="4"/>
          </p:nvPr>
        </p:nvSpPr>
        <p:spPr>
          <a:xfrm>
            <a:off x="4343400" y="1039813"/>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vl2pPr lvl="1">
              <a:defRPr/>
            </a:lvl2pPr>
          </a:lstStyle>
          <a:p>
            <a:pPr lvl="1">
              <a:defRPr/>
            </a:pPr>
            <a:fld id="{01B78EDB-2CF0-451A-8D6B-88993048CE60}" type="slidenum">
              <a:rPr lang="en-US"/>
              <a:pPr lvl="1">
                <a:defRPr/>
              </a:pPr>
              <a:t>‹#›</a:t>
            </a:fld>
            <a:endParaRPr lang="en-US"/>
          </a:p>
        </p:txBody>
      </p:sp>
      <p:sp>
        <p:nvSpPr>
          <p:cNvPr id="1038" name="Title Placeholder 21"/>
          <p:cNvSpPr>
            <a:spLocks noGrp="1"/>
          </p:cNvSpPr>
          <p:nvPr>
            <p:ph type="title"/>
          </p:nvPr>
        </p:nvSpPr>
        <p:spPr bwMode="auto">
          <a:xfrm>
            <a:off x="301625" y="228600"/>
            <a:ext cx="8534400" cy="7588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039" name="Text Placeholder 12"/>
          <p:cNvSpPr>
            <a:spLocks noGrp="1"/>
          </p:cNvSpPr>
          <p:nvPr>
            <p:ph type="body" idx="1"/>
          </p:nvPr>
        </p:nvSpPr>
        <p:spPr bwMode="auto">
          <a:xfrm>
            <a:off x="301625" y="1524000"/>
            <a:ext cx="8534400" cy="45989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855" r:id="rId1"/>
    <p:sldLayoutId id="2147483856" r:id="rId2"/>
    <p:sldLayoutId id="2147483857" r:id="rId3"/>
    <p:sldLayoutId id="2147483858" r:id="rId4"/>
    <p:sldLayoutId id="2147483859" r:id="rId5"/>
    <p:sldLayoutId id="2147483860" r:id="rId6"/>
    <p:sldLayoutId id="2147483861" r:id="rId7"/>
    <p:sldLayoutId id="2147483862" r:id="rId8"/>
    <p:sldLayoutId id="2147483863" r:id="rId9"/>
    <p:sldLayoutId id="2147483864" r:id="rId10"/>
    <p:sldLayoutId id="2147483865" r:id="rId11"/>
  </p:sldLayoutIdLst>
  <p:transition spd="med">
    <p:zoom dir="in"/>
  </p:transition>
  <p:hf hdr="0" ftr="0"/>
  <p:txStyles>
    <p:titleStyle>
      <a:lvl1pPr algn="ctr" rtl="0" eaLnBrk="0" fontAlgn="base" hangingPunct="0">
        <a:spcBef>
          <a:spcPct val="0"/>
        </a:spcBef>
        <a:spcAft>
          <a:spcPct val="0"/>
        </a:spcAft>
        <a:defRPr sz="3300" kern="1200">
          <a:solidFill>
            <a:srgbClr val="7B9899"/>
          </a:solidFill>
          <a:latin typeface="+mj-lt"/>
          <a:ea typeface="+mj-ea"/>
          <a:cs typeface="+mj-cs"/>
        </a:defRPr>
      </a:lvl1pPr>
      <a:lvl2pPr algn="ctr" rtl="0" eaLnBrk="0" fontAlgn="base" hangingPunct="0">
        <a:spcBef>
          <a:spcPct val="0"/>
        </a:spcBef>
        <a:spcAft>
          <a:spcPct val="0"/>
        </a:spcAft>
        <a:defRPr sz="3300">
          <a:solidFill>
            <a:srgbClr val="7B9899"/>
          </a:solidFill>
          <a:latin typeface="Georgia" pitchFamily="18" charset="0"/>
        </a:defRPr>
      </a:lvl2pPr>
      <a:lvl3pPr algn="ctr" rtl="0" eaLnBrk="0" fontAlgn="base" hangingPunct="0">
        <a:spcBef>
          <a:spcPct val="0"/>
        </a:spcBef>
        <a:spcAft>
          <a:spcPct val="0"/>
        </a:spcAft>
        <a:defRPr sz="3300">
          <a:solidFill>
            <a:srgbClr val="7B9899"/>
          </a:solidFill>
          <a:latin typeface="Georgia" pitchFamily="18" charset="0"/>
        </a:defRPr>
      </a:lvl3pPr>
      <a:lvl4pPr algn="ctr" rtl="0" eaLnBrk="0" fontAlgn="base" hangingPunct="0">
        <a:spcBef>
          <a:spcPct val="0"/>
        </a:spcBef>
        <a:spcAft>
          <a:spcPct val="0"/>
        </a:spcAft>
        <a:defRPr sz="3300">
          <a:solidFill>
            <a:srgbClr val="7B9899"/>
          </a:solidFill>
          <a:latin typeface="Georgia" pitchFamily="18" charset="0"/>
        </a:defRPr>
      </a:lvl4pPr>
      <a:lvl5pPr algn="ctr" rtl="0" eaLnBrk="0" fontAlgn="base" hangingPunct="0">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p:titleStyle>
    <p:bodyStyle>
      <a:lvl1pPr marL="273050" indent="-273050" algn="l" rtl="0" eaLnBrk="0" fontAlgn="base" hangingPunct="0">
        <a:spcBef>
          <a:spcPct val="20000"/>
        </a:spcBef>
        <a:spcAft>
          <a:spcPct val="0"/>
        </a:spcAft>
        <a:buClr>
          <a:schemeClr val="accent1"/>
        </a:buClr>
        <a:buSzPct val="85000"/>
        <a:buFont typeface="Wingdings 2" pitchFamily="18" charset="2"/>
        <a:buChar char=""/>
        <a:defRPr sz="2700" kern="1200">
          <a:solidFill>
            <a:schemeClr val="tx1"/>
          </a:solidFill>
          <a:latin typeface="+mn-lt"/>
          <a:ea typeface="+mn-ea"/>
          <a:cs typeface="+mn-cs"/>
        </a:defRPr>
      </a:lvl1pPr>
      <a:lvl2pPr marL="547688" indent="-273050" algn="l" rtl="0" eaLnBrk="0" fontAlgn="base" hangingPunct="0">
        <a:spcBef>
          <a:spcPct val="20000"/>
        </a:spcBef>
        <a:spcAft>
          <a:spcPct val="0"/>
        </a:spcAft>
        <a:buClr>
          <a:schemeClr val="accent2"/>
        </a:buClr>
        <a:buSzPct val="70000"/>
        <a:buFont typeface="Wingdings" pitchFamily="2" charset="2"/>
        <a:buChar char=""/>
        <a:defRPr sz="2200" kern="1200">
          <a:solidFill>
            <a:schemeClr val="tx2"/>
          </a:solidFill>
          <a:latin typeface="+mn-lt"/>
          <a:ea typeface="+mn-ea"/>
          <a:cs typeface="+mn-cs"/>
        </a:defRPr>
      </a:lvl2pPr>
      <a:lvl3pPr marL="822325" indent="-228600" algn="l" rtl="0" eaLnBrk="0" fontAlgn="base" hangingPunct="0">
        <a:spcBef>
          <a:spcPct val="20000"/>
        </a:spcBef>
        <a:spcAft>
          <a:spcPct val="0"/>
        </a:spcAft>
        <a:buClr>
          <a:srgbClr val="8CADAE"/>
        </a:buClr>
        <a:buSzPct val="7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ct val="20000"/>
        </a:spcBef>
        <a:spcAft>
          <a:spcPct val="0"/>
        </a:spcAft>
        <a:buClr>
          <a:srgbClr val="8C7B70"/>
        </a:buClr>
        <a:buSzPct val="70000"/>
        <a:buFont typeface="Wingdings" pitchFamily="2" charset="2"/>
        <a:buChar char=""/>
        <a:defRPr sz="2000" kern="1200">
          <a:solidFill>
            <a:schemeClr val="tx2"/>
          </a:solidFill>
          <a:latin typeface="+mn-lt"/>
          <a:ea typeface="+mn-ea"/>
          <a:cs typeface="+mn-cs"/>
        </a:defRPr>
      </a:lvl4pPr>
      <a:lvl5pPr marL="1371600" indent="-228600" algn="l" rtl="0" eaLnBrk="0" fontAlgn="base" hangingPunct="0">
        <a:spcBef>
          <a:spcPct val="20000"/>
        </a:spcBef>
        <a:spcAft>
          <a:spcPct val="0"/>
        </a:spcAft>
        <a:buClr>
          <a:srgbClr val="8FB08C"/>
        </a:buClr>
        <a:buChar char="•"/>
        <a:defRPr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wineinstitute.org/resources/statistics/article86" TargetMode="External"/><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8.xml"/><Relationship Id="rId4" Type="http://schemas.openxmlformats.org/officeDocument/2006/relationships/hyperlink" Target="http://www.wineinstitute.org/resources/statistics/article86"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www.ttb.gov/wine/index.shtml"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i.shipcompliant.com/WhoShipsWhere.aspx"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oasas.state.ny.us/ud/documents/OASASRetail.pdf"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ttb.gov/pdf/brochures/p51901.pdf"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domainedrouhin.com/en/our-story/drouhin-family" TargetMode="External"/><Relationship Id="rId1" Type="http://schemas.openxmlformats.org/officeDocument/2006/relationships/slideLayout" Target="../slideLayouts/slideLayout5.xml"/><Relationship Id="rId5" Type="http://schemas.openxmlformats.org/officeDocument/2006/relationships/image" Target="../media/image5.jpeg"/><Relationship Id="rId4" Type="http://schemas.openxmlformats.org/officeDocument/2006/relationships/hyperlink" Target="https://grapecollective.com/articles/dr-konstantin-frank-the-innovative-finger-lakes-winery"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www.winesandvines.com/template.cfm?section=widc&amp;widcDomain=wineries"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newyorkwines.org/Home/index.ashx"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www.newyorkwines.org/Media/Default/documents/2014NYWCR.pdf"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mastersommeliers.org/"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hyperlink" Target="http://www.wsetglobal.com/" TargetMode="External"/><Relationship Id="rId5" Type="http://schemas.openxmlformats.org/officeDocument/2006/relationships/hyperlink" Target="http://www.societyofwineeducators.org/" TargetMode="External"/><Relationship Id="rId4" Type="http://schemas.openxmlformats.org/officeDocument/2006/relationships/hyperlink" Target="http://www.mastersofwine.or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winefolly.com/tutorial/types-of-wine-glasses/" TargetMode="External"/><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3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hyperlink" Target="http://www.history.com/news/10-things-you-should-know-about-prohibition"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images.google.com/imgres?imgurl=http://www.vintageperiods.com/sites/Phenderson/_files/Image/5%20Prohibition%20Disposal(9).jpg&amp;imgrefurl=http://www.vintageperiods.com/prohibition.php&amp;h=619&amp;w=640&amp;sz=80&amp;hl=en&amp;start=9&amp;tbnid=ujcPYeiQg7PfdM:&amp;tbnh=133&amp;tbnw=137&amp;prev=/images?q%3Dprohibition%26gbv%3D2%26hl%3Den"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hyperlink" Target="http://images.google.com/imgres?imgurl=http://www.winecommonsewer.com/photos/uncategorized/2007/12/04/prohibition.jpg&amp;imgrefurl=http://www.winecommonsewer.com/the_wine_commonsewer/2007/week49/index.html&amp;h=444&amp;w=454&amp;sz=50&amp;hl=en&amp;start=29&amp;tbnid=Bmy8JNomKItJ5M:&amp;tbnh=125&amp;tbnw=128&amp;prev=/images?q%3Dprohibition%26start%3D20%26gbv%3D2%26ndsp%3D20%26hl%3Den%26sa%3DN" TargetMode="Externa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01" name="Rectangle 5"/>
          <p:cNvSpPr>
            <a:spLocks noGrp="1" noChangeArrowheads="1"/>
          </p:cNvSpPr>
          <p:nvPr>
            <p:ph type="subTitle" idx="1"/>
          </p:nvPr>
        </p:nvSpPr>
        <p:spPr>
          <a:xfrm>
            <a:off x="0" y="5334000"/>
            <a:ext cx="9144000" cy="1371600"/>
          </a:xfrm>
        </p:spPr>
        <p:txBody>
          <a:bodyPr>
            <a:normAutofit/>
          </a:bodyPr>
          <a:lstStyle/>
          <a:p>
            <a:pPr eaLnBrk="1" fontAlgn="auto" hangingPunct="1">
              <a:spcAft>
                <a:spcPts val="0"/>
              </a:spcAft>
              <a:buFont typeface="Wingdings 2"/>
              <a:buNone/>
              <a:defRPr/>
            </a:pPr>
            <a:r>
              <a:rPr lang="en-US" sz="2000" dirty="0">
                <a:solidFill>
                  <a:schemeClr val="bg1"/>
                </a:solidFill>
              </a:rPr>
              <a:t>Prof. Karen Goodlad, CSW</a:t>
            </a:r>
          </a:p>
          <a:p>
            <a:pPr eaLnBrk="1" fontAlgn="auto" hangingPunct="1">
              <a:spcAft>
                <a:spcPts val="0"/>
              </a:spcAft>
              <a:buFont typeface="Wingdings 2"/>
              <a:buNone/>
              <a:defRPr/>
            </a:pPr>
            <a:r>
              <a:rPr lang="en-US" sz="2000" dirty="0">
                <a:solidFill>
                  <a:schemeClr val="bg1"/>
                </a:solidFill>
              </a:rPr>
              <a:t>HMGT 2402, Spring 2018</a:t>
            </a:r>
          </a:p>
          <a:p>
            <a:pPr eaLnBrk="1" fontAlgn="auto" hangingPunct="1">
              <a:spcAft>
                <a:spcPts val="0"/>
              </a:spcAft>
              <a:defRPr/>
            </a:pPr>
            <a:r>
              <a:rPr lang="en-US" sz="2000" dirty="0">
                <a:solidFill>
                  <a:schemeClr val="bg1"/>
                </a:solidFill>
              </a:rPr>
              <a:t>New York city college of technology, </a:t>
            </a:r>
            <a:r>
              <a:rPr lang="en-US" sz="2000" dirty="0" err="1">
                <a:solidFill>
                  <a:schemeClr val="bg1"/>
                </a:solidFill>
              </a:rPr>
              <a:t>cuny</a:t>
            </a:r>
            <a:endParaRPr lang="en-US" sz="2000" dirty="0">
              <a:solidFill>
                <a:schemeClr val="bg1"/>
              </a:solidFill>
            </a:endParaRPr>
          </a:p>
        </p:txBody>
      </p:sp>
      <p:sp>
        <p:nvSpPr>
          <p:cNvPr id="13315" name="Rectangle 7"/>
          <p:cNvSpPr>
            <a:spLocks noGrp="1" noChangeArrowheads="1"/>
          </p:cNvSpPr>
          <p:nvPr>
            <p:ph type="dt" sz="quarter" idx="10"/>
          </p:nvPr>
        </p:nvSpPr>
        <p:spPr bwMode="auto">
          <a:noFill/>
          <a:ln>
            <a:miter lim="800000"/>
            <a:headEnd/>
            <a:tailEnd/>
          </a:ln>
        </p:spPr>
        <p:txBody>
          <a:bodyPr wrap="square" lIns="91440" tIns="45720" rIns="91440" bIns="45720" numCol="1" anchor="t" anchorCtr="0" compatLnSpc="1">
            <a:prstTxWarp prst="textNoShape">
              <a:avLst/>
            </a:prstTxWarp>
          </a:bodyPr>
          <a:lstStyle/>
          <a:p>
            <a:fld id="{21C724F5-444B-4A20-B94E-1DE17D15D231}" type="datetime1">
              <a:rPr lang="en-US" smtClean="0"/>
              <a:pPr/>
              <a:t>3/14/2018</a:t>
            </a:fld>
            <a:endParaRPr lang="en-US"/>
          </a:p>
        </p:txBody>
      </p:sp>
      <p:sp>
        <p:nvSpPr>
          <p:cNvPr id="5" name="Rectangle 9"/>
          <p:cNvSpPr>
            <a:spLocks noGrp="1" noChangeArrowheads="1"/>
          </p:cNvSpPr>
          <p:nvPr>
            <p:ph type="sldNum" sz="quarter" idx="12"/>
          </p:nvPr>
        </p:nvSpPr>
        <p:spPr/>
        <p:txBody>
          <a:bodyPr>
            <a:normAutofit lnSpcReduction="10000"/>
          </a:bodyPr>
          <a:lstStyle/>
          <a:p>
            <a:pPr marL="0" lvl="1" algn="ctr">
              <a:defRPr/>
            </a:pPr>
            <a:fld id="{408CE1A9-50BB-42E7-965D-632783B2952B}" type="slidenum">
              <a:rPr lang="en-US"/>
              <a:pPr marL="0" lvl="1" algn="ctr">
                <a:defRPr/>
              </a:pPr>
              <a:t>1</a:t>
            </a:fld>
            <a:endParaRPr lang="en-US" dirty="0"/>
          </a:p>
        </p:txBody>
      </p:sp>
      <p:pic>
        <p:nvPicPr>
          <p:cNvPr id="3" name="Picture 2" descr="A picture containing book&#10;&#10;Description generated with high confidence">
            <a:extLst>
              <a:ext uri="{FF2B5EF4-FFF2-40B4-BE49-F238E27FC236}">
                <a16:creationId xmlns:a16="http://schemas.microsoft.com/office/drawing/2014/main" id="{D2AFBB1E-3A14-4021-A084-96DEEC7C3F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304800"/>
            <a:ext cx="6366076" cy="5029200"/>
          </a:xfrm>
          <a:prstGeom prst="rect">
            <a:avLst/>
          </a:prstGeom>
        </p:spPr>
      </p:pic>
      <p:sp>
        <p:nvSpPr>
          <p:cNvPr id="4100" name="Rectangle 4"/>
          <p:cNvSpPr>
            <a:spLocks noGrp="1" noChangeArrowheads="1"/>
          </p:cNvSpPr>
          <p:nvPr>
            <p:ph type="ctrTitle"/>
          </p:nvPr>
        </p:nvSpPr>
        <p:spPr>
          <a:xfrm>
            <a:off x="762000" y="3429000"/>
            <a:ext cx="7772400" cy="1752600"/>
          </a:xfrm>
        </p:spPr>
        <p:txBody>
          <a:bodyPr/>
          <a:lstStyle/>
          <a:p>
            <a:pPr eaLnBrk="1" hangingPunct="1"/>
            <a:r>
              <a:rPr lang="en-US" dirty="0">
                <a:solidFill>
                  <a:schemeClr val="bg1"/>
                </a:solidFill>
              </a:rPr>
              <a:t>Wines of North America</a:t>
            </a:r>
          </a:p>
        </p:txBody>
      </p:sp>
    </p:spTree>
  </p:cSld>
  <p:clrMapOvr>
    <a:masterClrMapping/>
  </p:clrMapOvr>
  <p:transition spd="med">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100"/>
                                        </p:tgtEl>
                                        <p:attrNameLst>
                                          <p:attrName>style.visibility</p:attrName>
                                        </p:attrNameLst>
                                      </p:cBhvr>
                                      <p:to>
                                        <p:strVal val="visible"/>
                                      </p:to>
                                    </p:set>
                                    <p:anim calcmode="lin" valueType="num">
                                      <p:cBhvr additive="base">
                                        <p:cTn id="7" dur="500" fill="hold"/>
                                        <p:tgtEl>
                                          <p:spTgt spid="4100"/>
                                        </p:tgtEl>
                                        <p:attrNameLst>
                                          <p:attrName>ppt_x</p:attrName>
                                        </p:attrNameLst>
                                      </p:cBhvr>
                                      <p:tavLst>
                                        <p:tav tm="0">
                                          <p:val>
                                            <p:strVal val="#ppt_x"/>
                                          </p:val>
                                        </p:tav>
                                        <p:tav tm="100000">
                                          <p:val>
                                            <p:strVal val="#ppt_x"/>
                                          </p:val>
                                        </p:tav>
                                      </p:tavLst>
                                    </p:anim>
                                    <p:anim calcmode="lin" valueType="num">
                                      <p:cBhvr additive="base">
                                        <p:cTn id="8" dur="500" fill="hold"/>
                                        <p:tgtEl>
                                          <p:spTgt spid="410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4101"/>
                                        </p:tgtEl>
                                        <p:attrNameLst>
                                          <p:attrName>style.visibility</p:attrName>
                                        </p:attrNameLst>
                                      </p:cBhvr>
                                      <p:to>
                                        <p:strVal val="visible"/>
                                      </p:to>
                                    </p:set>
                                    <p:animEffect transition="in" filter="dissolve">
                                      <p:cBhvr>
                                        <p:cTn id="12" dur="500"/>
                                        <p:tgtEl>
                                          <p:spTgt spid="4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1" grpId="0" autoUpdateAnimBg="0"/>
      <p:bldP spid="4100"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228600"/>
            <a:ext cx="8613775" cy="758825"/>
          </a:xfrm>
        </p:spPr>
        <p:txBody>
          <a:bodyPr/>
          <a:lstStyle/>
          <a:p>
            <a:pPr>
              <a:defRPr/>
            </a:pPr>
            <a:r>
              <a:rPr lang="en-US" sz="3200" dirty="0"/>
              <a:t>Prohibition: The End of the Nobel Experiment</a:t>
            </a:r>
          </a:p>
        </p:txBody>
      </p:sp>
      <p:sp>
        <p:nvSpPr>
          <p:cNvPr id="19459" name="Content Placeholder 2"/>
          <p:cNvSpPr>
            <a:spLocks noGrp="1"/>
          </p:cNvSpPr>
          <p:nvPr>
            <p:ph sz="quarter" idx="1"/>
          </p:nvPr>
        </p:nvSpPr>
        <p:spPr>
          <a:xfrm>
            <a:off x="301625" y="1527175"/>
            <a:ext cx="8461375" cy="4797425"/>
          </a:xfrm>
        </p:spPr>
        <p:txBody>
          <a:bodyPr/>
          <a:lstStyle/>
          <a:p>
            <a:r>
              <a:rPr lang="en-US" dirty="0"/>
              <a:t>Depression</a:t>
            </a:r>
          </a:p>
          <a:p>
            <a:r>
              <a:rPr lang="en-US" dirty="0"/>
              <a:t>Drought</a:t>
            </a:r>
          </a:p>
          <a:p>
            <a:r>
              <a:rPr lang="en-US" dirty="0"/>
              <a:t>Continued </a:t>
            </a:r>
          </a:p>
          <a:p>
            <a:pPr>
              <a:buFont typeface="Wingdings 2" pitchFamily="18" charset="2"/>
              <a:buNone/>
            </a:pPr>
            <a:r>
              <a:rPr lang="en-US" dirty="0"/>
              <a:t>   Consumption</a:t>
            </a:r>
          </a:p>
          <a:p>
            <a:r>
              <a:rPr lang="en-US" dirty="0"/>
              <a:t>State by state</a:t>
            </a:r>
          </a:p>
          <a:p>
            <a:pPr>
              <a:buFont typeface="Wingdings 2" pitchFamily="18" charset="2"/>
              <a:buNone/>
            </a:pPr>
            <a:r>
              <a:rPr lang="en-US" dirty="0"/>
              <a:t>	control</a:t>
            </a:r>
          </a:p>
          <a:p>
            <a:pPr>
              <a:buFont typeface="Wingdings 2" pitchFamily="18" charset="2"/>
              <a:buNone/>
            </a:pPr>
            <a:endParaRPr lang="en-US" dirty="0"/>
          </a:p>
          <a:p>
            <a:pPr eaLnBrk="1" hangingPunct="1"/>
            <a:endParaRPr lang="en-US" dirty="0"/>
          </a:p>
          <a:p>
            <a:pPr eaLnBrk="1" hangingPunct="1"/>
            <a:r>
              <a:rPr lang="en-US" dirty="0"/>
              <a:t>Not until the 1970’s did wine consumption reach pre-prohibition levels  of ~1.5 gallons per capita</a:t>
            </a:r>
          </a:p>
          <a:p>
            <a:endParaRPr lang="en-US" dirty="0"/>
          </a:p>
        </p:txBody>
      </p:sp>
      <p:sp>
        <p:nvSpPr>
          <p:cNvPr id="19460" name="Date Placeholder 3"/>
          <p:cNvSpPr>
            <a:spLocks noGrp="1"/>
          </p:cNvSpPr>
          <p:nvPr>
            <p:ph type="dt" sz="quarter" idx="10"/>
          </p:nvPr>
        </p:nvSpPr>
        <p:spPr bwMode="auto">
          <a:noFill/>
          <a:ln>
            <a:miter lim="800000"/>
            <a:headEnd/>
            <a:tailEnd/>
          </a:ln>
        </p:spPr>
        <p:txBody>
          <a:bodyPr wrap="square" lIns="91440" tIns="45720" rIns="91440" bIns="45720" numCol="1" anchor="t" anchorCtr="0" compatLnSpc="1">
            <a:prstTxWarp prst="textNoShape">
              <a:avLst/>
            </a:prstTxWarp>
          </a:bodyPr>
          <a:lstStyle/>
          <a:p>
            <a:fld id="{7652FC78-5FD9-4FFF-8F90-00E7A21D4E7B}" type="datetime1">
              <a:rPr lang="en-US" smtClean="0"/>
              <a:pPr/>
              <a:t>3/14/2018</a:t>
            </a:fld>
            <a:endParaRPr lang="en-US"/>
          </a:p>
        </p:txBody>
      </p:sp>
      <p:sp>
        <p:nvSpPr>
          <p:cNvPr id="5" name="Slide Number Placeholder 4"/>
          <p:cNvSpPr>
            <a:spLocks noGrp="1"/>
          </p:cNvSpPr>
          <p:nvPr>
            <p:ph type="sldNum" sz="quarter" idx="12"/>
          </p:nvPr>
        </p:nvSpPr>
        <p:spPr>
          <a:xfrm>
            <a:off x="4419600" y="1046163"/>
            <a:ext cx="457200" cy="441325"/>
          </a:xfrm>
        </p:spPr>
        <p:txBody>
          <a:bodyPr>
            <a:normAutofit fontScale="92500"/>
          </a:bodyPr>
          <a:lstStyle/>
          <a:p>
            <a:pPr marL="0" lvl="1">
              <a:defRPr/>
            </a:pPr>
            <a:r>
              <a:rPr lang="en-US" dirty="0"/>
              <a:t> </a:t>
            </a:r>
            <a:fld id="{0AC4BFDA-2906-409D-B107-087515F44C9D}" type="slidenum">
              <a:rPr lang="en-US" smtClean="0"/>
              <a:pPr marL="0" lvl="1">
                <a:defRPr/>
              </a:pPr>
              <a:t>10</a:t>
            </a:fld>
            <a:endParaRPr lang="en-US" dirty="0">
              <a:latin typeface="+mn-lt"/>
            </a:endParaRPr>
          </a:p>
        </p:txBody>
      </p:sp>
      <p:pic>
        <p:nvPicPr>
          <p:cNvPr id="19462" name="Picture 2" descr="http://static1.squarespace.com/static/53c2e782e4b0b86733291a00/t/547fa548e4b02d5cacc67ea0/1417651532656/Asbury-Provisions-Prohibition-Ends"/>
          <p:cNvPicPr>
            <a:picLocks noChangeAspect="1" noChangeArrowheads="1"/>
          </p:cNvPicPr>
          <p:nvPr/>
        </p:nvPicPr>
        <p:blipFill>
          <a:blip r:embed="rId3" cstate="print"/>
          <a:srcRect/>
          <a:stretch>
            <a:fillRect/>
          </a:stretch>
        </p:blipFill>
        <p:spPr bwMode="auto">
          <a:xfrm>
            <a:off x="2971800" y="1590675"/>
            <a:ext cx="5895975" cy="3743325"/>
          </a:xfrm>
          <a:prstGeom prst="rect">
            <a:avLst/>
          </a:prstGeom>
          <a:noFill/>
          <a:ln w="9525">
            <a:noFill/>
            <a:miter lim="800000"/>
            <a:headEnd/>
            <a:tailEnd/>
          </a:ln>
        </p:spPr>
      </p:pic>
    </p:spTree>
    <p:extLst>
      <p:ext uri="{BB962C8B-B14F-4D97-AF65-F5344CB8AC3E}">
        <p14:creationId xmlns:p14="http://schemas.microsoft.com/office/powerpoint/2010/main" val="2304484299"/>
      </p:ext>
    </p:extLst>
  </p:cSld>
  <p:clrMapOvr>
    <a:masterClrMapping/>
  </p:clrMapOvr>
  <p:transition spd="med">
    <p:zoom dir="in"/>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6"/>
          <p:cNvSpPr>
            <a:spLocks noGrp="1"/>
          </p:cNvSpPr>
          <p:nvPr>
            <p:ph type="title"/>
          </p:nvPr>
        </p:nvSpPr>
        <p:spPr>
          <a:xfrm>
            <a:off x="152400" y="762000"/>
            <a:ext cx="2667000" cy="990600"/>
          </a:xfrm>
        </p:spPr>
        <p:txBody>
          <a:bodyPr/>
          <a:lstStyle/>
          <a:p>
            <a:pPr algn="ctr"/>
            <a:r>
              <a:rPr lang="en-US" sz="2000" dirty="0"/>
              <a:t>US Consumption of Wine </a:t>
            </a:r>
            <a:r>
              <a:rPr lang="en-US" sz="2000" dirty="0" smtClean="0"/>
              <a:t>1995-2016</a:t>
            </a:r>
            <a:endParaRPr lang="en-US" sz="2000" dirty="0"/>
          </a:p>
        </p:txBody>
      </p:sp>
      <p:sp>
        <p:nvSpPr>
          <p:cNvPr id="20483" name="Text Placeholder 8"/>
          <p:cNvSpPr>
            <a:spLocks noGrp="1"/>
          </p:cNvSpPr>
          <p:nvPr>
            <p:ph type="body" idx="2"/>
          </p:nvPr>
        </p:nvSpPr>
        <p:spPr>
          <a:xfrm>
            <a:off x="304800" y="1981200"/>
            <a:ext cx="2514600" cy="4144963"/>
          </a:xfrm>
        </p:spPr>
        <p:txBody>
          <a:bodyPr/>
          <a:lstStyle/>
          <a:p>
            <a:r>
              <a:rPr lang="en-US" sz="1800" dirty="0"/>
              <a:t>What trend do you notice?</a:t>
            </a:r>
          </a:p>
          <a:p>
            <a:r>
              <a:rPr lang="en-US" sz="1800" dirty="0"/>
              <a:t>What </a:t>
            </a:r>
            <a:r>
              <a:rPr lang="en-US" sz="1800" dirty="0" smtClean="0"/>
              <a:t>do you </a:t>
            </a:r>
            <a:r>
              <a:rPr lang="en-US" sz="1800" dirty="0" err="1" smtClean="0"/>
              <a:t>belive</a:t>
            </a:r>
            <a:r>
              <a:rPr lang="en-US" sz="1800" dirty="0" smtClean="0"/>
              <a:t> is </a:t>
            </a:r>
            <a:r>
              <a:rPr lang="en-US" sz="1800" dirty="0"/>
              <a:t>diving the trends?</a:t>
            </a:r>
          </a:p>
          <a:p>
            <a:r>
              <a:rPr lang="en-US" sz="1800" dirty="0"/>
              <a:t>What do the trends mean to you?</a:t>
            </a:r>
          </a:p>
          <a:p>
            <a:r>
              <a:rPr lang="en-US" sz="1800" dirty="0"/>
              <a:t>What do the trends mean to restaurateurs and  F&amp;B managers?</a:t>
            </a:r>
          </a:p>
          <a:p>
            <a:r>
              <a:rPr lang="en-US" sz="1800" dirty="0"/>
              <a:t>Why was 2008 less than 2007?</a:t>
            </a:r>
          </a:p>
          <a:p>
            <a:endParaRPr lang="en-US" sz="1800" dirty="0"/>
          </a:p>
          <a:p>
            <a:endParaRPr lang="en-US" sz="1800" dirty="0"/>
          </a:p>
        </p:txBody>
      </p:sp>
      <p:sp>
        <p:nvSpPr>
          <p:cNvPr id="5" name="Slide Number Placeholder 4"/>
          <p:cNvSpPr>
            <a:spLocks noGrp="1"/>
          </p:cNvSpPr>
          <p:nvPr>
            <p:ph type="sldNum" sz="quarter" idx="10"/>
          </p:nvPr>
        </p:nvSpPr>
        <p:spPr>
          <a:xfrm>
            <a:off x="1447800" y="312738"/>
            <a:ext cx="457200" cy="441325"/>
          </a:xfrm>
        </p:spPr>
        <p:txBody>
          <a:bodyPr>
            <a:normAutofit fontScale="92500"/>
          </a:bodyPr>
          <a:lstStyle/>
          <a:p>
            <a:pPr marL="0" lvl="1">
              <a:defRPr/>
            </a:pPr>
            <a:r>
              <a:rPr lang="en-US" dirty="0"/>
              <a:t> </a:t>
            </a:r>
            <a:fld id="{70A53CBA-6299-4226-9CE2-0CD1BE2361F3}" type="slidenum">
              <a:rPr lang="en-US" smtClean="0"/>
              <a:pPr marL="0" lvl="1">
                <a:defRPr/>
              </a:pPr>
              <a:t>11</a:t>
            </a:fld>
            <a:endParaRPr lang="en-US" dirty="0">
              <a:latin typeface="+mn-lt"/>
            </a:endParaRPr>
          </a:p>
        </p:txBody>
      </p:sp>
      <p:sp>
        <p:nvSpPr>
          <p:cNvPr id="20486" name="Date Placeholder 3"/>
          <p:cNvSpPr>
            <a:spLocks noGrp="1"/>
          </p:cNvSpPr>
          <p:nvPr>
            <p:ph type="dt"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fld id="{2855015D-D988-4B28-B1A4-A9CEA7F94B57}" type="datetime1">
              <a:rPr lang="en-US" smtClean="0"/>
              <a:pPr/>
              <a:t>3/14/2018</a:t>
            </a:fld>
            <a:endParaRPr lang="en-US"/>
          </a:p>
        </p:txBody>
      </p:sp>
      <p:sp>
        <p:nvSpPr>
          <p:cNvPr id="20488" name="TextBox 9"/>
          <p:cNvSpPr txBox="1">
            <a:spLocks noChangeArrowheads="1"/>
          </p:cNvSpPr>
          <p:nvPr/>
        </p:nvSpPr>
        <p:spPr bwMode="auto">
          <a:xfrm>
            <a:off x="304800" y="5715000"/>
            <a:ext cx="2514600" cy="646113"/>
          </a:xfrm>
          <a:prstGeom prst="rect">
            <a:avLst/>
          </a:prstGeom>
          <a:noFill/>
          <a:ln w="9525">
            <a:noFill/>
            <a:miter lim="800000"/>
            <a:headEnd/>
            <a:tailEnd/>
          </a:ln>
        </p:spPr>
        <p:txBody>
          <a:bodyPr>
            <a:spAutoFit/>
          </a:bodyPr>
          <a:lstStyle/>
          <a:p>
            <a:r>
              <a:rPr lang="en-US" sz="1200"/>
              <a:t>Source: </a:t>
            </a:r>
            <a:r>
              <a:rPr lang="en-US" sz="1200">
                <a:hlinkClick r:id="rId3"/>
              </a:rPr>
              <a:t>http://www.wineinstitute.org/resources/statistics/article86</a:t>
            </a:r>
            <a:r>
              <a:rPr lang="en-US" sz="1200"/>
              <a:t> </a:t>
            </a:r>
          </a:p>
        </p:txBody>
      </p:sp>
      <p:pic>
        <p:nvPicPr>
          <p:cNvPr id="2" name="Picture 1"/>
          <p:cNvPicPr>
            <a:picLocks noChangeAspect="1"/>
          </p:cNvPicPr>
          <p:nvPr/>
        </p:nvPicPr>
        <p:blipFill rotWithShape="1">
          <a:blip r:embed="rId4"/>
          <a:srcRect l="32778" t="18000" r="33333" b="4666"/>
          <a:stretch/>
        </p:blipFill>
        <p:spPr>
          <a:xfrm>
            <a:off x="3581400" y="-214245"/>
            <a:ext cx="4953000" cy="7064115"/>
          </a:xfrm>
          <a:prstGeom prst="rect">
            <a:avLst/>
          </a:prstGeom>
        </p:spPr>
      </p:pic>
    </p:spTree>
    <p:extLst>
      <p:ext uri="{BB962C8B-B14F-4D97-AF65-F5344CB8AC3E}">
        <p14:creationId xmlns:p14="http://schemas.microsoft.com/office/powerpoint/2010/main" val="3480430261"/>
      </p:ext>
    </p:extLst>
  </p:cSld>
  <p:clrMapOvr>
    <a:masterClrMapping/>
  </p:clrMapOvr>
  <p:transition spd="med">
    <p:zoom dir="in"/>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6"/>
          <p:cNvSpPr>
            <a:spLocks noGrp="1"/>
          </p:cNvSpPr>
          <p:nvPr>
            <p:ph type="title"/>
          </p:nvPr>
        </p:nvSpPr>
        <p:spPr>
          <a:xfrm>
            <a:off x="152400" y="762000"/>
            <a:ext cx="2667000" cy="990600"/>
          </a:xfrm>
        </p:spPr>
        <p:txBody>
          <a:bodyPr/>
          <a:lstStyle/>
          <a:p>
            <a:pPr algn="ctr"/>
            <a:r>
              <a:rPr lang="en-US" sz="2000" dirty="0"/>
              <a:t>US Consumption of Wine 1997-2014</a:t>
            </a:r>
          </a:p>
        </p:txBody>
      </p:sp>
      <p:sp>
        <p:nvSpPr>
          <p:cNvPr id="20483" name="Text Placeholder 8"/>
          <p:cNvSpPr>
            <a:spLocks noGrp="1"/>
          </p:cNvSpPr>
          <p:nvPr>
            <p:ph type="body" idx="2"/>
          </p:nvPr>
        </p:nvSpPr>
        <p:spPr>
          <a:xfrm>
            <a:off x="304800" y="1981200"/>
            <a:ext cx="2514600" cy="4144963"/>
          </a:xfrm>
        </p:spPr>
        <p:txBody>
          <a:bodyPr/>
          <a:lstStyle/>
          <a:p>
            <a:r>
              <a:rPr lang="en-US" sz="1800" dirty="0"/>
              <a:t>What trend do you notice?</a:t>
            </a:r>
          </a:p>
          <a:p>
            <a:r>
              <a:rPr lang="en-US" sz="1800" dirty="0"/>
              <a:t>What is diving the trends?</a:t>
            </a:r>
          </a:p>
          <a:p>
            <a:r>
              <a:rPr lang="en-US" sz="1800" dirty="0"/>
              <a:t>What do the trends mean to you?</a:t>
            </a:r>
          </a:p>
          <a:p>
            <a:r>
              <a:rPr lang="en-US" sz="1800" dirty="0"/>
              <a:t>What do the trends mean to restaurateurs and  F&amp;B managers?</a:t>
            </a:r>
          </a:p>
          <a:p>
            <a:r>
              <a:rPr lang="en-US" sz="1800" dirty="0"/>
              <a:t>Why was 2008 less than 2007?</a:t>
            </a:r>
          </a:p>
          <a:p>
            <a:endParaRPr lang="en-US" sz="1800" dirty="0"/>
          </a:p>
          <a:p>
            <a:endParaRPr lang="en-US" sz="1800" dirty="0"/>
          </a:p>
        </p:txBody>
      </p:sp>
      <p:sp>
        <p:nvSpPr>
          <p:cNvPr id="20484" name="Content Placeholder 7"/>
          <p:cNvSpPr>
            <a:spLocks noGrp="1"/>
          </p:cNvSpPr>
          <p:nvPr>
            <p:ph sz="quarter" idx="1"/>
          </p:nvPr>
        </p:nvSpPr>
        <p:spPr/>
        <p:txBody>
          <a:bodyPr/>
          <a:lstStyle/>
          <a:p>
            <a:endParaRPr lang="en-US"/>
          </a:p>
        </p:txBody>
      </p:sp>
      <p:sp>
        <p:nvSpPr>
          <p:cNvPr id="5" name="Slide Number Placeholder 4"/>
          <p:cNvSpPr>
            <a:spLocks noGrp="1"/>
          </p:cNvSpPr>
          <p:nvPr>
            <p:ph type="sldNum" sz="quarter" idx="10"/>
          </p:nvPr>
        </p:nvSpPr>
        <p:spPr>
          <a:xfrm>
            <a:off x="1447800" y="312738"/>
            <a:ext cx="457200" cy="441325"/>
          </a:xfrm>
        </p:spPr>
        <p:txBody>
          <a:bodyPr>
            <a:normAutofit fontScale="92500"/>
          </a:bodyPr>
          <a:lstStyle/>
          <a:p>
            <a:pPr marL="0" lvl="1">
              <a:defRPr/>
            </a:pPr>
            <a:r>
              <a:rPr lang="en-US" dirty="0"/>
              <a:t> </a:t>
            </a:r>
            <a:fld id="{70A53CBA-6299-4226-9CE2-0CD1BE2361F3}" type="slidenum">
              <a:rPr lang="en-US" smtClean="0"/>
              <a:pPr marL="0" lvl="1">
                <a:defRPr/>
              </a:pPr>
              <a:t>12</a:t>
            </a:fld>
            <a:endParaRPr lang="en-US" dirty="0">
              <a:latin typeface="+mn-lt"/>
            </a:endParaRPr>
          </a:p>
        </p:txBody>
      </p:sp>
      <p:sp>
        <p:nvSpPr>
          <p:cNvPr id="20486" name="Date Placeholder 3"/>
          <p:cNvSpPr>
            <a:spLocks noGrp="1"/>
          </p:cNvSpPr>
          <p:nvPr>
            <p:ph type="dt" sz="quarter" idx="11"/>
          </p:nvPr>
        </p:nvSpPr>
        <p:spPr bwMode="auto">
          <a:noFill/>
          <a:ln>
            <a:miter lim="800000"/>
            <a:headEnd/>
            <a:tailEnd/>
          </a:ln>
        </p:spPr>
        <p:txBody>
          <a:bodyPr wrap="square" lIns="91440" tIns="45720" rIns="91440" bIns="45720" numCol="1" anchor="t" anchorCtr="0" compatLnSpc="1">
            <a:prstTxWarp prst="textNoShape">
              <a:avLst/>
            </a:prstTxWarp>
          </a:bodyPr>
          <a:lstStyle/>
          <a:p>
            <a:fld id="{2855015D-D988-4B28-B1A4-A9CEA7F94B57}" type="datetime1">
              <a:rPr lang="en-US" smtClean="0"/>
              <a:pPr/>
              <a:t>3/14/2018</a:t>
            </a:fld>
            <a:endParaRPr lang="en-US"/>
          </a:p>
        </p:txBody>
      </p:sp>
      <p:pic>
        <p:nvPicPr>
          <p:cNvPr id="20487" name="Picture 2"/>
          <p:cNvPicPr>
            <a:picLocks noChangeAspect="1" noChangeArrowheads="1"/>
          </p:cNvPicPr>
          <p:nvPr/>
        </p:nvPicPr>
        <p:blipFill>
          <a:blip r:embed="rId3" cstate="print"/>
          <a:srcRect l="31625" t="17723" r="32651" b="9375"/>
          <a:stretch>
            <a:fillRect/>
          </a:stretch>
        </p:blipFill>
        <p:spPr bwMode="auto">
          <a:xfrm>
            <a:off x="3124200" y="22225"/>
            <a:ext cx="5875338" cy="6740525"/>
          </a:xfrm>
          <a:prstGeom prst="rect">
            <a:avLst/>
          </a:prstGeom>
          <a:noFill/>
          <a:ln w="12700">
            <a:noFill/>
            <a:miter lim="800000"/>
            <a:headEnd type="none" w="sm" len="sm"/>
            <a:tailEnd type="none" w="sm" len="sm"/>
          </a:ln>
        </p:spPr>
      </p:pic>
      <p:sp>
        <p:nvSpPr>
          <p:cNvPr id="20488" name="TextBox 9"/>
          <p:cNvSpPr txBox="1">
            <a:spLocks noChangeArrowheads="1"/>
          </p:cNvSpPr>
          <p:nvPr/>
        </p:nvSpPr>
        <p:spPr bwMode="auto">
          <a:xfrm>
            <a:off x="304800" y="5715000"/>
            <a:ext cx="2514600" cy="646113"/>
          </a:xfrm>
          <a:prstGeom prst="rect">
            <a:avLst/>
          </a:prstGeom>
          <a:noFill/>
          <a:ln w="9525">
            <a:noFill/>
            <a:miter lim="800000"/>
            <a:headEnd/>
            <a:tailEnd/>
          </a:ln>
        </p:spPr>
        <p:txBody>
          <a:bodyPr>
            <a:spAutoFit/>
          </a:bodyPr>
          <a:lstStyle/>
          <a:p>
            <a:r>
              <a:rPr lang="en-US" sz="1200"/>
              <a:t>Source: </a:t>
            </a:r>
            <a:r>
              <a:rPr lang="en-US" sz="1200">
                <a:hlinkClick r:id="rId4"/>
              </a:rPr>
              <a:t>http://www.wineinstitute.org/resources/statistics/article86</a:t>
            </a:r>
            <a:r>
              <a:rPr lang="en-US" sz="1200"/>
              <a:t> </a:t>
            </a:r>
          </a:p>
        </p:txBody>
      </p:sp>
    </p:spTree>
  </p:cSld>
  <p:clrMapOvr>
    <a:masterClrMapping/>
  </p:clrMapOvr>
  <p:transition spd="med">
    <p:zoom dir="in"/>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4"/>
          <p:cNvSpPr>
            <a:spLocks noGrp="1" noChangeArrowheads="1"/>
          </p:cNvSpPr>
          <p:nvPr>
            <p:ph type="title"/>
          </p:nvPr>
        </p:nvSpPr>
        <p:spPr/>
        <p:txBody>
          <a:bodyPr/>
          <a:lstStyle/>
          <a:p>
            <a:pPr eaLnBrk="1" hangingPunct="1"/>
            <a:r>
              <a:rPr lang="en-US">
                <a:solidFill>
                  <a:srgbClr val="7B9899"/>
                </a:solidFill>
              </a:rPr>
              <a:t>Wine Laws</a:t>
            </a:r>
          </a:p>
        </p:txBody>
      </p:sp>
      <p:sp>
        <p:nvSpPr>
          <p:cNvPr id="23555" name="Date Placeholder 3"/>
          <p:cNvSpPr>
            <a:spLocks noGrp="1"/>
          </p:cNvSpPr>
          <p:nvPr>
            <p:ph type="dt" sz="quarter" idx="10"/>
          </p:nvPr>
        </p:nvSpPr>
        <p:spPr bwMode="auto">
          <a:noFill/>
          <a:ln>
            <a:miter lim="800000"/>
            <a:headEnd/>
            <a:tailEnd/>
          </a:ln>
        </p:spPr>
        <p:txBody>
          <a:bodyPr wrap="square" lIns="91440" tIns="45720" rIns="91440" bIns="45720" numCol="1" anchor="t" anchorCtr="0" compatLnSpc="1">
            <a:prstTxWarp prst="textNoShape">
              <a:avLst/>
            </a:prstTxWarp>
          </a:bodyPr>
          <a:lstStyle/>
          <a:p>
            <a:fld id="{6BE0CF38-3DD5-49BD-BE5B-7F6175DBD7D7}" type="datetime1">
              <a:rPr lang="en-US" smtClean="0"/>
              <a:pPr/>
              <a:t>3/14/2018</a:t>
            </a:fld>
            <a:endParaRPr lang="en-US"/>
          </a:p>
        </p:txBody>
      </p:sp>
      <p:sp>
        <p:nvSpPr>
          <p:cNvPr id="5" name="Slide Number Placeholder 5"/>
          <p:cNvSpPr>
            <a:spLocks noGrp="1"/>
          </p:cNvSpPr>
          <p:nvPr>
            <p:ph type="sldNum" sz="quarter" idx="12"/>
          </p:nvPr>
        </p:nvSpPr>
        <p:spPr/>
        <p:txBody>
          <a:bodyPr>
            <a:normAutofit lnSpcReduction="10000"/>
          </a:bodyPr>
          <a:lstStyle/>
          <a:p>
            <a:pPr marL="0" lvl="1" algn="ctr">
              <a:defRPr/>
            </a:pPr>
            <a:fld id="{E936304F-28F1-4C7D-992D-810A76734DA2}" type="slidenum">
              <a:rPr lang="en-US"/>
              <a:pPr marL="0" lvl="1" algn="ctr">
                <a:defRPr/>
              </a:pPr>
              <a:t>13</a:t>
            </a:fld>
            <a:endParaRPr lang="en-US" dirty="0"/>
          </a:p>
        </p:txBody>
      </p:sp>
      <p:sp>
        <p:nvSpPr>
          <p:cNvPr id="23557" name="Rectangle 5"/>
          <p:cNvSpPr>
            <a:spLocks noGrp="1" noChangeArrowheads="1"/>
          </p:cNvSpPr>
          <p:nvPr>
            <p:ph sz="quarter" idx="1"/>
          </p:nvPr>
        </p:nvSpPr>
        <p:spPr>
          <a:xfrm>
            <a:off x="533400" y="1676400"/>
            <a:ext cx="8153400" cy="4953000"/>
          </a:xfrm>
        </p:spPr>
        <p:txBody>
          <a:bodyPr/>
          <a:lstStyle/>
          <a:p>
            <a:pPr eaLnBrk="1" hangingPunct="1"/>
            <a:r>
              <a:rPr lang="en-US"/>
              <a:t>Alcohol and Tobacco Tax and Trade Bureau (</a:t>
            </a:r>
            <a:r>
              <a:rPr lang="en-US">
                <a:hlinkClick r:id="rId3"/>
              </a:rPr>
              <a:t>TTB</a:t>
            </a:r>
            <a:r>
              <a:rPr lang="en-US"/>
              <a:t>)</a:t>
            </a:r>
          </a:p>
          <a:p>
            <a:pPr lvl="1" eaLnBrk="1" hangingPunct="1"/>
            <a:r>
              <a:rPr lang="en-US"/>
              <a:t>Formerly known as the Bureau of Alcohol, Tobacco and Firearms (BATF)</a:t>
            </a:r>
          </a:p>
          <a:p>
            <a:pPr eaLnBrk="1" hangingPunct="1"/>
            <a:r>
              <a:rPr lang="en-US"/>
              <a:t>American Viticultural Area (AVA)</a:t>
            </a:r>
          </a:p>
          <a:p>
            <a:pPr lvl="1" eaLnBrk="1" hangingPunct="1"/>
            <a:r>
              <a:rPr lang="en-US"/>
              <a:t>Geographically  defined growing area</a:t>
            </a:r>
          </a:p>
          <a:p>
            <a:pPr lvl="1" eaLnBrk="1" hangingPunct="1"/>
            <a:r>
              <a:rPr lang="en-US"/>
              <a:t>Petition BATF</a:t>
            </a:r>
          </a:p>
          <a:p>
            <a:pPr lvl="1" eaLnBrk="1" hangingPunct="1"/>
            <a:r>
              <a:rPr lang="en-US"/>
              <a:t>Describe what makes the region different</a:t>
            </a:r>
          </a:p>
          <a:p>
            <a:pPr lvl="2" eaLnBrk="1" hangingPunct="1"/>
            <a:r>
              <a:rPr lang="en-US"/>
              <a:t>Soil, climate, microclimate, history, watertable, elevation…</a:t>
            </a:r>
          </a:p>
          <a:p>
            <a:pPr lvl="1" eaLnBrk="1" hangingPunct="1"/>
            <a:r>
              <a:rPr lang="en-US"/>
              <a:t>1</a:t>
            </a:r>
            <a:r>
              <a:rPr lang="en-US" baseline="30000"/>
              <a:t>st</a:t>
            </a:r>
            <a:r>
              <a:rPr lang="en-US"/>
              <a:t> AVA Augusta, Missouri, 1980</a:t>
            </a:r>
          </a:p>
          <a:p>
            <a:pPr lvl="1" eaLnBrk="1" hangingPunct="1"/>
            <a:r>
              <a:rPr lang="en-US"/>
              <a:t>As of October 2010 197 AVAs recorded in 35 different states </a:t>
            </a:r>
          </a:p>
        </p:txBody>
      </p:sp>
    </p:spTree>
  </p:cSld>
  <p:clrMapOvr>
    <a:masterClrMapping/>
  </p:clrMapOvr>
  <p:transition spd="med">
    <p:zoom dir="in"/>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a:solidFill>
                  <a:srgbClr val="7B9899"/>
                </a:solidFill>
              </a:rPr>
              <a:t>Wine Laws</a:t>
            </a:r>
          </a:p>
        </p:txBody>
      </p:sp>
      <p:sp>
        <p:nvSpPr>
          <p:cNvPr id="24579" name="Date Placeholder 3"/>
          <p:cNvSpPr>
            <a:spLocks noGrp="1"/>
          </p:cNvSpPr>
          <p:nvPr>
            <p:ph type="dt" sz="quarter" idx="10"/>
          </p:nvPr>
        </p:nvSpPr>
        <p:spPr bwMode="auto">
          <a:noFill/>
          <a:ln>
            <a:miter lim="800000"/>
            <a:headEnd/>
            <a:tailEnd/>
          </a:ln>
        </p:spPr>
        <p:txBody>
          <a:bodyPr wrap="square" lIns="91440" tIns="45720" rIns="91440" bIns="45720" numCol="1" anchor="t" anchorCtr="0" compatLnSpc="1">
            <a:prstTxWarp prst="textNoShape">
              <a:avLst/>
            </a:prstTxWarp>
          </a:bodyPr>
          <a:lstStyle/>
          <a:p>
            <a:fld id="{19EA0D83-9ACB-4DCC-846B-AE4E0051B72D}" type="datetime1">
              <a:rPr lang="en-US" smtClean="0"/>
              <a:pPr/>
              <a:t>3/14/2018</a:t>
            </a:fld>
            <a:endParaRPr lang="en-US"/>
          </a:p>
        </p:txBody>
      </p:sp>
      <p:sp>
        <p:nvSpPr>
          <p:cNvPr id="5" name="Slide Number Placeholder 5"/>
          <p:cNvSpPr>
            <a:spLocks noGrp="1"/>
          </p:cNvSpPr>
          <p:nvPr>
            <p:ph type="sldNum" sz="quarter" idx="12"/>
          </p:nvPr>
        </p:nvSpPr>
        <p:spPr/>
        <p:txBody>
          <a:bodyPr>
            <a:normAutofit lnSpcReduction="10000"/>
          </a:bodyPr>
          <a:lstStyle/>
          <a:p>
            <a:pPr marL="0" lvl="1" algn="ctr">
              <a:defRPr/>
            </a:pPr>
            <a:fld id="{560B3344-2EFA-4871-8D67-4B07E30E4847}" type="slidenum">
              <a:rPr lang="en-US"/>
              <a:pPr marL="0" lvl="1" algn="ctr">
                <a:defRPr/>
              </a:pPr>
              <a:t>14</a:t>
            </a:fld>
            <a:endParaRPr lang="en-US" dirty="0"/>
          </a:p>
        </p:txBody>
      </p:sp>
      <p:sp>
        <p:nvSpPr>
          <p:cNvPr id="24581" name="Rectangle 3"/>
          <p:cNvSpPr>
            <a:spLocks noGrp="1" noChangeArrowheads="1"/>
          </p:cNvSpPr>
          <p:nvPr>
            <p:ph sz="quarter" idx="1"/>
          </p:nvPr>
        </p:nvSpPr>
        <p:spPr>
          <a:xfrm>
            <a:off x="682625" y="1676400"/>
            <a:ext cx="7772400" cy="4876800"/>
          </a:xfrm>
        </p:spPr>
        <p:txBody>
          <a:bodyPr/>
          <a:lstStyle/>
          <a:p>
            <a:pPr eaLnBrk="1" hangingPunct="1">
              <a:lnSpc>
                <a:spcPct val="80000"/>
              </a:lnSpc>
            </a:pPr>
            <a:r>
              <a:rPr lang="en-US"/>
              <a:t>Varietal Name</a:t>
            </a:r>
          </a:p>
          <a:p>
            <a:pPr lvl="1" eaLnBrk="1" hangingPunct="1">
              <a:lnSpc>
                <a:spcPct val="90000"/>
              </a:lnSpc>
            </a:pPr>
            <a:r>
              <a:rPr lang="en-US"/>
              <a:t>Wine must be 75% from the named variety</a:t>
            </a:r>
          </a:p>
          <a:p>
            <a:pPr lvl="1" eaLnBrk="1" hangingPunct="1">
              <a:lnSpc>
                <a:spcPct val="90000"/>
              </a:lnSpc>
            </a:pPr>
            <a:r>
              <a:rPr lang="en-US"/>
              <a:t>In Oregon it is 90% (Cabernet Sauvignon is 75%)</a:t>
            </a:r>
          </a:p>
          <a:p>
            <a:pPr eaLnBrk="1" hangingPunct="1">
              <a:lnSpc>
                <a:spcPct val="80000"/>
              </a:lnSpc>
            </a:pPr>
            <a:r>
              <a:rPr lang="en-US"/>
              <a:t>Place Name</a:t>
            </a:r>
          </a:p>
          <a:p>
            <a:pPr lvl="1" eaLnBrk="1" hangingPunct="1">
              <a:lnSpc>
                <a:spcPct val="90000"/>
              </a:lnSpc>
            </a:pPr>
            <a:r>
              <a:rPr lang="en-US"/>
              <a:t>State 75%</a:t>
            </a:r>
          </a:p>
          <a:p>
            <a:pPr lvl="2" eaLnBrk="1" hangingPunct="1">
              <a:lnSpc>
                <a:spcPct val="90000"/>
              </a:lnSpc>
            </a:pPr>
            <a:r>
              <a:rPr lang="en-US"/>
              <a:t>Exception: CA, WA, OR = 100%</a:t>
            </a:r>
          </a:p>
          <a:p>
            <a:pPr lvl="1" eaLnBrk="1" hangingPunct="1">
              <a:lnSpc>
                <a:spcPct val="90000"/>
              </a:lnSpc>
            </a:pPr>
            <a:r>
              <a:rPr lang="en-US"/>
              <a:t>County 75%</a:t>
            </a:r>
          </a:p>
          <a:p>
            <a:pPr lvl="1" eaLnBrk="1" hangingPunct="1">
              <a:lnSpc>
                <a:spcPct val="90000"/>
              </a:lnSpc>
            </a:pPr>
            <a:r>
              <a:rPr lang="en-US"/>
              <a:t>AVA 85% (Washington State 100%)</a:t>
            </a:r>
          </a:p>
          <a:p>
            <a:pPr eaLnBrk="1" hangingPunct="1">
              <a:lnSpc>
                <a:spcPct val="80000"/>
              </a:lnSpc>
            </a:pPr>
            <a:r>
              <a:rPr lang="en-US"/>
              <a:t>Vintage</a:t>
            </a:r>
          </a:p>
          <a:p>
            <a:pPr lvl="1" eaLnBrk="1" hangingPunct="1">
              <a:lnSpc>
                <a:spcPct val="90000"/>
              </a:lnSpc>
            </a:pPr>
            <a:r>
              <a:rPr lang="en-US"/>
              <a:t>95% from that harvest</a:t>
            </a:r>
          </a:p>
          <a:p>
            <a:pPr eaLnBrk="1" hangingPunct="1">
              <a:lnSpc>
                <a:spcPct val="90000"/>
              </a:lnSpc>
            </a:pPr>
            <a:r>
              <a:rPr lang="en-US"/>
              <a:t>Health Warning</a:t>
            </a:r>
          </a:p>
          <a:p>
            <a:pPr eaLnBrk="1" hangingPunct="1">
              <a:lnSpc>
                <a:spcPct val="90000"/>
              </a:lnSpc>
            </a:pPr>
            <a:r>
              <a:rPr lang="en-US"/>
              <a:t>Sulfite Warning</a:t>
            </a:r>
          </a:p>
        </p:txBody>
      </p:sp>
    </p:spTree>
  </p:cSld>
  <p:clrMapOvr>
    <a:masterClrMapping/>
  </p:clrMapOvr>
  <p:transition spd="med">
    <p:zoom dir="in"/>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12775" y="228600"/>
            <a:ext cx="8153400" cy="990600"/>
          </a:xfrm>
        </p:spPr>
        <p:txBody>
          <a:bodyPr/>
          <a:lstStyle/>
          <a:p>
            <a:pPr eaLnBrk="1" hangingPunct="1"/>
            <a:r>
              <a:rPr lang="en-US"/>
              <a:t>Sales: Federal Laws=State Controls</a:t>
            </a:r>
          </a:p>
        </p:txBody>
      </p:sp>
      <p:sp>
        <p:nvSpPr>
          <p:cNvPr id="11267" name="Rectangle 3"/>
          <p:cNvSpPr>
            <a:spLocks noGrp="1" noChangeArrowheads="1"/>
          </p:cNvSpPr>
          <p:nvPr>
            <p:ph sz="quarter" idx="1"/>
          </p:nvPr>
        </p:nvSpPr>
        <p:spPr>
          <a:xfrm>
            <a:off x="612775" y="1600200"/>
            <a:ext cx="8153400" cy="4495800"/>
          </a:xfrm>
        </p:spPr>
        <p:txBody>
          <a:bodyPr/>
          <a:lstStyle/>
          <a:p>
            <a:pPr eaLnBrk="1" hangingPunct="1">
              <a:defRPr/>
            </a:pPr>
            <a:r>
              <a:rPr lang="en-US" sz="3500" dirty="0"/>
              <a:t>Control States</a:t>
            </a:r>
          </a:p>
          <a:p>
            <a:pPr eaLnBrk="1" hangingPunct="1">
              <a:defRPr/>
            </a:pPr>
            <a:r>
              <a:rPr lang="en-US" sz="3500" dirty="0"/>
              <a:t>Three Tier States</a:t>
            </a:r>
          </a:p>
          <a:p>
            <a:pPr marL="319088" lvl="1" indent="-319088" eaLnBrk="1" hangingPunct="1">
              <a:spcBef>
                <a:spcPts val="700"/>
              </a:spcBef>
              <a:buClr>
                <a:schemeClr val="accent2"/>
              </a:buClr>
              <a:buSzPct val="60000"/>
              <a:buFont typeface="Wingdings" pitchFamily="2" charset="2"/>
              <a:buChar char=""/>
              <a:defRPr/>
            </a:pPr>
            <a:endParaRPr lang="en-US" sz="3200" dirty="0"/>
          </a:p>
          <a:p>
            <a:pPr eaLnBrk="1" hangingPunct="1">
              <a:defRPr/>
            </a:pPr>
            <a:r>
              <a:rPr lang="en-US" sz="3600" dirty="0"/>
              <a:t>On Premise:</a:t>
            </a:r>
          </a:p>
          <a:p>
            <a:pPr lvl="1" eaLnBrk="1" hangingPunct="1">
              <a:defRPr/>
            </a:pPr>
            <a:r>
              <a:rPr lang="en-US" sz="3200" dirty="0"/>
              <a:t>Restaurants, Clubs, Hotels</a:t>
            </a:r>
          </a:p>
          <a:p>
            <a:pPr eaLnBrk="1" hangingPunct="1">
              <a:defRPr/>
            </a:pPr>
            <a:r>
              <a:rPr lang="en-US" sz="3600" dirty="0"/>
              <a:t>Off Premise: </a:t>
            </a:r>
          </a:p>
          <a:p>
            <a:pPr lvl="1" eaLnBrk="1" hangingPunct="1">
              <a:defRPr/>
            </a:pPr>
            <a:r>
              <a:rPr lang="en-US" sz="3200" dirty="0"/>
              <a:t>Wine Shops, Grocery Stores, Costco</a:t>
            </a:r>
          </a:p>
          <a:p>
            <a:pPr lvl="1" eaLnBrk="1" hangingPunct="1">
              <a:defRPr/>
            </a:pPr>
            <a:endParaRPr lang="en-US" sz="3200" dirty="0"/>
          </a:p>
        </p:txBody>
      </p:sp>
    </p:spTree>
  </p:cSld>
  <p:clrMapOvr>
    <a:masterClrMapping/>
  </p:clrMapOvr>
  <p:transition spd="med">
    <p:zoom dir="in"/>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6"/>
          <p:cNvSpPr>
            <a:spLocks noGrp="1" noChangeArrowheads="1"/>
          </p:cNvSpPr>
          <p:nvPr>
            <p:ph type="title"/>
          </p:nvPr>
        </p:nvSpPr>
        <p:spPr>
          <a:xfrm>
            <a:off x="685800" y="609600"/>
            <a:ext cx="8458200" cy="685800"/>
          </a:xfrm>
        </p:spPr>
        <p:txBody>
          <a:bodyPr/>
          <a:lstStyle/>
          <a:p>
            <a:pPr eaLnBrk="1" hangingPunct="1"/>
            <a:r>
              <a:rPr lang="en-US"/>
              <a:t>Sales: Three Tier System</a:t>
            </a:r>
          </a:p>
        </p:txBody>
      </p:sp>
      <p:sp>
        <p:nvSpPr>
          <p:cNvPr id="25603" name="Rectangle 7"/>
          <p:cNvSpPr>
            <a:spLocks noGrp="1" noChangeArrowheads="1"/>
          </p:cNvSpPr>
          <p:nvPr>
            <p:ph sz="quarter" idx="1"/>
          </p:nvPr>
        </p:nvSpPr>
        <p:spPr>
          <a:xfrm>
            <a:off x="612775" y="1447800"/>
            <a:ext cx="8153400" cy="4495800"/>
          </a:xfrm>
        </p:spPr>
        <p:txBody>
          <a:bodyPr/>
          <a:lstStyle/>
          <a:p>
            <a:pPr eaLnBrk="1" hangingPunct="1">
              <a:buFont typeface="Wingdings" pitchFamily="2" charset="2"/>
              <a:buNone/>
            </a:pPr>
            <a:r>
              <a:rPr lang="en-US" sz="4000" dirty="0"/>
              <a:t>Winery/Importer </a:t>
            </a:r>
            <a:r>
              <a:rPr lang="en-US" sz="4000" dirty="0">
                <a:sym typeface="Wingdings" pitchFamily="2" charset="2"/>
              </a:rPr>
              <a:t>  </a:t>
            </a:r>
            <a:endParaRPr lang="en-US" sz="4000" dirty="0"/>
          </a:p>
          <a:p>
            <a:pPr eaLnBrk="1" hangingPunct="1">
              <a:buFont typeface="Wingdings" pitchFamily="2" charset="2"/>
              <a:buNone/>
            </a:pPr>
            <a:r>
              <a:rPr lang="en-US" sz="4000" dirty="0"/>
              <a:t>			  Distributor </a:t>
            </a:r>
            <a:r>
              <a:rPr lang="en-US" sz="4000" dirty="0">
                <a:sym typeface="Wingdings" pitchFamily="2" charset="2"/>
              </a:rPr>
              <a:t>  </a:t>
            </a:r>
            <a:endParaRPr lang="en-US" sz="4000" dirty="0"/>
          </a:p>
          <a:p>
            <a:pPr eaLnBrk="1" hangingPunct="1">
              <a:buFont typeface="Wingdings" pitchFamily="2" charset="2"/>
              <a:buNone/>
            </a:pPr>
            <a:r>
              <a:rPr lang="en-US" sz="4000" dirty="0"/>
              <a:t>				   Retailer </a:t>
            </a:r>
            <a:r>
              <a:rPr lang="en-US" sz="4000" dirty="0">
                <a:sym typeface="Wingdings" pitchFamily="2" charset="2"/>
              </a:rPr>
              <a:t>  </a:t>
            </a:r>
            <a:endParaRPr lang="en-US" sz="4000" dirty="0"/>
          </a:p>
          <a:p>
            <a:pPr eaLnBrk="1" hangingPunct="1">
              <a:buFont typeface="Wingdings" pitchFamily="2" charset="2"/>
              <a:buNone/>
            </a:pPr>
            <a:r>
              <a:rPr lang="en-US" sz="4000" dirty="0"/>
              <a:t>						Consumer</a:t>
            </a:r>
          </a:p>
          <a:p>
            <a:pPr eaLnBrk="1" hangingPunct="1">
              <a:buFont typeface="Wingdings" pitchFamily="2" charset="2"/>
              <a:buNone/>
            </a:pPr>
            <a:r>
              <a:rPr lang="en-US" sz="4000" dirty="0"/>
              <a:t>Direct Shipment &amp; On Line Movement…</a:t>
            </a:r>
          </a:p>
        </p:txBody>
      </p:sp>
      <p:sp>
        <p:nvSpPr>
          <p:cNvPr id="25604" name="Rectangle 8"/>
          <p:cNvSpPr>
            <a:spLocks noChangeArrowheads="1"/>
          </p:cNvSpPr>
          <p:nvPr/>
        </p:nvSpPr>
        <p:spPr bwMode="auto">
          <a:xfrm>
            <a:off x="3217333" y="5638800"/>
            <a:ext cx="2552700" cy="457200"/>
          </a:xfrm>
          <a:prstGeom prst="rect">
            <a:avLst/>
          </a:prstGeom>
          <a:noFill/>
          <a:ln w="12700" cap="sq">
            <a:noFill/>
            <a:miter lim="800000"/>
            <a:headEnd type="none" w="sm" len="sm"/>
            <a:tailEnd type="none" w="sm" len="sm"/>
          </a:ln>
        </p:spPr>
        <p:txBody>
          <a:bodyPr wrap="none">
            <a:spAutoFit/>
          </a:bodyPr>
          <a:lstStyle/>
          <a:p>
            <a:r>
              <a:rPr lang="en-US" dirty="0">
                <a:hlinkClick r:id="rId3"/>
              </a:rPr>
              <a:t>Who Ships Where?</a:t>
            </a:r>
            <a:endParaRPr lang="en-US" dirty="0"/>
          </a:p>
        </p:txBody>
      </p:sp>
      <p:sp>
        <p:nvSpPr>
          <p:cNvPr id="13321" name="Rectangle 9"/>
          <p:cNvSpPr>
            <a:spLocks noChangeArrowheads="1"/>
          </p:cNvSpPr>
          <p:nvPr/>
        </p:nvSpPr>
        <p:spPr bwMode="auto">
          <a:xfrm>
            <a:off x="0" y="5715000"/>
            <a:ext cx="3200400" cy="304800"/>
          </a:xfrm>
          <a:prstGeom prst="rect">
            <a:avLst/>
          </a:prstGeom>
          <a:gradFill flip="none" rotWithShape="1">
            <a:gsLst>
              <a:gs pos="0">
                <a:schemeClr val="accent2">
                  <a:lumMod val="75000"/>
                  <a:shade val="30000"/>
                  <a:satMod val="115000"/>
                </a:schemeClr>
              </a:gs>
              <a:gs pos="50000">
                <a:schemeClr val="accent2">
                  <a:lumMod val="75000"/>
                  <a:shade val="67500"/>
                  <a:satMod val="115000"/>
                </a:schemeClr>
              </a:gs>
              <a:gs pos="100000">
                <a:schemeClr val="accent2">
                  <a:lumMod val="75000"/>
                  <a:shade val="100000"/>
                  <a:satMod val="115000"/>
                </a:schemeClr>
              </a:gs>
            </a:gsLst>
            <a:lin ang="0" scaled="1"/>
            <a:tileRect/>
          </a:gradFill>
          <a:ln w="9525">
            <a:noFill/>
            <a:miter lim="800000"/>
            <a:headEnd/>
            <a:tailEnd/>
          </a:ln>
          <a:effectLst/>
        </p:spPr>
        <p:txBody>
          <a:bodyPr wrap="none" lIns="46038" tIns="46038" rIns="46038" bIns="46038" anchor="ctr"/>
          <a:lstStyle/>
          <a:p>
            <a:pPr algn="r" eaLnBrk="0" hangingPunct="0">
              <a:defRPr/>
            </a:pPr>
            <a:r>
              <a:rPr kumimoji="1" lang="en-US" sz="1600" b="1">
                <a:latin typeface="Arial" charset="0"/>
              </a:rPr>
              <a:t>FOR MORE INFO...</a:t>
            </a:r>
            <a:endParaRPr kumimoji="1" lang="en-US"/>
          </a:p>
        </p:txBody>
      </p:sp>
    </p:spTree>
  </p:cSld>
  <p:clrMapOvr>
    <a:masterClrMapping/>
  </p:clrMapOvr>
  <p:transition spd="med">
    <p:zoom dir="in"/>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612775" y="228600"/>
            <a:ext cx="8153400" cy="990600"/>
          </a:xfrm>
        </p:spPr>
        <p:txBody>
          <a:bodyPr/>
          <a:lstStyle/>
          <a:p>
            <a:r>
              <a:rPr lang="en-US"/>
              <a:t>Responsible Alcohol Sales</a:t>
            </a:r>
          </a:p>
        </p:txBody>
      </p:sp>
      <p:sp>
        <p:nvSpPr>
          <p:cNvPr id="26627" name="Content Placeholder 2"/>
          <p:cNvSpPr>
            <a:spLocks noGrp="1"/>
          </p:cNvSpPr>
          <p:nvPr>
            <p:ph sz="quarter" idx="1"/>
          </p:nvPr>
        </p:nvSpPr>
        <p:spPr>
          <a:xfrm>
            <a:off x="612775" y="1600200"/>
            <a:ext cx="8153400" cy="4495800"/>
          </a:xfrm>
        </p:spPr>
        <p:txBody>
          <a:bodyPr/>
          <a:lstStyle/>
          <a:p>
            <a:r>
              <a:rPr lang="en-US"/>
              <a:t>Check ID</a:t>
            </a:r>
          </a:p>
          <a:p>
            <a:r>
              <a:rPr lang="en-US"/>
              <a:t>Recognize the signs of intoxication</a:t>
            </a:r>
          </a:p>
          <a:p>
            <a:r>
              <a:rPr lang="en-US"/>
              <a:t>Decline service to those visibly intoxicated </a:t>
            </a:r>
          </a:p>
          <a:p>
            <a:r>
              <a:rPr lang="en-US"/>
              <a:t>Train all FOH employees</a:t>
            </a:r>
          </a:p>
          <a:p>
            <a:r>
              <a:rPr lang="en-US"/>
              <a:t>Ensure all bartenders and managers are certified in a responsible beverage service program</a:t>
            </a:r>
          </a:p>
          <a:p>
            <a:pPr lvl="1"/>
            <a:r>
              <a:rPr lang="en-US"/>
              <a:t>TiPS (Training for Intervention Procedures)</a:t>
            </a:r>
          </a:p>
          <a:p>
            <a:pPr lvl="1"/>
            <a:r>
              <a:rPr lang="en-US"/>
              <a:t>NRAEF ServSafe Alcohol</a:t>
            </a:r>
          </a:p>
        </p:txBody>
      </p:sp>
    </p:spTree>
  </p:cSld>
  <p:clrMapOvr>
    <a:masterClrMapping/>
  </p:clrMapOvr>
  <p:transition spd="med">
    <p:zoom dir="in"/>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612775" y="228600"/>
            <a:ext cx="8153400" cy="990600"/>
          </a:xfrm>
        </p:spPr>
        <p:txBody>
          <a:bodyPr/>
          <a:lstStyle/>
          <a:p>
            <a:r>
              <a:rPr lang="en-US"/>
              <a:t>Responsible Alcohol Sales, Employment</a:t>
            </a:r>
          </a:p>
        </p:txBody>
      </p:sp>
      <p:sp>
        <p:nvSpPr>
          <p:cNvPr id="27651" name="Content Placeholder 2"/>
          <p:cNvSpPr>
            <a:spLocks noGrp="1"/>
          </p:cNvSpPr>
          <p:nvPr>
            <p:ph sz="quarter" idx="1"/>
          </p:nvPr>
        </p:nvSpPr>
        <p:spPr>
          <a:xfrm>
            <a:off x="612775" y="1600200"/>
            <a:ext cx="8153400" cy="4495800"/>
          </a:xfrm>
        </p:spPr>
        <p:txBody>
          <a:bodyPr/>
          <a:lstStyle/>
          <a:p>
            <a:r>
              <a:rPr lang="en-US"/>
              <a:t>On Premise 18 years:</a:t>
            </a:r>
          </a:p>
          <a:p>
            <a:pPr lvl="1"/>
            <a:r>
              <a:rPr lang="en-US"/>
              <a:t>Handle, dispense &amp; receive payment for alcoholic beverages</a:t>
            </a:r>
          </a:p>
          <a:p>
            <a:r>
              <a:rPr lang="en-US"/>
              <a:t>Off Premise 16 years:</a:t>
            </a:r>
          </a:p>
          <a:p>
            <a:pPr lvl="1"/>
            <a:r>
              <a:rPr lang="en-US"/>
              <a:t>Handle, record &amp; receive payment for alcoholic products  with direct supervision</a:t>
            </a:r>
          </a:p>
          <a:p>
            <a:r>
              <a:rPr lang="en-US"/>
              <a:t>Off Premise 18 years:</a:t>
            </a:r>
          </a:p>
          <a:p>
            <a:pPr lvl="1"/>
            <a:r>
              <a:rPr lang="en-US"/>
              <a:t>Handle, record &amp; receive payment for alcoholic beverages </a:t>
            </a:r>
          </a:p>
        </p:txBody>
      </p:sp>
      <p:sp>
        <p:nvSpPr>
          <p:cNvPr id="27652" name="TextBox 3"/>
          <p:cNvSpPr txBox="1">
            <a:spLocks noChangeArrowheads="1"/>
          </p:cNvSpPr>
          <p:nvPr/>
        </p:nvSpPr>
        <p:spPr bwMode="auto">
          <a:xfrm>
            <a:off x="533400" y="6172200"/>
            <a:ext cx="4191000" cy="461963"/>
          </a:xfrm>
          <a:prstGeom prst="rect">
            <a:avLst/>
          </a:prstGeom>
          <a:noFill/>
          <a:ln w="9525">
            <a:noFill/>
            <a:miter lim="800000"/>
            <a:headEnd/>
            <a:tailEnd/>
          </a:ln>
        </p:spPr>
        <p:txBody>
          <a:bodyPr>
            <a:spAutoFit/>
          </a:bodyPr>
          <a:lstStyle/>
          <a:p>
            <a:r>
              <a:rPr lang="en-US">
                <a:hlinkClick r:id="rId3"/>
              </a:rPr>
              <a:t>NY State Handbook for Retail</a:t>
            </a:r>
            <a:endParaRPr lang="en-US"/>
          </a:p>
        </p:txBody>
      </p:sp>
      <p:sp>
        <p:nvSpPr>
          <p:cNvPr id="5" name="Rectangle 9"/>
          <p:cNvSpPr>
            <a:spLocks noChangeArrowheads="1"/>
          </p:cNvSpPr>
          <p:nvPr/>
        </p:nvSpPr>
        <p:spPr bwMode="auto">
          <a:xfrm>
            <a:off x="0" y="5867400"/>
            <a:ext cx="3200400" cy="304800"/>
          </a:xfrm>
          <a:prstGeom prst="rect">
            <a:avLst/>
          </a:prstGeom>
          <a:gradFill flip="none" rotWithShape="1">
            <a:gsLst>
              <a:gs pos="0">
                <a:schemeClr val="accent2">
                  <a:lumMod val="75000"/>
                  <a:shade val="30000"/>
                  <a:satMod val="115000"/>
                </a:schemeClr>
              </a:gs>
              <a:gs pos="50000">
                <a:schemeClr val="accent2">
                  <a:lumMod val="75000"/>
                  <a:shade val="67500"/>
                  <a:satMod val="115000"/>
                </a:schemeClr>
              </a:gs>
              <a:gs pos="100000">
                <a:schemeClr val="accent2">
                  <a:lumMod val="75000"/>
                  <a:shade val="100000"/>
                  <a:satMod val="115000"/>
                </a:schemeClr>
              </a:gs>
            </a:gsLst>
            <a:lin ang="0" scaled="1"/>
            <a:tileRect/>
          </a:gradFill>
          <a:ln w="9525">
            <a:noFill/>
            <a:miter lim="800000"/>
            <a:headEnd/>
            <a:tailEnd/>
          </a:ln>
          <a:effectLst/>
        </p:spPr>
        <p:txBody>
          <a:bodyPr wrap="none" lIns="46038" tIns="46038" rIns="46038" bIns="46038" anchor="ctr"/>
          <a:lstStyle/>
          <a:p>
            <a:pPr algn="r" eaLnBrk="0" hangingPunct="0">
              <a:defRPr/>
            </a:pPr>
            <a:r>
              <a:rPr kumimoji="1" lang="en-US" sz="1600" b="1">
                <a:latin typeface="Arial" charset="0"/>
              </a:rPr>
              <a:t>FOR MORE INFO...</a:t>
            </a:r>
            <a:endParaRPr kumimoji="1" lang="en-US"/>
          </a:p>
        </p:txBody>
      </p:sp>
    </p:spTree>
  </p:cSld>
  <p:clrMapOvr>
    <a:masterClrMapping/>
  </p:clrMapOvr>
  <p:transition spd="med">
    <p:zoom dir="in"/>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to read an American Wine Label</a:t>
            </a:r>
          </a:p>
        </p:txBody>
      </p:sp>
      <p:sp>
        <p:nvSpPr>
          <p:cNvPr id="3" name="Content Placeholder 2"/>
          <p:cNvSpPr>
            <a:spLocks noGrp="1"/>
          </p:cNvSpPr>
          <p:nvPr>
            <p:ph sz="quarter" idx="1"/>
          </p:nvPr>
        </p:nvSpPr>
        <p:spPr/>
        <p:txBody>
          <a:bodyPr/>
          <a:lstStyle/>
          <a:p>
            <a:r>
              <a:rPr lang="en-US" dirty="0"/>
              <a:t>Brand Name</a:t>
            </a:r>
          </a:p>
          <a:p>
            <a:r>
              <a:rPr lang="en-US" dirty="0"/>
              <a:t>Grape Variety</a:t>
            </a:r>
          </a:p>
          <a:p>
            <a:r>
              <a:rPr lang="en-US" dirty="0"/>
              <a:t>Vintage</a:t>
            </a:r>
          </a:p>
          <a:p>
            <a:r>
              <a:rPr lang="en-US" dirty="0"/>
              <a:t>Location</a:t>
            </a:r>
          </a:p>
          <a:p>
            <a:pPr lvl="1"/>
            <a:r>
              <a:rPr lang="en-US" dirty="0"/>
              <a:t>AVA and/or county and/or state</a:t>
            </a:r>
          </a:p>
          <a:p>
            <a:r>
              <a:rPr lang="en-US" dirty="0"/>
              <a:t>Percentage of Alcohol</a:t>
            </a:r>
          </a:p>
          <a:p>
            <a:r>
              <a:rPr lang="en-US" dirty="0"/>
              <a:t>Bottle Size</a:t>
            </a:r>
          </a:p>
          <a:p>
            <a:r>
              <a:rPr lang="en-US" dirty="0"/>
              <a:t>Legal Notifications</a:t>
            </a:r>
          </a:p>
          <a:p>
            <a:pPr lvl="1"/>
            <a:r>
              <a:rPr lang="en-US" dirty="0"/>
              <a:t>sulfites, government warning, producer name and address, </a:t>
            </a:r>
          </a:p>
          <a:p>
            <a:r>
              <a:rPr lang="en-US" dirty="0"/>
              <a:t>For more information: </a:t>
            </a:r>
            <a:r>
              <a:rPr lang="en-US" sz="1600" dirty="0">
                <a:hlinkClick r:id="rId3"/>
              </a:rPr>
              <a:t>https://www.ttb.gov/pdf/brochures/p51901.pdf</a:t>
            </a:r>
            <a:r>
              <a:rPr lang="en-US" sz="1600" dirty="0"/>
              <a:t> </a:t>
            </a:r>
          </a:p>
          <a:p>
            <a:endParaRPr lang="en-US" dirty="0"/>
          </a:p>
        </p:txBody>
      </p:sp>
      <p:sp>
        <p:nvSpPr>
          <p:cNvPr id="4" name="Date Placeholder 3"/>
          <p:cNvSpPr>
            <a:spLocks noGrp="1"/>
          </p:cNvSpPr>
          <p:nvPr>
            <p:ph type="dt" sz="half" idx="10"/>
          </p:nvPr>
        </p:nvSpPr>
        <p:spPr/>
        <p:txBody>
          <a:bodyPr/>
          <a:lstStyle/>
          <a:p>
            <a:pPr>
              <a:defRPr/>
            </a:pPr>
            <a:fld id="{73377CAC-8BFE-45C1-9C0D-698A95943055}" type="datetime1">
              <a:rPr lang="en-US" smtClean="0"/>
              <a:pPr>
                <a:defRPr/>
              </a:pPr>
              <a:t>3/14/2018</a:t>
            </a:fld>
            <a:endParaRPr lang="en-US"/>
          </a:p>
        </p:txBody>
      </p:sp>
      <p:sp>
        <p:nvSpPr>
          <p:cNvPr id="5" name="Slide Number Placeholder 4"/>
          <p:cNvSpPr>
            <a:spLocks noGrp="1"/>
          </p:cNvSpPr>
          <p:nvPr>
            <p:ph type="sldNum" sz="quarter" idx="12"/>
          </p:nvPr>
        </p:nvSpPr>
        <p:spPr>
          <a:xfrm>
            <a:off x="4343400" y="1027113"/>
            <a:ext cx="590550" cy="496887"/>
          </a:xfrm>
        </p:spPr>
        <p:txBody>
          <a:bodyPr>
            <a:normAutofit/>
          </a:bodyPr>
          <a:lstStyle/>
          <a:p>
            <a:pPr marL="57150" lvl="1">
              <a:defRPr/>
            </a:pPr>
            <a:fld id="{DD0178B9-B9A6-4593-873F-39F5C4C2C024}" type="slidenum">
              <a:rPr lang="en-US" smtClean="0"/>
              <a:pPr marL="57150" lvl="1">
                <a:defRPr/>
              </a:pPr>
              <a:t>19</a:t>
            </a:fld>
            <a:endParaRPr lang="en-US" dirty="0">
              <a:latin typeface="+mn-lt"/>
            </a:endParaRPr>
          </a:p>
        </p:txBody>
      </p:sp>
    </p:spTree>
  </p:cSld>
  <p:clrMapOvr>
    <a:masterClrMapping/>
  </p:clrMapOvr>
  <p:transition spd="med">
    <p:zoom dir="in"/>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idx="1"/>
          </p:nvPr>
        </p:nvSpPr>
        <p:spPr>
          <a:xfrm>
            <a:off x="136525" y="990600"/>
            <a:ext cx="8870950" cy="1828800"/>
          </a:xfrm>
          <a:solidFill>
            <a:schemeClr val="accent1">
              <a:lumMod val="75000"/>
            </a:schemeClr>
          </a:solidFill>
        </p:spPr>
        <p:txBody>
          <a:bodyPr/>
          <a:lstStyle/>
          <a:p>
            <a:pPr marL="112713" indent="-112713">
              <a:buFont typeface="Arial" pitchFamily="34" charset="0"/>
              <a:buChar char="•"/>
              <a:defRPr/>
            </a:pPr>
            <a:endParaRPr sz="2000" dirty="0"/>
          </a:p>
          <a:p>
            <a:pPr marL="112713" indent="-112713">
              <a:buFont typeface="Arial" pitchFamily="34" charset="0"/>
              <a:buChar char="•"/>
              <a:defRPr/>
            </a:pPr>
            <a:r>
              <a:rPr sz="2000" dirty="0"/>
              <a:t>Discuss legal and ethical issues in regard to the sale and service of alcoholic beverages</a:t>
            </a:r>
          </a:p>
          <a:p>
            <a:pPr marL="112713" indent="-112713">
              <a:buFont typeface="Arial" pitchFamily="34" charset="0"/>
              <a:buChar char="•"/>
              <a:defRPr/>
            </a:pPr>
            <a:r>
              <a:rPr sz="2000" dirty="0"/>
              <a:t>Identify geographical regions for wine production in the US</a:t>
            </a:r>
          </a:p>
          <a:p>
            <a:pPr marL="112713" indent="-112713">
              <a:buFont typeface="Arial" pitchFamily="34" charset="0"/>
              <a:buChar char="•"/>
              <a:defRPr/>
            </a:pPr>
            <a:r>
              <a:rPr sz="2000" dirty="0"/>
              <a:t>Identify fermented, brewed and distilled beverages </a:t>
            </a:r>
          </a:p>
          <a:p>
            <a:pPr marL="112713" indent="-112713">
              <a:buFont typeface="Arial" pitchFamily="34" charset="0"/>
              <a:buChar char="•"/>
              <a:defRPr/>
            </a:pPr>
            <a:endParaRPr sz="2000" dirty="0"/>
          </a:p>
        </p:txBody>
      </p:sp>
      <p:sp>
        <p:nvSpPr>
          <p:cNvPr id="14339" name="Title 5"/>
          <p:cNvSpPr>
            <a:spLocks noGrp="1"/>
          </p:cNvSpPr>
          <p:nvPr>
            <p:ph type="title"/>
          </p:nvPr>
        </p:nvSpPr>
        <p:spPr>
          <a:xfrm>
            <a:off x="301625" y="228600"/>
            <a:ext cx="8534400" cy="758825"/>
          </a:xfrm>
        </p:spPr>
        <p:txBody>
          <a:bodyPr/>
          <a:lstStyle/>
          <a:p>
            <a:r>
              <a:rPr lang="en-US" sz="4800"/>
              <a:t>Objectives</a:t>
            </a:r>
          </a:p>
        </p:txBody>
      </p:sp>
      <p:sp>
        <p:nvSpPr>
          <p:cNvPr id="14340" name="Date Placeholder 3"/>
          <p:cNvSpPr>
            <a:spLocks noGrp="1"/>
          </p:cNvSpPr>
          <p:nvPr>
            <p:ph type="dt" sz="quarter" idx="10"/>
          </p:nvPr>
        </p:nvSpPr>
        <p:spPr bwMode="auto">
          <a:xfrm>
            <a:off x="4800600" y="6405563"/>
            <a:ext cx="4035425" cy="452437"/>
          </a:xfrm>
          <a:noFill/>
          <a:ln>
            <a:miter lim="800000"/>
            <a:headEnd/>
            <a:tailEnd/>
          </a:ln>
        </p:spPr>
        <p:txBody>
          <a:bodyPr wrap="square" lIns="91440" tIns="45720" rIns="91440" bIns="45720" numCol="1" anchor="t" anchorCtr="0" compatLnSpc="1">
            <a:prstTxWarp prst="textNoShape">
              <a:avLst/>
            </a:prstTxWarp>
          </a:bodyPr>
          <a:lstStyle/>
          <a:p>
            <a:pPr algn="l"/>
            <a:r>
              <a:rPr lang="en-US" sz="1050" dirty="0"/>
              <a:t>Image From: </a:t>
            </a:r>
            <a:r>
              <a:rPr lang="en-US" sz="1050" dirty="0">
                <a:hlinkClick r:id="rId2"/>
              </a:rPr>
              <a:t>http://www.domainedrouhin.com/en/our-story/drouhin-family</a:t>
            </a:r>
            <a:r>
              <a:rPr lang="en-US" sz="1050" dirty="0"/>
              <a:t> </a:t>
            </a:r>
          </a:p>
        </p:txBody>
      </p:sp>
      <p:pic>
        <p:nvPicPr>
          <p:cNvPr id="14341" name="Picture 2" descr="https://grapecollective.com/media/article/image/cache/720x337-center/d/r/dr._frank_header.jpg"/>
          <p:cNvPicPr>
            <a:picLocks noChangeAspect="1" noChangeArrowheads="1"/>
          </p:cNvPicPr>
          <p:nvPr/>
        </p:nvPicPr>
        <p:blipFill>
          <a:blip r:embed="rId3" cstate="print"/>
          <a:srcRect l="3333" r="36667"/>
          <a:stretch>
            <a:fillRect/>
          </a:stretch>
        </p:blipFill>
        <p:spPr bwMode="auto">
          <a:xfrm>
            <a:off x="228600" y="3048000"/>
            <a:ext cx="4114800" cy="3209925"/>
          </a:xfrm>
          <a:prstGeom prst="rect">
            <a:avLst/>
          </a:prstGeom>
          <a:noFill/>
          <a:ln w="9525">
            <a:noFill/>
            <a:miter lim="800000"/>
            <a:headEnd/>
            <a:tailEnd/>
          </a:ln>
        </p:spPr>
      </p:pic>
      <p:sp>
        <p:nvSpPr>
          <p:cNvPr id="14342" name="TextBox 11"/>
          <p:cNvSpPr txBox="1">
            <a:spLocks noChangeArrowheads="1"/>
          </p:cNvSpPr>
          <p:nvPr/>
        </p:nvSpPr>
        <p:spPr bwMode="auto">
          <a:xfrm>
            <a:off x="228600" y="6400800"/>
            <a:ext cx="4114800" cy="430887"/>
          </a:xfrm>
          <a:prstGeom prst="rect">
            <a:avLst/>
          </a:prstGeom>
          <a:noFill/>
          <a:ln w="9525">
            <a:noFill/>
            <a:miter lim="800000"/>
            <a:headEnd/>
            <a:tailEnd/>
          </a:ln>
        </p:spPr>
        <p:txBody>
          <a:bodyPr>
            <a:spAutoFit/>
          </a:bodyPr>
          <a:lstStyle/>
          <a:p>
            <a:r>
              <a:rPr lang="en-US" sz="1050" dirty="0">
                <a:solidFill>
                  <a:schemeClr val="bg1"/>
                </a:solidFill>
              </a:rPr>
              <a:t>Image from</a:t>
            </a:r>
            <a:r>
              <a:rPr lang="en-US" sz="1050" dirty="0"/>
              <a:t>: </a:t>
            </a:r>
            <a:r>
              <a:rPr lang="en-US" sz="1050" dirty="0">
                <a:hlinkClick r:id="rId4"/>
              </a:rPr>
              <a:t>https://grapecollective.com/articles/dr-konstantin-frank-the-innovative-finger-lakes-winery</a:t>
            </a:r>
            <a:r>
              <a:rPr lang="en-US" sz="1050" dirty="0"/>
              <a:t> </a:t>
            </a:r>
          </a:p>
        </p:txBody>
      </p:sp>
      <p:pic>
        <p:nvPicPr>
          <p:cNvPr id="14343" name="Picture 4" descr="veronique-drouhin-in-the-cellar"/>
          <p:cNvPicPr>
            <a:picLocks noChangeAspect="1" noChangeArrowheads="1"/>
          </p:cNvPicPr>
          <p:nvPr/>
        </p:nvPicPr>
        <p:blipFill>
          <a:blip r:embed="rId5" cstate="print"/>
          <a:srcRect t="10371"/>
          <a:stretch>
            <a:fillRect/>
          </a:stretch>
        </p:blipFill>
        <p:spPr bwMode="auto">
          <a:xfrm>
            <a:off x="5029200" y="3048000"/>
            <a:ext cx="3581400" cy="3248025"/>
          </a:xfrm>
          <a:prstGeom prst="rect">
            <a:avLst/>
          </a:prstGeom>
          <a:noFill/>
          <a:ln w="9525">
            <a:noFill/>
            <a:miter lim="800000"/>
            <a:headEnd/>
            <a:tailEnd/>
          </a:ln>
        </p:spPr>
      </p:pic>
    </p:spTree>
  </p:cSld>
  <p:clrMapOvr>
    <a:masterClrMapping/>
  </p:clrMapOvr>
  <p:transition spd="med">
    <p:zoom dir="in"/>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228600"/>
            <a:ext cx="5260975" cy="758825"/>
          </a:xfrm>
        </p:spPr>
        <p:txBody>
          <a:bodyPr/>
          <a:lstStyle/>
          <a:p>
            <a:pPr>
              <a:defRPr/>
            </a:pPr>
            <a:endParaRPr lang="en-US" dirty="0"/>
          </a:p>
        </p:txBody>
      </p:sp>
      <p:sp>
        <p:nvSpPr>
          <p:cNvPr id="25603" name="Content Placeholder 2"/>
          <p:cNvSpPr>
            <a:spLocks noGrp="1"/>
          </p:cNvSpPr>
          <p:nvPr>
            <p:ph sz="quarter" idx="1"/>
          </p:nvPr>
        </p:nvSpPr>
        <p:spPr>
          <a:xfrm>
            <a:off x="301625" y="1527175"/>
            <a:ext cx="5337175" cy="4572000"/>
          </a:xfrm>
        </p:spPr>
        <p:txBody>
          <a:bodyPr/>
          <a:lstStyle/>
          <a:p>
            <a:endParaRPr lang="en-US"/>
          </a:p>
        </p:txBody>
      </p:sp>
      <p:sp>
        <p:nvSpPr>
          <p:cNvPr id="25604" name="Date Placeholder 3"/>
          <p:cNvSpPr>
            <a:spLocks noGrp="1"/>
          </p:cNvSpPr>
          <p:nvPr>
            <p:ph type="dt" sz="quarter" idx="10"/>
          </p:nvPr>
        </p:nvSpPr>
        <p:spPr bwMode="auto">
          <a:noFill/>
          <a:ln>
            <a:miter lim="800000"/>
            <a:headEnd/>
            <a:tailEnd/>
          </a:ln>
        </p:spPr>
        <p:txBody>
          <a:bodyPr wrap="square" lIns="91440" tIns="45720" rIns="91440" bIns="45720" numCol="1" anchor="t" anchorCtr="0" compatLnSpc="1">
            <a:prstTxWarp prst="textNoShape">
              <a:avLst/>
            </a:prstTxWarp>
          </a:bodyPr>
          <a:lstStyle/>
          <a:p>
            <a:fld id="{0964F321-AF96-4B41-8AFE-9458E7228743}" type="datetime1">
              <a:rPr lang="en-US" smtClean="0"/>
              <a:pPr/>
              <a:t>3/14/2018</a:t>
            </a:fld>
            <a:endParaRPr lang="en-US"/>
          </a:p>
        </p:txBody>
      </p:sp>
      <p:sp>
        <p:nvSpPr>
          <p:cNvPr id="5" name="Slide Number Placeholder 4"/>
          <p:cNvSpPr>
            <a:spLocks noGrp="1"/>
          </p:cNvSpPr>
          <p:nvPr>
            <p:ph type="sldNum" sz="quarter" idx="12"/>
          </p:nvPr>
        </p:nvSpPr>
        <p:spPr/>
        <p:txBody>
          <a:bodyPr>
            <a:normAutofit lnSpcReduction="10000"/>
          </a:bodyPr>
          <a:lstStyle/>
          <a:p>
            <a:pPr marL="0" lvl="1">
              <a:defRPr/>
            </a:pPr>
            <a:fld id="{CD2E0E12-4368-495A-8A5D-233673CF2221}" type="slidenum">
              <a:rPr lang="en-US" smtClean="0"/>
              <a:pPr marL="0" lvl="1">
                <a:defRPr/>
              </a:pPr>
              <a:t>20</a:t>
            </a:fld>
            <a:endParaRPr lang="en-US" dirty="0">
              <a:latin typeface="+mn-lt"/>
            </a:endParaRPr>
          </a:p>
        </p:txBody>
      </p:sp>
      <p:sp>
        <p:nvSpPr>
          <p:cNvPr id="25606" name="TextBox 5"/>
          <p:cNvSpPr txBox="1">
            <a:spLocks noChangeArrowheads="1"/>
          </p:cNvSpPr>
          <p:nvPr/>
        </p:nvSpPr>
        <p:spPr bwMode="auto">
          <a:xfrm>
            <a:off x="1219200" y="6515040"/>
            <a:ext cx="6934200" cy="400110"/>
          </a:xfrm>
          <a:prstGeom prst="rect">
            <a:avLst/>
          </a:prstGeom>
          <a:noFill/>
          <a:ln w="9525">
            <a:noFill/>
            <a:miter lim="800000"/>
            <a:headEnd/>
            <a:tailEnd/>
          </a:ln>
        </p:spPr>
        <p:txBody>
          <a:bodyPr>
            <a:spAutoFit/>
          </a:bodyPr>
          <a:lstStyle/>
          <a:p>
            <a:r>
              <a:rPr lang="en-US" sz="2000" dirty="0"/>
              <a:t>Source: </a:t>
            </a:r>
            <a:r>
              <a:rPr lang="en-US" sz="1200" dirty="0">
                <a:hlinkClick r:id="rId2"/>
              </a:rPr>
              <a:t>https://www.winesandvines.com/template.cfm?section=widc&amp;widcDomain=wineries</a:t>
            </a:r>
            <a:r>
              <a:rPr lang="en-US" sz="1200" dirty="0"/>
              <a:t> </a:t>
            </a:r>
          </a:p>
        </p:txBody>
      </p:sp>
      <p:pic>
        <p:nvPicPr>
          <p:cNvPr id="25609" name="Picture 9"/>
          <p:cNvPicPr>
            <a:picLocks noChangeAspect="1" noChangeArrowheads="1"/>
          </p:cNvPicPr>
          <p:nvPr/>
        </p:nvPicPr>
        <p:blipFill>
          <a:blip r:embed="rId3" cstate="print"/>
          <a:srcRect l="9004" t="14583" r="34773" b="7292"/>
          <a:stretch>
            <a:fillRect/>
          </a:stretch>
        </p:blipFill>
        <p:spPr bwMode="auto">
          <a:xfrm>
            <a:off x="457200" y="114300"/>
            <a:ext cx="8305800" cy="6488906"/>
          </a:xfrm>
          <a:prstGeom prst="rect">
            <a:avLst/>
          </a:prstGeom>
          <a:noFill/>
          <a:ln w="12700" cap="flat" cmpd="sng">
            <a:noFill/>
            <a:prstDash val="solid"/>
            <a:miter lim="800000"/>
            <a:headEnd type="none" w="sm" len="sm"/>
            <a:tailEnd type="none" w="sm" len="sm"/>
          </a:ln>
        </p:spPr>
      </p:pic>
    </p:spTree>
  </p:cSld>
  <p:clrMapOvr>
    <a:masterClrMapping/>
  </p:clrMapOvr>
  <p:transition spd="med">
    <p:zoom dir="in"/>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4"/>
          <p:cNvSpPr>
            <a:spLocks noGrp="1" noChangeArrowheads="1"/>
          </p:cNvSpPr>
          <p:nvPr>
            <p:ph type="title"/>
          </p:nvPr>
        </p:nvSpPr>
        <p:spPr/>
        <p:txBody>
          <a:bodyPr/>
          <a:lstStyle/>
          <a:p>
            <a:pPr eaLnBrk="1" hangingPunct="1"/>
            <a:r>
              <a:rPr lang="en-US">
                <a:solidFill>
                  <a:srgbClr val="7B9899"/>
                </a:solidFill>
              </a:rPr>
              <a:t>New York State</a:t>
            </a:r>
          </a:p>
        </p:txBody>
      </p:sp>
      <p:sp>
        <p:nvSpPr>
          <p:cNvPr id="26627" name="Date Placeholder 3"/>
          <p:cNvSpPr>
            <a:spLocks noGrp="1"/>
          </p:cNvSpPr>
          <p:nvPr>
            <p:ph type="dt" sz="quarter" idx="10"/>
          </p:nvPr>
        </p:nvSpPr>
        <p:spPr bwMode="auto">
          <a:noFill/>
          <a:ln>
            <a:miter lim="800000"/>
            <a:headEnd/>
            <a:tailEnd/>
          </a:ln>
        </p:spPr>
        <p:txBody>
          <a:bodyPr wrap="square" lIns="91440" tIns="45720" rIns="91440" bIns="45720" numCol="1" anchor="t" anchorCtr="0" compatLnSpc="1">
            <a:prstTxWarp prst="textNoShape">
              <a:avLst/>
            </a:prstTxWarp>
          </a:bodyPr>
          <a:lstStyle/>
          <a:p>
            <a:fld id="{2A819E0E-E5FF-4031-A468-188207834646}" type="datetime1">
              <a:rPr lang="en-US" smtClean="0"/>
              <a:pPr/>
              <a:t>3/14/2018</a:t>
            </a:fld>
            <a:endParaRPr lang="en-US"/>
          </a:p>
        </p:txBody>
      </p:sp>
      <p:sp>
        <p:nvSpPr>
          <p:cNvPr id="6" name="Slide Number Placeholder 5"/>
          <p:cNvSpPr>
            <a:spLocks noGrp="1"/>
          </p:cNvSpPr>
          <p:nvPr>
            <p:ph type="sldNum" sz="quarter" idx="12"/>
          </p:nvPr>
        </p:nvSpPr>
        <p:spPr/>
        <p:txBody>
          <a:bodyPr>
            <a:normAutofit lnSpcReduction="10000"/>
          </a:bodyPr>
          <a:lstStyle/>
          <a:p>
            <a:pPr marL="0" lvl="1">
              <a:defRPr/>
            </a:pPr>
            <a:fld id="{80EB4CB7-430E-468C-A98A-0C67ECD75A6D}" type="slidenum">
              <a:rPr lang="en-US"/>
              <a:pPr marL="0" lvl="1">
                <a:defRPr/>
              </a:pPr>
              <a:t>21</a:t>
            </a:fld>
            <a:endParaRPr lang="en-US" dirty="0"/>
          </a:p>
        </p:txBody>
      </p:sp>
      <p:sp>
        <p:nvSpPr>
          <p:cNvPr id="26629" name="Rectangle 5"/>
          <p:cNvSpPr>
            <a:spLocks noGrp="1" noChangeArrowheads="1"/>
          </p:cNvSpPr>
          <p:nvPr>
            <p:ph sz="quarter" idx="1"/>
          </p:nvPr>
        </p:nvSpPr>
        <p:spPr>
          <a:xfrm>
            <a:off x="301625" y="1527175"/>
            <a:ext cx="8504238" cy="4797425"/>
          </a:xfrm>
        </p:spPr>
        <p:txBody>
          <a:bodyPr/>
          <a:lstStyle/>
          <a:p>
            <a:pPr eaLnBrk="1" hangingPunct="1"/>
            <a:r>
              <a:rPr lang="en-US" dirty="0"/>
              <a:t>3</a:t>
            </a:r>
            <a:r>
              <a:rPr lang="en-US" baseline="30000" dirty="0"/>
              <a:t>rd</a:t>
            </a:r>
            <a:r>
              <a:rPr lang="en-US" dirty="0"/>
              <a:t> Largest Wine Producing State (2017)</a:t>
            </a:r>
          </a:p>
          <a:p>
            <a:pPr lvl="1" eaLnBrk="1" hangingPunct="1"/>
            <a:r>
              <a:rPr lang="en-US" dirty="0" smtClean="0"/>
              <a:t>10 </a:t>
            </a:r>
            <a:r>
              <a:rPr lang="en-US" dirty="0"/>
              <a:t>AVAs, 385 Wineries (2017) [230 Wineries as of 2010]</a:t>
            </a:r>
          </a:p>
          <a:p>
            <a:pPr eaLnBrk="1" hangingPunct="1"/>
            <a:r>
              <a:rPr lang="en-US" dirty="0"/>
              <a:t>Climate</a:t>
            </a:r>
          </a:p>
          <a:p>
            <a:pPr lvl="1" eaLnBrk="1" hangingPunct="1"/>
            <a:r>
              <a:rPr lang="en-US" dirty="0"/>
              <a:t>Cool, Danger of Frost in Spring &amp; Fall</a:t>
            </a:r>
          </a:p>
          <a:p>
            <a:pPr lvl="1" eaLnBrk="1" hangingPunct="1"/>
            <a:r>
              <a:rPr lang="en-US" dirty="0"/>
              <a:t>Moderating Effects of Large Bodies of Water Create Micro </a:t>
            </a:r>
            <a:r>
              <a:rPr lang="en-US" dirty="0" smtClean="0"/>
              <a:t>Climates</a:t>
            </a:r>
          </a:p>
          <a:p>
            <a:pPr eaLnBrk="1" hangingPunct="1"/>
            <a:r>
              <a:rPr lang="en-US" dirty="0" smtClean="0"/>
              <a:t>Grape Varieties</a:t>
            </a:r>
          </a:p>
          <a:p>
            <a:pPr lvl="1" eaLnBrk="1" hangingPunct="1"/>
            <a:r>
              <a:rPr lang="en-US" dirty="0" err="1" smtClean="0"/>
              <a:t>Vitis</a:t>
            </a:r>
            <a:r>
              <a:rPr lang="en-US" dirty="0" smtClean="0"/>
              <a:t> </a:t>
            </a:r>
            <a:r>
              <a:rPr lang="en-US" dirty="0" err="1" smtClean="0"/>
              <a:t>Vinifera</a:t>
            </a:r>
            <a:r>
              <a:rPr lang="en-US" dirty="0" smtClean="0"/>
              <a:t> and </a:t>
            </a:r>
            <a:r>
              <a:rPr lang="en-US" dirty="0" err="1" smtClean="0"/>
              <a:t>Vitis</a:t>
            </a:r>
            <a:r>
              <a:rPr lang="en-US" dirty="0" smtClean="0"/>
              <a:t> </a:t>
            </a:r>
            <a:r>
              <a:rPr lang="en-US" dirty="0" err="1" smtClean="0"/>
              <a:t>Labrusca</a:t>
            </a:r>
            <a:r>
              <a:rPr lang="en-US" dirty="0" smtClean="0"/>
              <a:t> and Hybrid</a:t>
            </a:r>
          </a:p>
          <a:p>
            <a:pPr eaLnBrk="1" hangingPunct="1"/>
            <a:r>
              <a:rPr lang="en-US" dirty="0" smtClean="0"/>
              <a:t>Who is Dr</a:t>
            </a:r>
            <a:r>
              <a:rPr lang="en-US" dirty="0"/>
              <a:t>. </a:t>
            </a:r>
            <a:r>
              <a:rPr lang="en-US" dirty="0" err="1"/>
              <a:t>Konstantine</a:t>
            </a:r>
            <a:r>
              <a:rPr lang="en-US" dirty="0"/>
              <a:t> Frank </a:t>
            </a:r>
            <a:r>
              <a:rPr lang="en-US" dirty="0" smtClean="0"/>
              <a:t>?</a:t>
            </a:r>
            <a:endParaRPr lang="en-US" dirty="0" smtClean="0"/>
          </a:p>
          <a:p>
            <a:pPr lvl="1" eaLnBrk="1" hangingPunct="1"/>
            <a:endParaRPr lang="en-US" dirty="0"/>
          </a:p>
        </p:txBody>
      </p:sp>
      <p:sp>
        <p:nvSpPr>
          <p:cNvPr id="28678" name="Text Box 6"/>
          <p:cNvSpPr txBox="1">
            <a:spLocks noChangeArrowheads="1"/>
          </p:cNvSpPr>
          <p:nvPr/>
        </p:nvSpPr>
        <p:spPr bwMode="auto">
          <a:xfrm>
            <a:off x="304800" y="6276975"/>
            <a:ext cx="7696200" cy="461963"/>
          </a:xfrm>
          <a:prstGeom prst="rect">
            <a:avLst/>
          </a:prstGeom>
          <a:noFill/>
          <a:ln w="12700">
            <a:noFill/>
            <a:miter lim="800000"/>
            <a:headEnd type="none" w="sm" len="sm"/>
            <a:tailEnd type="none" w="sm" len="sm"/>
          </a:ln>
        </p:spPr>
        <p:txBody>
          <a:bodyPr>
            <a:spAutoFit/>
          </a:bodyPr>
          <a:lstStyle/>
          <a:p>
            <a:pPr>
              <a:spcBef>
                <a:spcPct val="50000"/>
              </a:spcBef>
              <a:defRPr/>
            </a:pPr>
            <a:r>
              <a:rPr lang="en-US" dirty="0"/>
              <a:t>For More Info: </a:t>
            </a:r>
            <a:r>
              <a:rPr lang="en-US" dirty="0">
                <a:solidFill>
                  <a:schemeClr val="tx2">
                    <a:lumMod val="50000"/>
                  </a:schemeClr>
                </a:solidFill>
                <a:hlinkClick r:id="rId3"/>
              </a:rPr>
              <a:t>Uncork New York</a:t>
            </a:r>
            <a:endParaRPr lang="en-US" dirty="0">
              <a:solidFill>
                <a:schemeClr val="tx2">
                  <a:lumMod val="50000"/>
                </a:schemeClr>
              </a:solidFill>
            </a:endParaRPr>
          </a:p>
        </p:txBody>
      </p:sp>
    </p:spTree>
  </p:cSld>
  <p:clrMapOvr>
    <a:masterClrMapping/>
  </p:clrMapOvr>
  <p:transition spd="med">
    <p:zoom dir="in"/>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a:solidFill>
                  <a:srgbClr val="7B9899"/>
                </a:solidFill>
              </a:rPr>
              <a:t>NYS AVAs</a:t>
            </a:r>
          </a:p>
        </p:txBody>
      </p:sp>
      <p:sp>
        <p:nvSpPr>
          <p:cNvPr id="27651" name="Date Placeholder 3"/>
          <p:cNvSpPr>
            <a:spLocks noGrp="1"/>
          </p:cNvSpPr>
          <p:nvPr>
            <p:ph type="dt" sz="quarter" idx="10"/>
          </p:nvPr>
        </p:nvSpPr>
        <p:spPr bwMode="auto">
          <a:noFill/>
          <a:ln>
            <a:miter lim="800000"/>
            <a:headEnd/>
            <a:tailEnd/>
          </a:ln>
        </p:spPr>
        <p:txBody>
          <a:bodyPr wrap="square" lIns="91440" tIns="45720" rIns="91440" bIns="45720" numCol="1" anchor="t" anchorCtr="0" compatLnSpc="1">
            <a:prstTxWarp prst="textNoShape">
              <a:avLst/>
            </a:prstTxWarp>
          </a:bodyPr>
          <a:lstStyle/>
          <a:p>
            <a:fld id="{866587C6-4162-47D5-8D96-E1DF1BC81C29}" type="datetime1">
              <a:rPr lang="en-US" smtClean="0"/>
              <a:pPr/>
              <a:t>3/14/2018</a:t>
            </a:fld>
            <a:endParaRPr lang="en-US"/>
          </a:p>
        </p:txBody>
      </p:sp>
      <p:sp>
        <p:nvSpPr>
          <p:cNvPr id="5" name="Slide Number Placeholder 5"/>
          <p:cNvSpPr>
            <a:spLocks noGrp="1"/>
          </p:cNvSpPr>
          <p:nvPr>
            <p:ph type="sldNum" sz="quarter" idx="12"/>
          </p:nvPr>
        </p:nvSpPr>
        <p:spPr/>
        <p:txBody>
          <a:bodyPr>
            <a:normAutofit lnSpcReduction="10000"/>
          </a:bodyPr>
          <a:lstStyle/>
          <a:p>
            <a:pPr marL="0" lvl="1">
              <a:defRPr/>
            </a:pPr>
            <a:fld id="{BAA6052A-0A38-40BF-B5A4-8B34B38FE069}" type="slidenum">
              <a:rPr lang="en-US"/>
              <a:pPr marL="0" lvl="1">
                <a:defRPr/>
              </a:pPr>
              <a:t>22</a:t>
            </a:fld>
            <a:endParaRPr lang="en-US" dirty="0"/>
          </a:p>
        </p:txBody>
      </p:sp>
      <p:sp>
        <p:nvSpPr>
          <p:cNvPr id="27653" name="Rectangle 3"/>
          <p:cNvSpPr>
            <a:spLocks noGrp="1" noChangeArrowheads="1"/>
          </p:cNvSpPr>
          <p:nvPr>
            <p:ph sz="quarter" idx="1"/>
          </p:nvPr>
        </p:nvSpPr>
        <p:spPr>
          <a:xfrm>
            <a:off x="301625" y="1470025"/>
            <a:ext cx="8504238" cy="4572000"/>
          </a:xfrm>
        </p:spPr>
        <p:txBody>
          <a:bodyPr/>
          <a:lstStyle/>
          <a:p>
            <a:pPr eaLnBrk="1" hangingPunct="1"/>
            <a:r>
              <a:rPr lang="en-US" dirty="0"/>
              <a:t>Lake Erie AVA</a:t>
            </a:r>
          </a:p>
          <a:p>
            <a:pPr eaLnBrk="1" hangingPunct="1"/>
            <a:r>
              <a:rPr lang="en-US" dirty="0"/>
              <a:t>Niagara Escarpment AVA</a:t>
            </a:r>
          </a:p>
          <a:p>
            <a:pPr eaLnBrk="1" hangingPunct="1"/>
            <a:r>
              <a:rPr lang="en-US" dirty="0"/>
              <a:t>Finger Lakes AVA</a:t>
            </a:r>
          </a:p>
          <a:p>
            <a:pPr lvl="1" eaLnBrk="1" hangingPunct="1"/>
            <a:r>
              <a:rPr lang="en-US" dirty="0"/>
              <a:t>Cayuga Lake AVA </a:t>
            </a:r>
            <a:r>
              <a:rPr lang="en-US" dirty="0" smtClean="0"/>
              <a:t> and Seneca </a:t>
            </a:r>
            <a:r>
              <a:rPr lang="en-US" dirty="0"/>
              <a:t>Lake AVA</a:t>
            </a:r>
          </a:p>
          <a:p>
            <a:pPr eaLnBrk="1" hangingPunct="1"/>
            <a:r>
              <a:rPr lang="en-US" dirty="0"/>
              <a:t>Hudson River AVA</a:t>
            </a:r>
          </a:p>
          <a:p>
            <a:pPr eaLnBrk="1" hangingPunct="1"/>
            <a:r>
              <a:rPr lang="en-US" dirty="0"/>
              <a:t>North Fork, Long Island AVA</a:t>
            </a:r>
          </a:p>
          <a:p>
            <a:pPr eaLnBrk="1" hangingPunct="1"/>
            <a:r>
              <a:rPr lang="en-US" dirty="0"/>
              <a:t>Hamptons, Long Island AVA</a:t>
            </a:r>
          </a:p>
          <a:p>
            <a:pPr eaLnBrk="1" hangingPunct="1"/>
            <a:r>
              <a:rPr lang="en-US" dirty="0"/>
              <a:t>Long Island </a:t>
            </a:r>
            <a:r>
              <a:rPr lang="en-US" dirty="0" smtClean="0"/>
              <a:t>AVA</a:t>
            </a:r>
          </a:p>
          <a:p>
            <a:pPr eaLnBrk="1" hangingPunct="1"/>
            <a:r>
              <a:rPr lang="en-US" dirty="0" smtClean="0"/>
              <a:t>Champlain Valley of NY AVA</a:t>
            </a:r>
            <a:endParaRPr lang="en-US" dirty="0"/>
          </a:p>
          <a:p>
            <a:pPr eaLnBrk="1" hangingPunct="1"/>
            <a:r>
              <a:rPr lang="en-US" dirty="0"/>
              <a:t>Learn More about New York Wine :</a:t>
            </a:r>
            <a:r>
              <a:rPr lang="en-US" sz="1200" dirty="0"/>
              <a:t> </a:t>
            </a:r>
            <a:r>
              <a:rPr lang="en-US" sz="1200" dirty="0">
                <a:hlinkClick r:id="rId3"/>
              </a:rPr>
              <a:t>https://www.newyorkwines.org/Media/Default/documents/2014NYWCR.pdf</a:t>
            </a:r>
            <a:r>
              <a:rPr lang="en-US" sz="1200" dirty="0"/>
              <a:t> </a:t>
            </a:r>
            <a:endParaRPr lang="en-US" dirty="0"/>
          </a:p>
        </p:txBody>
      </p:sp>
    </p:spTree>
  </p:cSld>
  <p:clrMapOvr>
    <a:masterClrMapping/>
  </p:clrMapOvr>
  <p:transition spd="med">
    <p:zoom dir="in"/>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a:solidFill>
                  <a:srgbClr val="7B9899"/>
                </a:solidFill>
              </a:rPr>
              <a:t>Oregon</a:t>
            </a:r>
          </a:p>
        </p:txBody>
      </p:sp>
      <p:sp>
        <p:nvSpPr>
          <p:cNvPr id="31747" name="Date Placeholder 3"/>
          <p:cNvSpPr>
            <a:spLocks noGrp="1"/>
          </p:cNvSpPr>
          <p:nvPr>
            <p:ph type="dt" sz="quarter" idx="10"/>
          </p:nvPr>
        </p:nvSpPr>
        <p:spPr bwMode="auto">
          <a:noFill/>
          <a:ln>
            <a:miter lim="800000"/>
            <a:headEnd/>
            <a:tailEnd/>
          </a:ln>
        </p:spPr>
        <p:txBody>
          <a:bodyPr wrap="square" lIns="91440" tIns="45720" rIns="91440" bIns="45720" numCol="1" anchor="t" anchorCtr="0" compatLnSpc="1">
            <a:prstTxWarp prst="textNoShape">
              <a:avLst/>
            </a:prstTxWarp>
          </a:bodyPr>
          <a:lstStyle/>
          <a:p>
            <a:fld id="{7E2157A6-E886-4A85-8355-21F0CD3CABD6}" type="datetime1">
              <a:rPr lang="en-US" smtClean="0"/>
              <a:pPr/>
              <a:t>3/14/2018</a:t>
            </a:fld>
            <a:endParaRPr lang="en-US"/>
          </a:p>
        </p:txBody>
      </p:sp>
      <p:sp>
        <p:nvSpPr>
          <p:cNvPr id="5" name="Slide Number Placeholder 5"/>
          <p:cNvSpPr>
            <a:spLocks noGrp="1"/>
          </p:cNvSpPr>
          <p:nvPr>
            <p:ph type="sldNum" sz="quarter" idx="12"/>
          </p:nvPr>
        </p:nvSpPr>
        <p:spPr/>
        <p:txBody>
          <a:bodyPr>
            <a:normAutofit lnSpcReduction="10000"/>
          </a:bodyPr>
          <a:lstStyle/>
          <a:p>
            <a:pPr marL="0" lvl="1">
              <a:defRPr/>
            </a:pPr>
            <a:fld id="{A34B32FA-A4E4-43EB-BF27-DB9FEE8D045B}" type="slidenum">
              <a:rPr lang="en-US"/>
              <a:pPr marL="0" lvl="1">
                <a:defRPr/>
              </a:pPr>
              <a:t>23</a:t>
            </a:fld>
            <a:endParaRPr lang="en-US" dirty="0"/>
          </a:p>
        </p:txBody>
      </p:sp>
      <p:sp>
        <p:nvSpPr>
          <p:cNvPr id="31749" name="Rectangle 3"/>
          <p:cNvSpPr>
            <a:spLocks noGrp="1" noChangeArrowheads="1"/>
          </p:cNvSpPr>
          <p:nvPr>
            <p:ph sz="quarter" idx="1"/>
          </p:nvPr>
        </p:nvSpPr>
        <p:spPr>
          <a:xfrm>
            <a:off x="301625" y="1527175"/>
            <a:ext cx="8689974" cy="4572000"/>
          </a:xfrm>
        </p:spPr>
        <p:txBody>
          <a:bodyPr/>
          <a:lstStyle/>
          <a:p>
            <a:pPr eaLnBrk="1" hangingPunct="1"/>
            <a:r>
              <a:rPr lang="en-US" sz="3200" dirty="0"/>
              <a:t>Think Pinot Noir</a:t>
            </a:r>
          </a:p>
          <a:p>
            <a:pPr eaLnBrk="1" hangingPunct="1"/>
            <a:r>
              <a:rPr lang="en-US" sz="3200" dirty="0"/>
              <a:t>Most Farm Using Sustainable &amp; Environmentally Friendly Practices</a:t>
            </a:r>
          </a:p>
          <a:p>
            <a:pPr eaLnBrk="1" hangingPunct="1"/>
            <a:r>
              <a:rPr lang="en-US" sz="3200" dirty="0"/>
              <a:t>18 AVAs</a:t>
            </a:r>
          </a:p>
          <a:p>
            <a:pPr eaLnBrk="1" hangingPunct="1"/>
            <a:r>
              <a:rPr lang="en-US" sz="3200" dirty="0"/>
              <a:t>Climate</a:t>
            </a:r>
          </a:p>
          <a:p>
            <a:pPr lvl="1" eaLnBrk="1" hangingPunct="1"/>
            <a:r>
              <a:rPr lang="en-US" sz="2800" dirty="0"/>
              <a:t>Maritime</a:t>
            </a:r>
          </a:p>
          <a:p>
            <a:pPr eaLnBrk="1" hangingPunct="1"/>
            <a:r>
              <a:rPr lang="en-US" sz="3200" dirty="0"/>
              <a:t>Dominant Grape Varieties</a:t>
            </a:r>
          </a:p>
          <a:p>
            <a:pPr lvl="1" eaLnBrk="1" hangingPunct="1"/>
            <a:r>
              <a:rPr lang="en-US" sz="2800" dirty="0"/>
              <a:t>Pinot Noir, Pinot Gris, Chardonnay</a:t>
            </a:r>
          </a:p>
        </p:txBody>
      </p:sp>
    </p:spTree>
  </p:cSld>
  <p:clrMapOvr>
    <a:masterClrMapping/>
  </p:clrMapOvr>
  <p:transition spd="med">
    <p:zoom dir="in"/>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pPr eaLnBrk="1" hangingPunct="1"/>
            <a:r>
              <a:rPr lang="en-US">
                <a:solidFill>
                  <a:srgbClr val="7B9899"/>
                </a:solidFill>
              </a:rPr>
              <a:t>Oregon’s AVAs</a:t>
            </a:r>
          </a:p>
        </p:txBody>
      </p:sp>
      <p:sp>
        <p:nvSpPr>
          <p:cNvPr id="32771" name="Date Placeholder 2"/>
          <p:cNvSpPr>
            <a:spLocks noGrp="1"/>
          </p:cNvSpPr>
          <p:nvPr>
            <p:ph type="dt" sz="quarter" idx="10"/>
          </p:nvPr>
        </p:nvSpPr>
        <p:spPr bwMode="auto">
          <a:noFill/>
          <a:ln>
            <a:miter lim="800000"/>
            <a:headEnd/>
            <a:tailEnd/>
          </a:ln>
        </p:spPr>
        <p:txBody>
          <a:bodyPr wrap="square" lIns="91440" tIns="45720" rIns="91440" bIns="45720" numCol="1" anchor="t" anchorCtr="0" compatLnSpc="1">
            <a:prstTxWarp prst="textNoShape">
              <a:avLst/>
            </a:prstTxWarp>
          </a:bodyPr>
          <a:lstStyle/>
          <a:p>
            <a:fld id="{B5072D66-4CA5-44B4-B7AB-2611B3A92E03}" type="datetime1">
              <a:rPr lang="en-US" smtClean="0"/>
              <a:pPr/>
              <a:t>3/14/2018</a:t>
            </a:fld>
            <a:endParaRPr lang="en-US"/>
          </a:p>
        </p:txBody>
      </p:sp>
      <p:sp>
        <p:nvSpPr>
          <p:cNvPr id="4" name="Slide Number Placeholder 3"/>
          <p:cNvSpPr>
            <a:spLocks noGrp="1"/>
          </p:cNvSpPr>
          <p:nvPr>
            <p:ph type="sldNum" sz="quarter" idx="12"/>
          </p:nvPr>
        </p:nvSpPr>
        <p:spPr/>
        <p:txBody>
          <a:bodyPr>
            <a:normAutofit lnSpcReduction="10000"/>
          </a:bodyPr>
          <a:lstStyle/>
          <a:p>
            <a:pPr marL="0" lvl="1">
              <a:defRPr/>
            </a:pPr>
            <a:fld id="{0422B469-188B-4F6C-8297-23E7343BA599}" type="slidenum">
              <a:rPr lang="en-US"/>
              <a:pPr marL="0" lvl="1">
                <a:defRPr/>
              </a:pPr>
              <a:t>24</a:t>
            </a:fld>
            <a:endParaRPr lang="en-US" dirty="0">
              <a:latin typeface="+mn-lt"/>
            </a:endParaRPr>
          </a:p>
        </p:txBody>
      </p:sp>
      <p:sp>
        <p:nvSpPr>
          <p:cNvPr id="32773" name="Content Placeholder 4"/>
          <p:cNvSpPr>
            <a:spLocks noGrp="1"/>
          </p:cNvSpPr>
          <p:nvPr>
            <p:ph sz="quarter" idx="1"/>
          </p:nvPr>
        </p:nvSpPr>
        <p:spPr>
          <a:xfrm>
            <a:off x="301625" y="1527175"/>
            <a:ext cx="8504238" cy="4572000"/>
          </a:xfrm>
        </p:spPr>
        <p:txBody>
          <a:bodyPr/>
          <a:lstStyle/>
          <a:p>
            <a:pPr eaLnBrk="1" hangingPunct="1"/>
            <a:r>
              <a:rPr lang="en-US"/>
              <a:t>Columbia Valley AVA (W &amp; O)</a:t>
            </a:r>
          </a:p>
          <a:p>
            <a:pPr eaLnBrk="1" hangingPunct="1"/>
            <a:r>
              <a:rPr lang="en-US"/>
              <a:t>Walla Walla Valley AVA (W &amp; O)</a:t>
            </a:r>
          </a:p>
          <a:p>
            <a:pPr eaLnBrk="1" hangingPunct="1"/>
            <a:r>
              <a:rPr lang="en-US"/>
              <a:t>Willamette Valley AVA </a:t>
            </a:r>
          </a:p>
          <a:p>
            <a:pPr lvl="1" eaLnBrk="1" hangingPunct="1"/>
            <a:r>
              <a:rPr lang="en-US"/>
              <a:t>largest, 75% of production</a:t>
            </a:r>
          </a:p>
          <a:p>
            <a:pPr eaLnBrk="1" hangingPunct="1"/>
            <a:r>
              <a:rPr lang="en-US"/>
              <a:t>Chehalem Mountains</a:t>
            </a:r>
          </a:p>
          <a:p>
            <a:pPr eaLnBrk="1" hangingPunct="1"/>
            <a:r>
              <a:rPr lang="en-US"/>
              <a:t>Umpqua Valley AVA</a:t>
            </a:r>
          </a:p>
          <a:p>
            <a:pPr eaLnBrk="1" hangingPunct="1"/>
            <a:r>
              <a:rPr lang="en-US"/>
              <a:t>Dundee Hills AVA</a:t>
            </a:r>
          </a:p>
          <a:p>
            <a:pPr eaLnBrk="1" hangingPunct="1"/>
            <a:r>
              <a:rPr lang="en-US"/>
              <a:t>Rogue Valley AVA</a:t>
            </a:r>
          </a:p>
          <a:p>
            <a:pPr eaLnBrk="1" hangingPunct="1"/>
            <a:r>
              <a:rPr lang="en-US"/>
              <a:t>Applegate AVA</a:t>
            </a:r>
          </a:p>
        </p:txBody>
      </p:sp>
    </p:spTree>
  </p:cSld>
  <p:clrMapOvr>
    <a:masterClrMapping/>
  </p:clrMapOvr>
  <p:transition spd="med">
    <p:zoom dir="in"/>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a:solidFill>
                  <a:srgbClr val="7B9899"/>
                </a:solidFill>
              </a:rPr>
              <a:t>Washington </a:t>
            </a:r>
          </a:p>
        </p:txBody>
      </p:sp>
      <p:sp>
        <p:nvSpPr>
          <p:cNvPr id="28675" name="Date Placeholder 3"/>
          <p:cNvSpPr>
            <a:spLocks noGrp="1"/>
          </p:cNvSpPr>
          <p:nvPr>
            <p:ph type="dt" sz="quarter" idx="10"/>
          </p:nvPr>
        </p:nvSpPr>
        <p:spPr bwMode="auto">
          <a:noFill/>
          <a:ln>
            <a:miter lim="800000"/>
            <a:headEnd/>
            <a:tailEnd/>
          </a:ln>
        </p:spPr>
        <p:txBody>
          <a:bodyPr wrap="square" lIns="91440" tIns="45720" rIns="91440" bIns="45720" numCol="1" anchor="t" anchorCtr="0" compatLnSpc="1">
            <a:prstTxWarp prst="textNoShape">
              <a:avLst/>
            </a:prstTxWarp>
          </a:bodyPr>
          <a:lstStyle/>
          <a:p>
            <a:fld id="{8F041950-C986-47B8-8FFD-07E63B4C602B}" type="datetime1">
              <a:rPr lang="en-US" smtClean="0"/>
              <a:pPr/>
              <a:t>3/14/2018</a:t>
            </a:fld>
            <a:endParaRPr lang="en-US"/>
          </a:p>
        </p:txBody>
      </p:sp>
      <p:sp>
        <p:nvSpPr>
          <p:cNvPr id="5" name="Slide Number Placeholder 5"/>
          <p:cNvSpPr>
            <a:spLocks noGrp="1"/>
          </p:cNvSpPr>
          <p:nvPr>
            <p:ph type="sldNum" sz="quarter" idx="12"/>
          </p:nvPr>
        </p:nvSpPr>
        <p:spPr/>
        <p:txBody>
          <a:bodyPr>
            <a:normAutofit lnSpcReduction="10000"/>
          </a:bodyPr>
          <a:lstStyle/>
          <a:p>
            <a:pPr marL="0" lvl="1">
              <a:defRPr/>
            </a:pPr>
            <a:fld id="{9AAA96D5-C279-4A8B-8B50-606B38611A84}" type="slidenum">
              <a:rPr lang="en-US"/>
              <a:pPr marL="0" lvl="1">
                <a:defRPr/>
              </a:pPr>
              <a:t>25</a:t>
            </a:fld>
            <a:endParaRPr lang="en-US" dirty="0"/>
          </a:p>
        </p:txBody>
      </p:sp>
      <p:sp>
        <p:nvSpPr>
          <p:cNvPr id="28677" name="Rectangle 3"/>
          <p:cNvSpPr>
            <a:spLocks noGrp="1" noChangeArrowheads="1"/>
          </p:cNvSpPr>
          <p:nvPr>
            <p:ph sz="quarter" idx="1"/>
          </p:nvPr>
        </p:nvSpPr>
        <p:spPr>
          <a:xfrm>
            <a:off x="304800" y="1600200"/>
            <a:ext cx="8686800" cy="4800600"/>
          </a:xfrm>
        </p:spPr>
        <p:txBody>
          <a:bodyPr/>
          <a:lstStyle/>
          <a:p>
            <a:pPr eaLnBrk="1" hangingPunct="1"/>
            <a:r>
              <a:rPr lang="en-US" sz="2400"/>
              <a:t>Washington Wine Commission</a:t>
            </a:r>
          </a:p>
          <a:p>
            <a:pPr lvl="1" eaLnBrk="1" hangingPunct="1"/>
            <a:r>
              <a:rPr lang="en-US" sz="2400"/>
              <a:t>100% from AVA, 100% variety on label</a:t>
            </a:r>
          </a:p>
          <a:p>
            <a:pPr lvl="1" eaLnBrk="1" hangingPunct="1"/>
            <a:r>
              <a:rPr lang="en-US" sz="2400"/>
              <a:t>No additives to change color, flavor, aroma</a:t>
            </a:r>
          </a:p>
          <a:p>
            <a:pPr lvl="1" eaLnBrk="1" hangingPunct="1"/>
            <a:r>
              <a:rPr lang="en-US" sz="2400"/>
              <a:t>Reserve: 3000 cases or 10% of total wine production</a:t>
            </a:r>
          </a:p>
          <a:p>
            <a:pPr lvl="1" eaLnBrk="1" hangingPunct="1"/>
            <a:r>
              <a:rPr lang="en-US" sz="2400"/>
              <a:t>No generic labeling</a:t>
            </a:r>
          </a:p>
          <a:p>
            <a:pPr eaLnBrk="1" hangingPunct="1"/>
            <a:r>
              <a:rPr lang="en-US" sz="2400"/>
              <a:t>13 AVAs</a:t>
            </a:r>
          </a:p>
          <a:p>
            <a:pPr eaLnBrk="1" hangingPunct="1"/>
            <a:r>
              <a:rPr lang="en-US" sz="2400"/>
              <a:t>Stimson Lane = ~2/3 of WA state production:</a:t>
            </a:r>
          </a:p>
          <a:p>
            <a:pPr lvl="1" eaLnBrk="1" hangingPunct="1"/>
            <a:r>
              <a:rPr lang="en-US" sz="2400"/>
              <a:t>Chateau St. Michelle (important sparkling wine producer), Columbia Crest</a:t>
            </a:r>
          </a:p>
          <a:p>
            <a:pPr lvl="1" eaLnBrk="1" hangingPunct="1"/>
            <a:r>
              <a:rPr lang="en-US" sz="2400"/>
              <a:t>Partnership with Antinori (famous for Super Tuscans) growing Sangiovese and Cabernet for blending</a:t>
            </a:r>
          </a:p>
          <a:p>
            <a:pPr eaLnBrk="1" hangingPunct="1"/>
            <a:endParaRPr lang="en-US" sz="2900"/>
          </a:p>
        </p:txBody>
      </p:sp>
    </p:spTree>
  </p:cSld>
  <p:clrMapOvr>
    <a:masterClrMapping/>
  </p:clrMapOvr>
  <p:transition spd="med">
    <p:zoom dir="in"/>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eaLnBrk="1" hangingPunct="1"/>
            <a:r>
              <a:rPr lang="en-US">
                <a:solidFill>
                  <a:srgbClr val="7B9899"/>
                </a:solidFill>
              </a:rPr>
              <a:t>Washington</a:t>
            </a:r>
          </a:p>
        </p:txBody>
      </p:sp>
      <p:sp>
        <p:nvSpPr>
          <p:cNvPr id="29699" name="Date Placeholder 2"/>
          <p:cNvSpPr>
            <a:spLocks noGrp="1"/>
          </p:cNvSpPr>
          <p:nvPr>
            <p:ph type="dt" sz="quarter" idx="10"/>
          </p:nvPr>
        </p:nvSpPr>
        <p:spPr bwMode="auto">
          <a:noFill/>
          <a:ln>
            <a:miter lim="800000"/>
            <a:headEnd/>
            <a:tailEnd/>
          </a:ln>
        </p:spPr>
        <p:txBody>
          <a:bodyPr wrap="square" lIns="91440" tIns="45720" rIns="91440" bIns="45720" numCol="1" anchor="t" anchorCtr="0" compatLnSpc="1">
            <a:prstTxWarp prst="textNoShape">
              <a:avLst/>
            </a:prstTxWarp>
          </a:bodyPr>
          <a:lstStyle/>
          <a:p>
            <a:fld id="{5EBCA2EC-240A-442D-A73F-6A413466B557}" type="datetime1">
              <a:rPr lang="en-US" smtClean="0"/>
              <a:pPr/>
              <a:t>3/14/2018</a:t>
            </a:fld>
            <a:endParaRPr lang="en-US"/>
          </a:p>
        </p:txBody>
      </p:sp>
      <p:sp>
        <p:nvSpPr>
          <p:cNvPr id="4" name="Slide Number Placeholder 3"/>
          <p:cNvSpPr>
            <a:spLocks noGrp="1"/>
          </p:cNvSpPr>
          <p:nvPr>
            <p:ph type="sldNum" sz="quarter" idx="12"/>
          </p:nvPr>
        </p:nvSpPr>
        <p:spPr/>
        <p:txBody>
          <a:bodyPr>
            <a:normAutofit lnSpcReduction="10000"/>
          </a:bodyPr>
          <a:lstStyle/>
          <a:p>
            <a:pPr marL="0" lvl="1">
              <a:defRPr/>
            </a:pPr>
            <a:fld id="{0A947502-21AC-4B69-8FEC-9E5634A8F7AE}" type="slidenum">
              <a:rPr lang="en-US"/>
              <a:pPr marL="0" lvl="1">
                <a:defRPr/>
              </a:pPr>
              <a:t>26</a:t>
            </a:fld>
            <a:endParaRPr lang="en-US" dirty="0">
              <a:latin typeface="+mn-lt"/>
            </a:endParaRPr>
          </a:p>
        </p:txBody>
      </p:sp>
      <p:sp>
        <p:nvSpPr>
          <p:cNvPr id="29701" name="Content Placeholder 4"/>
          <p:cNvSpPr>
            <a:spLocks noGrp="1"/>
          </p:cNvSpPr>
          <p:nvPr>
            <p:ph sz="quarter" idx="1"/>
          </p:nvPr>
        </p:nvSpPr>
        <p:spPr>
          <a:xfrm>
            <a:off x="301625" y="1527175"/>
            <a:ext cx="8504238" cy="4572000"/>
          </a:xfrm>
        </p:spPr>
        <p:txBody>
          <a:bodyPr/>
          <a:lstStyle/>
          <a:p>
            <a:pPr eaLnBrk="1" hangingPunct="1"/>
            <a:r>
              <a:rPr lang="en-US" sz="2800"/>
              <a:t>Cascade Mountains</a:t>
            </a:r>
          </a:p>
          <a:p>
            <a:pPr lvl="1" eaLnBrk="1" hangingPunct="1"/>
            <a:r>
              <a:rPr lang="en-US" sz="2400"/>
              <a:t>West significant Rainfall, more moderate temperatures</a:t>
            </a:r>
          </a:p>
          <a:p>
            <a:pPr lvl="1" eaLnBrk="1" hangingPunct="1"/>
            <a:r>
              <a:rPr lang="en-US" sz="2400"/>
              <a:t>East less rainfall, warmer days, cooler nights</a:t>
            </a:r>
          </a:p>
          <a:p>
            <a:pPr lvl="2" eaLnBrk="1" hangingPunct="1"/>
            <a:r>
              <a:rPr lang="en-US"/>
              <a:t>100</a:t>
            </a:r>
            <a:r>
              <a:rPr lang="en-US">
                <a:cs typeface="Times New Roman" pitchFamily="18" charset="0"/>
              </a:rPr>
              <a:t>º days </a:t>
            </a:r>
            <a:r>
              <a:rPr lang="en-US">
                <a:cs typeface="Times New Roman" pitchFamily="18" charset="0"/>
                <a:sym typeface="Wingdings" pitchFamily="2" charset="2"/>
              </a:rPr>
              <a:t> 40º nights</a:t>
            </a:r>
            <a:endParaRPr lang="en-US">
              <a:cs typeface="Times New Roman" pitchFamily="18" charset="0"/>
            </a:endParaRPr>
          </a:p>
          <a:p>
            <a:pPr lvl="2" eaLnBrk="1" hangingPunct="1"/>
            <a:r>
              <a:rPr lang="en-US"/>
              <a:t>irrigation is necessary</a:t>
            </a:r>
          </a:p>
          <a:p>
            <a:pPr lvl="1" eaLnBrk="1" hangingPunct="1"/>
            <a:r>
              <a:rPr lang="en-US" sz="2400"/>
              <a:t>Long daylight hours</a:t>
            </a:r>
          </a:p>
          <a:p>
            <a:pPr eaLnBrk="1" hangingPunct="1"/>
            <a:r>
              <a:rPr lang="en-US"/>
              <a:t>Dominant Grape Varieties</a:t>
            </a:r>
          </a:p>
          <a:p>
            <a:pPr lvl="1" eaLnBrk="1" hangingPunct="1"/>
            <a:r>
              <a:rPr lang="en-US"/>
              <a:t>Chardonnay, Cabernet Sauvignon, Merlot, Riesling, Syrah</a:t>
            </a:r>
          </a:p>
        </p:txBody>
      </p:sp>
    </p:spTree>
  </p:cSld>
  <p:clrMapOvr>
    <a:masterClrMapping/>
  </p:clrMapOvr>
  <p:transition spd="med">
    <p:zoom dir="in"/>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4"/>
          <p:cNvSpPr>
            <a:spLocks noGrp="1" noChangeArrowheads="1"/>
          </p:cNvSpPr>
          <p:nvPr>
            <p:ph type="title"/>
          </p:nvPr>
        </p:nvSpPr>
        <p:spPr/>
        <p:txBody>
          <a:bodyPr/>
          <a:lstStyle/>
          <a:p>
            <a:pPr eaLnBrk="1" hangingPunct="1"/>
            <a:r>
              <a:rPr lang="en-US">
                <a:solidFill>
                  <a:srgbClr val="7B9899"/>
                </a:solidFill>
              </a:rPr>
              <a:t>Selection of Washington AVAs</a:t>
            </a:r>
          </a:p>
        </p:txBody>
      </p:sp>
      <p:sp>
        <p:nvSpPr>
          <p:cNvPr id="30723" name="Date Placeholder 3"/>
          <p:cNvSpPr>
            <a:spLocks noGrp="1"/>
          </p:cNvSpPr>
          <p:nvPr>
            <p:ph type="dt" sz="quarter" idx="10"/>
          </p:nvPr>
        </p:nvSpPr>
        <p:spPr bwMode="auto">
          <a:noFill/>
          <a:ln>
            <a:miter lim="800000"/>
            <a:headEnd/>
            <a:tailEnd/>
          </a:ln>
        </p:spPr>
        <p:txBody>
          <a:bodyPr wrap="square" lIns="91440" tIns="45720" rIns="91440" bIns="45720" numCol="1" anchor="t" anchorCtr="0" compatLnSpc="1">
            <a:prstTxWarp prst="textNoShape">
              <a:avLst/>
            </a:prstTxWarp>
          </a:bodyPr>
          <a:lstStyle/>
          <a:p>
            <a:fld id="{D79BF966-7D70-4727-B2B2-4E7FF2900DAE}" type="datetime1">
              <a:rPr lang="en-US" smtClean="0"/>
              <a:pPr/>
              <a:t>3/14/2018</a:t>
            </a:fld>
            <a:endParaRPr lang="en-US"/>
          </a:p>
        </p:txBody>
      </p:sp>
      <p:sp>
        <p:nvSpPr>
          <p:cNvPr id="5" name="Slide Number Placeholder 5"/>
          <p:cNvSpPr>
            <a:spLocks noGrp="1"/>
          </p:cNvSpPr>
          <p:nvPr>
            <p:ph type="sldNum" sz="quarter" idx="12"/>
          </p:nvPr>
        </p:nvSpPr>
        <p:spPr/>
        <p:txBody>
          <a:bodyPr>
            <a:normAutofit lnSpcReduction="10000"/>
          </a:bodyPr>
          <a:lstStyle/>
          <a:p>
            <a:pPr marL="0" lvl="1">
              <a:defRPr/>
            </a:pPr>
            <a:fld id="{CB2D17AA-033B-4190-87C7-E69249C5296A}" type="slidenum">
              <a:rPr lang="en-US"/>
              <a:pPr marL="0" lvl="1">
                <a:defRPr/>
              </a:pPr>
              <a:t>27</a:t>
            </a:fld>
            <a:endParaRPr lang="en-US" dirty="0"/>
          </a:p>
        </p:txBody>
      </p:sp>
      <p:sp>
        <p:nvSpPr>
          <p:cNvPr id="10245" name="Rectangle 5"/>
          <p:cNvSpPr>
            <a:spLocks noGrp="1" noChangeArrowheads="1"/>
          </p:cNvSpPr>
          <p:nvPr>
            <p:ph sz="quarter" idx="1"/>
          </p:nvPr>
        </p:nvSpPr>
        <p:spPr>
          <a:xfrm>
            <a:off x="301625" y="1527175"/>
            <a:ext cx="8504238" cy="4949825"/>
          </a:xfrm>
        </p:spPr>
        <p:txBody>
          <a:bodyPr>
            <a:normAutofit lnSpcReduction="10000"/>
          </a:bodyPr>
          <a:lstStyle/>
          <a:p>
            <a:pPr marL="274320" indent="-274320" eaLnBrk="1" fontAlgn="auto" hangingPunct="1">
              <a:spcAft>
                <a:spcPts val="0"/>
              </a:spcAft>
              <a:buFont typeface="Wingdings 2"/>
              <a:buChar char=""/>
              <a:defRPr/>
            </a:pPr>
            <a:r>
              <a:rPr lang="en-US" dirty="0"/>
              <a:t>Columbia Valley AVA (W &amp; O)</a:t>
            </a:r>
          </a:p>
          <a:p>
            <a:pPr marL="548640" lvl="1" indent="-274320" eaLnBrk="1" fontAlgn="auto" hangingPunct="1">
              <a:spcAft>
                <a:spcPts val="0"/>
              </a:spcAft>
              <a:buFont typeface="Wingdings"/>
              <a:buChar char=""/>
              <a:defRPr/>
            </a:pPr>
            <a:r>
              <a:rPr lang="en-US" dirty="0"/>
              <a:t>6 Sub Appellations as of 10/10</a:t>
            </a:r>
          </a:p>
          <a:p>
            <a:pPr marL="274320" indent="-274320" eaLnBrk="1" fontAlgn="auto" hangingPunct="1">
              <a:spcAft>
                <a:spcPts val="0"/>
              </a:spcAft>
              <a:buFont typeface="Wingdings 2"/>
              <a:buChar char=""/>
              <a:defRPr/>
            </a:pPr>
            <a:r>
              <a:rPr lang="en-US" dirty="0"/>
              <a:t>Walla Walla Valley AVA (W &amp; O)</a:t>
            </a:r>
          </a:p>
          <a:p>
            <a:pPr marL="548640" lvl="1" indent="-274320" eaLnBrk="1" fontAlgn="auto" hangingPunct="1">
              <a:spcAft>
                <a:spcPts val="0"/>
              </a:spcAft>
              <a:buFont typeface="Wingdings"/>
              <a:buChar char=""/>
              <a:defRPr/>
            </a:pPr>
            <a:r>
              <a:rPr lang="en-US" dirty="0"/>
              <a:t>Sub Appellation of Columbia Valley AVA</a:t>
            </a:r>
          </a:p>
          <a:p>
            <a:pPr marL="548640" lvl="1" indent="-274320" eaLnBrk="1" fontAlgn="auto" hangingPunct="1">
              <a:spcAft>
                <a:spcPts val="0"/>
              </a:spcAft>
              <a:buFont typeface="Wingdings"/>
              <a:buChar char=""/>
              <a:defRPr/>
            </a:pPr>
            <a:r>
              <a:rPr lang="en-US" dirty="0"/>
              <a:t>Less than ½ % of total vineyards</a:t>
            </a:r>
          </a:p>
          <a:p>
            <a:pPr marL="274320" indent="-274320" eaLnBrk="1" fontAlgn="auto" hangingPunct="1">
              <a:spcAft>
                <a:spcPts val="0"/>
              </a:spcAft>
              <a:buFont typeface="Wingdings 2"/>
              <a:buChar char=""/>
              <a:defRPr/>
            </a:pPr>
            <a:r>
              <a:rPr lang="en-US" dirty="0"/>
              <a:t>Yakima Valley AVA</a:t>
            </a:r>
          </a:p>
          <a:p>
            <a:pPr marL="548640" lvl="1" indent="-274320" eaLnBrk="1" fontAlgn="auto" hangingPunct="1">
              <a:spcAft>
                <a:spcPts val="0"/>
              </a:spcAft>
              <a:buFont typeface="Wingdings"/>
              <a:buChar char=""/>
              <a:defRPr/>
            </a:pPr>
            <a:r>
              <a:rPr lang="en-US" dirty="0"/>
              <a:t>Sub Appellation of Columbia Valley AVA</a:t>
            </a:r>
          </a:p>
          <a:p>
            <a:pPr marL="548640" lvl="1" indent="-274320" eaLnBrk="1" fontAlgn="auto" hangingPunct="1">
              <a:spcAft>
                <a:spcPts val="0"/>
              </a:spcAft>
              <a:buFont typeface="Wingdings"/>
              <a:buChar char=""/>
              <a:defRPr/>
            </a:pPr>
            <a:r>
              <a:rPr lang="en-US" dirty="0"/>
              <a:t>40% of Washington’s vineyards</a:t>
            </a:r>
          </a:p>
          <a:p>
            <a:pPr marL="274320" indent="-274320" eaLnBrk="1" fontAlgn="auto" hangingPunct="1">
              <a:spcAft>
                <a:spcPts val="0"/>
              </a:spcAft>
              <a:buFont typeface="Wingdings 2"/>
              <a:buChar char=""/>
              <a:defRPr/>
            </a:pPr>
            <a:r>
              <a:rPr lang="en-US" dirty="0"/>
              <a:t>Red Mountain AVA</a:t>
            </a:r>
          </a:p>
          <a:p>
            <a:pPr marL="548640" lvl="1" indent="-274320" eaLnBrk="1" fontAlgn="auto" hangingPunct="1">
              <a:spcAft>
                <a:spcPts val="0"/>
              </a:spcAft>
              <a:buFont typeface="Wingdings"/>
              <a:buChar char=""/>
              <a:defRPr/>
            </a:pPr>
            <a:r>
              <a:rPr lang="en-US" dirty="0"/>
              <a:t>Sub Appellation of Columbia Valley AVA</a:t>
            </a:r>
          </a:p>
          <a:p>
            <a:pPr marL="548640" lvl="1" indent="-274320" eaLnBrk="1" fontAlgn="auto" hangingPunct="1">
              <a:spcAft>
                <a:spcPts val="0"/>
              </a:spcAft>
              <a:buFont typeface="Wingdings"/>
              <a:buChar char=""/>
              <a:defRPr/>
            </a:pPr>
            <a:r>
              <a:rPr lang="en-US" dirty="0"/>
              <a:t>One of the Smallest Appellation </a:t>
            </a:r>
          </a:p>
          <a:p>
            <a:pPr marL="274320" indent="-274320" eaLnBrk="1" fontAlgn="auto" hangingPunct="1">
              <a:spcAft>
                <a:spcPts val="0"/>
              </a:spcAft>
              <a:buFont typeface="Wingdings 2"/>
              <a:buChar char=""/>
              <a:defRPr/>
            </a:pPr>
            <a:r>
              <a:rPr lang="en-US" dirty="0"/>
              <a:t>Horse Heaven Hills AVA</a:t>
            </a:r>
          </a:p>
        </p:txBody>
      </p:sp>
    </p:spTree>
  </p:cSld>
  <p:clrMapOvr>
    <a:masterClrMapping/>
  </p:clrMapOvr>
  <p:transition spd="med">
    <p:zoom dir="in"/>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eaLnBrk="1" hangingPunct="1"/>
            <a:r>
              <a:rPr lang="en-US">
                <a:solidFill>
                  <a:srgbClr val="7B9899"/>
                </a:solidFill>
              </a:rPr>
              <a:t>Comparison of Washington &amp; Oregon</a:t>
            </a:r>
          </a:p>
        </p:txBody>
      </p:sp>
      <p:sp>
        <p:nvSpPr>
          <p:cNvPr id="33795" name="Date Placeholder 2"/>
          <p:cNvSpPr>
            <a:spLocks noGrp="1"/>
          </p:cNvSpPr>
          <p:nvPr>
            <p:ph type="dt" sz="quarter" idx="10"/>
          </p:nvPr>
        </p:nvSpPr>
        <p:spPr bwMode="auto">
          <a:noFill/>
          <a:ln>
            <a:miter lim="800000"/>
            <a:headEnd/>
            <a:tailEnd/>
          </a:ln>
        </p:spPr>
        <p:txBody>
          <a:bodyPr wrap="square" lIns="91440" tIns="45720" rIns="91440" bIns="45720" numCol="1" anchor="t" anchorCtr="0" compatLnSpc="1">
            <a:prstTxWarp prst="textNoShape">
              <a:avLst/>
            </a:prstTxWarp>
          </a:bodyPr>
          <a:lstStyle/>
          <a:p>
            <a:fld id="{A2EDA345-FDAF-475F-AA90-78DADD23F9B0}" type="datetime1">
              <a:rPr lang="en-US" smtClean="0"/>
              <a:pPr/>
              <a:t>3/14/2018</a:t>
            </a:fld>
            <a:endParaRPr lang="en-US"/>
          </a:p>
        </p:txBody>
      </p:sp>
      <p:sp>
        <p:nvSpPr>
          <p:cNvPr id="4" name="Slide Number Placeholder 3"/>
          <p:cNvSpPr>
            <a:spLocks noGrp="1"/>
          </p:cNvSpPr>
          <p:nvPr>
            <p:ph type="sldNum" sz="quarter" idx="12"/>
          </p:nvPr>
        </p:nvSpPr>
        <p:spPr/>
        <p:txBody>
          <a:bodyPr>
            <a:normAutofit lnSpcReduction="10000"/>
          </a:bodyPr>
          <a:lstStyle/>
          <a:p>
            <a:pPr marL="0" lvl="1">
              <a:defRPr/>
            </a:pPr>
            <a:fld id="{41498DE5-D1B1-47C9-AF0C-5D38CA6A8EEF}" type="slidenum">
              <a:rPr lang="en-US"/>
              <a:pPr marL="0" lvl="1">
                <a:defRPr/>
              </a:pPr>
              <a:t>28</a:t>
            </a:fld>
            <a:endParaRPr lang="en-US" dirty="0">
              <a:latin typeface="+mn-lt"/>
            </a:endParaRPr>
          </a:p>
        </p:txBody>
      </p:sp>
      <p:graphicFrame>
        <p:nvGraphicFramePr>
          <p:cNvPr id="7" name="Content Placeholder 6"/>
          <p:cNvGraphicFramePr>
            <a:graphicFrameLocks noGrp="1"/>
          </p:cNvGraphicFramePr>
          <p:nvPr>
            <p:ph sz="quarter" idx="1"/>
          </p:nvPr>
        </p:nvGraphicFramePr>
        <p:xfrm>
          <a:off x="301625" y="1527175"/>
          <a:ext cx="8458359" cy="4797425"/>
        </p:xfrm>
        <a:graphic>
          <a:graphicData uri="http://schemas.openxmlformats.org/drawingml/2006/table">
            <a:tbl>
              <a:tblPr firstRow="1" bandRow="1">
                <a:tableStyleId>{5C22544A-7EE6-4342-B048-85BDC9FD1C3A}</a:tableStyleId>
              </a:tblPr>
              <a:tblGrid>
                <a:gridCol w="4206240">
                  <a:extLst>
                    <a:ext uri="{9D8B030D-6E8A-4147-A177-3AD203B41FA5}">
                      <a16:colId xmlns:a16="http://schemas.microsoft.com/office/drawing/2014/main" val="20000"/>
                    </a:ext>
                  </a:extLst>
                </a:gridCol>
                <a:gridCol w="4252119">
                  <a:extLst>
                    <a:ext uri="{9D8B030D-6E8A-4147-A177-3AD203B41FA5}">
                      <a16:colId xmlns:a16="http://schemas.microsoft.com/office/drawing/2014/main" val="20001"/>
                    </a:ext>
                  </a:extLst>
                </a:gridCol>
              </a:tblGrid>
              <a:tr h="497325">
                <a:tc>
                  <a:txBody>
                    <a:bodyPr/>
                    <a:lstStyle/>
                    <a:p>
                      <a:pPr algn="ctr"/>
                      <a:r>
                        <a:rPr lang="en-US" dirty="0"/>
                        <a:t>Washington</a:t>
                      </a:r>
                      <a:endParaRPr lang="en-US" dirty="0">
                        <a:solidFill>
                          <a:schemeClr val="accent3"/>
                        </a:solidFill>
                      </a:endParaRPr>
                    </a:p>
                  </a:txBody>
                  <a:tcPr anchor="b"/>
                </a:tc>
                <a:tc>
                  <a:txBody>
                    <a:bodyPr/>
                    <a:lstStyle/>
                    <a:p>
                      <a:pPr algn="ctr"/>
                      <a:r>
                        <a:rPr lang="en-US" dirty="0"/>
                        <a:t>Oregon</a:t>
                      </a:r>
                    </a:p>
                  </a:txBody>
                  <a:tcPr anchor="b"/>
                </a:tc>
                <a:extLst>
                  <a:ext uri="{0D108BD9-81ED-4DB2-BD59-A6C34878D82A}">
                    <a16:rowId xmlns:a16="http://schemas.microsoft.com/office/drawing/2014/main" val="10000"/>
                  </a:ext>
                </a:extLst>
              </a:tr>
              <a:tr h="497325">
                <a:tc>
                  <a:txBody>
                    <a:bodyPr/>
                    <a:lstStyle/>
                    <a:p>
                      <a:pPr algn="ctr"/>
                      <a:r>
                        <a:rPr lang="en-US" dirty="0"/>
                        <a:t>East</a:t>
                      </a:r>
                      <a:r>
                        <a:rPr lang="en-US" baseline="0" dirty="0"/>
                        <a:t> Cascade Mts.</a:t>
                      </a:r>
                      <a:endParaRPr lang="en-US"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a:t>West </a:t>
                      </a:r>
                      <a:r>
                        <a:rPr lang="en-US" baseline="0" dirty="0"/>
                        <a:t>Cascade Mts.</a:t>
                      </a:r>
                      <a:endParaRPr lang="en-US" dirty="0"/>
                    </a:p>
                  </a:txBody>
                  <a:tcPr anchor="ctr"/>
                </a:tc>
                <a:extLst>
                  <a:ext uri="{0D108BD9-81ED-4DB2-BD59-A6C34878D82A}">
                    <a16:rowId xmlns:a16="http://schemas.microsoft.com/office/drawing/2014/main" val="10001"/>
                  </a:ext>
                </a:extLst>
              </a:tr>
              <a:tr h="497325">
                <a:tc>
                  <a:txBody>
                    <a:bodyPr/>
                    <a:lstStyle/>
                    <a:p>
                      <a:pPr algn="ctr"/>
                      <a:r>
                        <a:rPr lang="en-US" dirty="0"/>
                        <a:t>Irrigation</a:t>
                      </a:r>
                    </a:p>
                  </a:txBody>
                  <a:tcPr anchor="ctr"/>
                </a:tc>
                <a:tc>
                  <a:txBody>
                    <a:bodyPr/>
                    <a:lstStyle/>
                    <a:p>
                      <a:pPr algn="ctr"/>
                      <a:r>
                        <a:rPr lang="en-US" dirty="0"/>
                        <a:t>No Irrigation</a:t>
                      </a:r>
                    </a:p>
                  </a:txBody>
                  <a:tcPr anchor="ctr"/>
                </a:tc>
                <a:extLst>
                  <a:ext uri="{0D108BD9-81ED-4DB2-BD59-A6C34878D82A}">
                    <a16:rowId xmlns:a16="http://schemas.microsoft.com/office/drawing/2014/main" val="10002"/>
                  </a:ext>
                </a:extLst>
              </a:tr>
              <a:tr h="497325">
                <a:tc>
                  <a:txBody>
                    <a:bodyPr/>
                    <a:lstStyle/>
                    <a:p>
                      <a:pPr algn="ctr"/>
                      <a:r>
                        <a:rPr lang="en-US" dirty="0"/>
                        <a:t>Continental </a:t>
                      </a:r>
                    </a:p>
                  </a:txBody>
                  <a:tcPr anchor="ctr"/>
                </a:tc>
                <a:tc>
                  <a:txBody>
                    <a:bodyPr/>
                    <a:lstStyle/>
                    <a:p>
                      <a:pPr algn="ctr"/>
                      <a:r>
                        <a:rPr lang="en-US" dirty="0"/>
                        <a:t>Maritime</a:t>
                      </a:r>
                    </a:p>
                  </a:txBody>
                  <a:tcPr anchor="ctr"/>
                </a:tc>
                <a:extLst>
                  <a:ext uri="{0D108BD9-81ED-4DB2-BD59-A6C34878D82A}">
                    <a16:rowId xmlns:a16="http://schemas.microsoft.com/office/drawing/2014/main" val="10003"/>
                  </a:ext>
                </a:extLst>
              </a:tr>
              <a:tr h="858396">
                <a:tc>
                  <a:txBody>
                    <a:bodyPr/>
                    <a:lstStyle/>
                    <a:p>
                      <a:pPr algn="ctr"/>
                      <a:r>
                        <a:rPr lang="en-US" dirty="0"/>
                        <a:t>2021 Hours of Sunshine and More</a:t>
                      </a:r>
                      <a:r>
                        <a:rPr lang="en-US" baseline="0" dirty="0"/>
                        <a:t> Heat</a:t>
                      </a:r>
                    </a:p>
                    <a:p>
                      <a:pPr algn="ctr"/>
                      <a:r>
                        <a:rPr lang="en-US" baseline="0" dirty="0"/>
                        <a:t>Good for Thick Skin Varietal</a:t>
                      </a:r>
                      <a:endParaRPr lang="en-US" dirty="0"/>
                    </a:p>
                  </a:txBody>
                  <a:tcPr anchor="ctr"/>
                </a:tc>
                <a:tc>
                  <a:txBody>
                    <a:bodyPr/>
                    <a:lstStyle/>
                    <a:p>
                      <a:pPr algn="ctr"/>
                      <a:r>
                        <a:rPr lang="en-US" dirty="0"/>
                        <a:t>1660</a:t>
                      </a:r>
                      <a:r>
                        <a:rPr lang="en-US" baseline="0" dirty="0"/>
                        <a:t> Hours of Sunshine</a:t>
                      </a:r>
                    </a:p>
                    <a:p>
                      <a:pPr algn="ctr"/>
                      <a:r>
                        <a:rPr lang="en-US" baseline="0" dirty="0"/>
                        <a:t>Better for Thin Skin Varietals</a:t>
                      </a:r>
                      <a:endParaRPr lang="en-US" dirty="0"/>
                    </a:p>
                  </a:txBody>
                  <a:tcPr anchor="ctr"/>
                </a:tc>
                <a:extLst>
                  <a:ext uri="{0D108BD9-81ED-4DB2-BD59-A6C34878D82A}">
                    <a16:rowId xmlns:a16="http://schemas.microsoft.com/office/drawing/2014/main" val="10004"/>
                  </a:ext>
                </a:extLst>
              </a:tr>
              <a:tr h="1267324">
                <a:tc>
                  <a:txBody>
                    <a:bodyPr/>
                    <a:lstStyle/>
                    <a:p>
                      <a:pPr algn="ctr"/>
                      <a:r>
                        <a:rPr lang="en-US" dirty="0"/>
                        <a:t>24% Chardonnay</a:t>
                      </a:r>
                    </a:p>
                    <a:p>
                      <a:pPr algn="ctr"/>
                      <a:r>
                        <a:rPr lang="en-US" dirty="0"/>
                        <a:t>22%Cabernet</a:t>
                      </a:r>
                      <a:r>
                        <a:rPr lang="en-US" baseline="0" dirty="0"/>
                        <a:t> Sauvignon</a:t>
                      </a:r>
                    </a:p>
                    <a:p>
                      <a:pPr algn="ctr"/>
                      <a:r>
                        <a:rPr lang="en-US" baseline="0" dirty="0"/>
                        <a:t>21% Merlot</a:t>
                      </a:r>
                    </a:p>
                    <a:p>
                      <a:pPr algn="ctr"/>
                      <a:r>
                        <a:rPr lang="en-US" baseline="0" dirty="0"/>
                        <a:t>23% Other (Trend Toward Sangiovese)</a:t>
                      </a:r>
                      <a:endParaRPr lang="en-US" dirty="0"/>
                    </a:p>
                  </a:txBody>
                  <a:tcPr anchor="ctr"/>
                </a:tc>
                <a:tc>
                  <a:txBody>
                    <a:bodyPr/>
                    <a:lstStyle/>
                    <a:p>
                      <a:pPr algn="ctr"/>
                      <a:r>
                        <a:rPr lang="en-US" dirty="0"/>
                        <a:t>53% Pinot Noir</a:t>
                      </a:r>
                    </a:p>
                    <a:p>
                      <a:pPr algn="ctr"/>
                      <a:r>
                        <a:rPr lang="en-US" dirty="0"/>
                        <a:t>13%</a:t>
                      </a:r>
                      <a:r>
                        <a:rPr lang="en-US" baseline="0" dirty="0"/>
                        <a:t> Pinot Gris</a:t>
                      </a:r>
                    </a:p>
                    <a:p>
                      <a:pPr algn="ctr"/>
                      <a:r>
                        <a:rPr lang="en-US" baseline="0" dirty="0"/>
                        <a:t>9% Chardonnay</a:t>
                      </a:r>
                    </a:p>
                    <a:p>
                      <a:pPr algn="ctr"/>
                      <a:r>
                        <a:rPr lang="en-US" baseline="0" dirty="0"/>
                        <a:t>25% Other</a:t>
                      </a:r>
                      <a:endParaRPr lang="en-US" dirty="0"/>
                    </a:p>
                  </a:txBody>
                  <a:tcPr anchor="ctr"/>
                </a:tc>
                <a:extLst>
                  <a:ext uri="{0D108BD9-81ED-4DB2-BD59-A6C34878D82A}">
                    <a16:rowId xmlns:a16="http://schemas.microsoft.com/office/drawing/2014/main" val="10005"/>
                  </a:ext>
                </a:extLst>
              </a:tr>
              <a:tr h="682405">
                <a:tc>
                  <a:txBody>
                    <a:bodyPr/>
                    <a:lstStyle/>
                    <a:p>
                      <a:pPr algn="ctr"/>
                      <a:r>
                        <a:rPr lang="en-US" dirty="0"/>
                        <a:t>747 </a:t>
                      </a:r>
                      <a:r>
                        <a:rPr lang="en-US" baseline="0" dirty="0"/>
                        <a:t>Wineries (as of 2017)</a:t>
                      </a:r>
                      <a:endParaRPr lang="en-US" dirty="0"/>
                    </a:p>
                  </a:txBody>
                  <a:tcPr anchor="ctr"/>
                </a:tc>
                <a:tc>
                  <a:txBody>
                    <a:bodyPr/>
                    <a:lstStyle/>
                    <a:p>
                      <a:pPr algn="ctr"/>
                      <a:r>
                        <a:rPr lang="en-US" baseline="0" dirty="0"/>
                        <a:t>713Wineries (as of 2017)</a:t>
                      </a:r>
                      <a:endParaRPr lang="en-US" dirty="0"/>
                    </a:p>
                  </a:txBody>
                  <a:tcPr anchor="ctr"/>
                </a:tc>
                <a:extLst>
                  <a:ext uri="{0D108BD9-81ED-4DB2-BD59-A6C34878D82A}">
                    <a16:rowId xmlns:a16="http://schemas.microsoft.com/office/drawing/2014/main" val="10006"/>
                  </a:ext>
                </a:extLst>
              </a:tr>
            </a:tbl>
          </a:graphicData>
        </a:graphic>
      </p:graphicFrame>
    </p:spTree>
  </p:cSld>
  <p:clrMapOvr>
    <a:masterClrMapping/>
  </p:clrMapOvr>
  <p:transition spd="med">
    <p:zoom dir="in"/>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612775" y="228600"/>
            <a:ext cx="8153400" cy="990600"/>
          </a:xfrm>
        </p:spPr>
        <p:txBody>
          <a:bodyPr/>
          <a:lstStyle/>
          <a:p>
            <a:pPr eaLnBrk="1" hangingPunct="1"/>
            <a:r>
              <a:rPr lang="en-US"/>
              <a:t>Sales: Sommelier</a:t>
            </a:r>
          </a:p>
        </p:txBody>
      </p:sp>
      <p:sp>
        <p:nvSpPr>
          <p:cNvPr id="25603" name="Rectangle 3"/>
          <p:cNvSpPr>
            <a:spLocks noGrp="1" noChangeArrowheads="1"/>
          </p:cNvSpPr>
          <p:nvPr>
            <p:ph sz="quarter" idx="1"/>
          </p:nvPr>
        </p:nvSpPr>
        <p:spPr>
          <a:xfrm>
            <a:off x="381000" y="1981200"/>
            <a:ext cx="8458200" cy="4419600"/>
          </a:xfrm>
        </p:spPr>
        <p:txBody>
          <a:bodyPr/>
          <a:lstStyle/>
          <a:p>
            <a:pPr marL="30163" indent="-30163" eaLnBrk="1" hangingPunct="1">
              <a:buFont typeface="Wingdings" pitchFamily="2" charset="2"/>
              <a:buNone/>
              <a:defRPr/>
            </a:pPr>
            <a:r>
              <a:rPr lang="en-US" dirty="0"/>
              <a:t>(</a:t>
            </a:r>
            <a:r>
              <a:rPr lang="en-US" dirty="0" err="1"/>
              <a:t>suh</a:t>
            </a:r>
            <a:r>
              <a:rPr lang="en-US" dirty="0"/>
              <a:t>-mal-'</a:t>
            </a:r>
            <a:r>
              <a:rPr lang="en-US" dirty="0" err="1"/>
              <a:t>yAy</a:t>
            </a:r>
            <a:r>
              <a:rPr lang="en-US" dirty="0"/>
              <a:t>), or wine steward, is a trained and knowledgeable wine professional, commonly working in fine restaurants, who specializes in all facets of wine service. The role is more specialized and informed than that of a wine waiter.</a:t>
            </a:r>
          </a:p>
          <a:p>
            <a:pPr marL="30163" indent="-30163" eaLnBrk="1" hangingPunct="1">
              <a:buFont typeface="Wingdings" pitchFamily="2" charset="2"/>
              <a:buNone/>
              <a:defRPr/>
            </a:pPr>
            <a:r>
              <a:rPr lang="en-US" dirty="0">
                <a:hlinkClick r:id="rId3"/>
              </a:rPr>
              <a:t>Court of Master Sommeliers</a:t>
            </a:r>
            <a:endParaRPr lang="en-US" dirty="0"/>
          </a:p>
          <a:p>
            <a:pPr marL="30163" indent="-30163" eaLnBrk="1" hangingPunct="1">
              <a:buFont typeface="Wingdings" pitchFamily="2" charset="2"/>
              <a:buNone/>
              <a:defRPr/>
            </a:pPr>
            <a:r>
              <a:rPr lang="en-US" dirty="0">
                <a:hlinkClick r:id="rId4"/>
              </a:rPr>
              <a:t>Master of Wine</a:t>
            </a:r>
            <a:endParaRPr lang="en-US" dirty="0"/>
          </a:p>
          <a:p>
            <a:pPr marL="30163" indent="-30163" eaLnBrk="1" hangingPunct="1">
              <a:buFont typeface="Wingdings" pitchFamily="2" charset="2"/>
              <a:buNone/>
              <a:defRPr/>
            </a:pPr>
            <a:r>
              <a:rPr lang="en-US" dirty="0">
                <a:hlinkClick r:id="rId5"/>
              </a:rPr>
              <a:t>Certified Wine Educator</a:t>
            </a:r>
            <a:endParaRPr lang="en-US" dirty="0"/>
          </a:p>
          <a:p>
            <a:pPr marL="30163" indent="-30163" eaLnBrk="1" hangingPunct="1">
              <a:buFont typeface="Wingdings" pitchFamily="2" charset="2"/>
              <a:buNone/>
              <a:defRPr/>
            </a:pPr>
            <a:r>
              <a:rPr lang="en-US" dirty="0">
                <a:hlinkClick r:id="rId6"/>
              </a:rPr>
              <a:t>Wine and Spirits Education Trust </a:t>
            </a:r>
            <a:r>
              <a:rPr lang="en-US" dirty="0"/>
              <a:t>(SWET)</a:t>
            </a:r>
          </a:p>
          <a:p>
            <a:pPr marL="30163" indent="-30163" eaLnBrk="1" hangingPunct="1">
              <a:buFont typeface="Wingdings" pitchFamily="2" charset="2"/>
              <a:buNone/>
              <a:defRPr/>
            </a:pPr>
            <a:endParaRPr lang="en-US" dirty="0"/>
          </a:p>
          <a:p>
            <a:pPr eaLnBrk="1" hangingPunct="1">
              <a:buFont typeface="Wingdings" pitchFamily="2" charset="2"/>
              <a:buNone/>
              <a:defRPr/>
            </a:pPr>
            <a:endParaRPr lang="en-US" dirty="0"/>
          </a:p>
        </p:txBody>
      </p:sp>
    </p:spTree>
  </p:cSld>
  <p:clrMapOvr>
    <a:masterClrMapping/>
  </p:clrMapOvr>
  <p:transition spd="med">
    <p:zoom dir="in"/>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6846AE4-4399-421E-9974-887E71FA233E}"/>
              </a:ext>
            </a:extLst>
          </p:cNvPr>
          <p:cNvSpPr>
            <a:spLocks noGrp="1"/>
          </p:cNvSpPr>
          <p:nvPr>
            <p:ph type="title"/>
          </p:nvPr>
        </p:nvSpPr>
        <p:spPr>
          <a:xfrm>
            <a:off x="381000" y="914400"/>
            <a:ext cx="2362200" cy="3276600"/>
          </a:xfrm>
        </p:spPr>
        <p:txBody>
          <a:bodyPr vert="horz"/>
          <a:lstStyle/>
          <a:p>
            <a:pPr algn="ctr"/>
            <a:r>
              <a:rPr lang="en-US" sz="4800" dirty="0"/>
              <a:t>Terms to Know</a:t>
            </a:r>
          </a:p>
        </p:txBody>
      </p:sp>
      <p:sp>
        <p:nvSpPr>
          <p:cNvPr id="9" name="Content Placeholder 8">
            <a:extLst>
              <a:ext uri="{FF2B5EF4-FFF2-40B4-BE49-F238E27FC236}">
                <a16:creationId xmlns:a16="http://schemas.microsoft.com/office/drawing/2014/main" id="{9910FEED-1C2D-4982-8B20-984AC930A815}"/>
              </a:ext>
            </a:extLst>
          </p:cNvPr>
          <p:cNvSpPr>
            <a:spLocks noGrp="1"/>
          </p:cNvSpPr>
          <p:nvPr>
            <p:ph sz="quarter" idx="1"/>
          </p:nvPr>
        </p:nvSpPr>
        <p:spPr/>
        <p:txBody>
          <a:bodyPr/>
          <a:lstStyle/>
          <a:p>
            <a:r>
              <a:rPr lang="en-US" dirty="0"/>
              <a:t>Prohibition</a:t>
            </a:r>
          </a:p>
          <a:p>
            <a:r>
              <a:rPr lang="en-US" dirty="0"/>
              <a:t>Control State, Three Tier State</a:t>
            </a:r>
          </a:p>
          <a:p>
            <a:r>
              <a:rPr lang="en-US" dirty="0"/>
              <a:t>On Premise, off Premise</a:t>
            </a:r>
          </a:p>
          <a:p>
            <a:r>
              <a:rPr lang="en-US" dirty="0"/>
              <a:t>Distributor</a:t>
            </a:r>
          </a:p>
          <a:p>
            <a:r>
              <a:rPr lang="en-US" dirty="0"/>
              <a:t>ATF, TTB</a:t>
            </a:r>
          </a:p>
          <a:p>
            <a:r>
              <a:rPr lang="en-US" dirty="0"/>
              <a:t>AVA</a:t>
            </a:r>
          </a:p>
          <a:p>
            <a:r>
              <a:rPr lang="en-US" dirty="0"/>
              <a:t>Factors that affect the taste of wine for New York, Oregon and Washington</a:t>
            </a:r>
          </a:p>
          <a:p>
            <a:endParaRPr lang="en-US" dirty="0"/>
          </a:p>
          <a:p>
            <a:endParaRPr lang="en-US" dirty="0"/>
          </a:p>
        </p:txBody>
      </p:sp>
      <p:sp>
        <p:nvSpPr>
          <p:cNvPr id="8" name="Slide Number Placeholder 7">
            <a:extLst>
              <a:ext uri="{FF2B5EF4-FFF2-40B4-BE49-F238E27FC236}">
                <a16:creationId xmlns:a16="http://schemas.microsoft.com/office/drawing/2014/main" id="{83553665-19CB-4FAE-A33B-73531065EBF1}"/>
              </a:ext>
            </a:extLst>
          </p:cNvPr>
          <p:cNvSpPr>
            <a:spLocks noGrp="1"/>
          </p:cNvSpPr>
          <p:nvPr>
            <p:ph type="sldNum" sz="quarter" idx="10"/>
          </p:nvPr>
        </p:nvSpPr>
        <p:spPr/>
        <p:txBody>
          <a:bodyPr>
            <a:normAutofit lnSpcReduction="10000"/>
          </a:bodyPr>
          <a:lstStyle/>
          <a:p>
            <a:pPr lvl="1" indent="-457200">
              <a:defRPr/>
            </a:pPr>
            <a:r>
              <a:rPr lang="en-US" dirty="0"/>
              <a:t> </a:t>
            </a:r>
            <a:fld id="{74ECCEA5-354B-4B07-926C-4CA011E5BED3}" type="slidenum">
              <a:rPr lang="en-US" smtClean="0"/>
              <a:pPr lvl="1" indent="-457200">
                <a:defRPr/>
              </a:pPr>
              <a:t>3</a:t>
            </a:fld>
            <a:endParaRPr lang="en-US" dirty="0">
              <a:latin typeface="+mn-lt"/>
            </a:endParaRPr>
          </a:p>
        </p:txBody>
      </p:sp>
      <p:sp>
        <p:nvSpPr>
          <p:cNvPr id="7" name="Date Placeholder 6">
            <a:extLst>
              <a:ext uri="{FF2B5EF4-FFF2-40B4-BE49-F238E27FC236}">
                <a16:creationId xmlns:a16="http://schemas.microsoft.com/office/drawing/2014/main" id="{36BF4567-819C-495F-B24E-54E1EDD027FF}"/>
              </a:ext>
            </a:extLst>
          </p:cNvPr>
          <p:cNvSpPr>
            <a:spLocks noGrp="1"/>
          </p:cNvSpPr>
          <p:nvPr>
            <p:ph type="dt" sz="half" idx="11"/>
          </p:nvPr>
        </p:nvSpPr>
        <p:spPr/>
        <p:txBody>
          <a:bodyPr/>
          <a:lstStyle/>
          <a:p>
            <a:pPr>
              <a:defRPr/>
            </a:pPr>
            <a:fld id="{8ED23621-A037-4314-8A73-0A4AEEF87391}" type="datetime1">
              <a:rPr lang="en-US" smtClean="0"/>
              <a:pPr>
                <a:defRPr/>
              </a:pPr>
              <a:t>3/14/2018</a:t>
            </a:fld>
            <a:endParaRPr lang="en-US"/>
          </a:p>
        </p:txBody>
      </p:sp>
    </p:spTree>
    <p:extLst>
      <p:ext uri="{BB962C8B-B14F-4D97-AF65-F5344CB8AC3E}">
        <p14:creationId xmlns:p14="http://schemas.microsoft.com/office/powerpoint/2010/main" val="2230391427"/>
      </p:ext>
    </p:extLst>
  </p:cSld>
  <p:clrMapOvr>
    <a:masterClrMapping/>
  </p:clrMapOvr>
  <p:transition spd="med">
    <p:zoom dir="in"/>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a:t>Service: Decanting</a:t>
            </a:r>
          </a:p>
        </p:txBody>
      </p:sp>
      <p:sp>
        <p:nvSpPr>
          <p:cNvPr id="30723" name="Rectangle 3"/>
          <p:cNvSpPr>
            <a:spLocks noGrp="1" noChangeArrowheads="1"/>
          </p:cNvSpPr>
          <p:nvPr>
            <p:ph sz="quarter" idx="1"/>
          </p:nvPr>
        </p:nvSpPr>
        <p:spPr>
          <a:xfrm>
            <a:off x="228600" y="1589088"/>
            <a:ext cx="4267200" cy="4572000"/>
          </a:xfrm>
        </p:spPr>
        <p:txBody>
          <a:bodyPr/>
          <a:lstStyle/>
          <a:p>
            <a:pPr eaLnBrk="1" hangingPunct="1"/>
            <a:r>
              <a:rPr lang="en-US" sz="3200" b="1"/>
              <a:t>Why we Decant</a:t>
            </a:r>
          </a:p>
          <a:p>
            <a:pPr lvl="1" eaLnBrk="1" hangingPunct="1"/>
            <a:r>
              <a:rPr lang="en-US" sz="3200"/>
              <a:t>Aeration</a:t>
            </a:r>
          </a:p>
          <a:p>
            <a:pPr lvl="1" eaLnBrk="1" hangingPunct="1"/>
            <a:r>
              <a:rPr lang="en-US" sz="3200"/>
              <a:t>Bring to proper temp</a:t>
            </a:r>
          </a:p>
          <a:p>
            <a:pPr lvl="1" eaLnBrk="1" hangingPunct="1"/>
            <a:r>
              <a:rPr lang="en-US" sz="3200"/>
              <a:t>Remove sediment</a:t>
            </a:r>
          </a:p>
          <a:p>
            <a:pPr lvl="1" eaLnBrk="1" hangingPunct="1"/>
            <a:r>
              <a:rPr lang="en-US" sz="3200"/>
              <a:t>Season glass</a:t>
            </a:r>
          </a:p>
          <a:p>
            <a:pPr eaLnBrk="1" hangingPunct="1"/>
            <a:endParaRPr lang="en-US">
              <a:cs typeface="Times New Roman" pitchFamily="18" charset="0"/>
            </a:endParaRPr>
          </a:p>
        </p:txBody>
      </p:sp>
      <p:sp>
        <p:nvSpPr>
          <p:cNvPr id="30724" name="Content Placeholder 3"/>
          <p:cNvSpPr>
            <a:spLocks noGrp="1"/>
          </p:cNvSpPr>
          <p:nvPr>
            <p:ph sz="quarter" idx="2"/>
          </p:nvPr>
        </p:nvSpPr>
        <p:spPr>
          <a:xfrm>
            <a:off x="4572000" y="1589088"/>
            <a:ext cx="4343400" cy="4572000"/>
          </a:xfrm>
        </p:spPr>
        <p:txBody>
          <a:bodyPr/>
          <a:lstStyle/>
          <a:p>
            <a:pPr eaLnBrk="1" hangingPunct="1"/>
            <a:r>
              <a:rPr lang="en-US" sz="3200" b="1" i="1">
                <a:cs typeface="Times New Roman" pitchFamily="18" charset="0"/>
              </a:rPr>
              <a:t>Mise en Place</a:t>
            </a:r>
          </a:p>
          <a:p>
            <a:pPr lvl="1" eaLnBrk="1" hangingPunct="1"/>
            <a:r>
              <a:rPr lang="en-US" sz="3200">
                <a:cs typeface="Times New Roman" pitchFamily="18" charset="0"/>
              </a:rPr>
              <a:t>Decanter</a:t>
            </a:r>
          </a:p>
          <a:p>
            <a:pPr lvl="1" eaLnBrk="1" hangingPunct="1"/>
            <a:r>
              <a:rPr lang="en-US" sz="3200">
                <a:cs typeface="Times New Roman" pitchFamily="18" charset="0"/>
              </a:rPr>
              <a:t>Corkscrew</a:t>
            </a:r>
          </a:p>
          <a:p>
            <a:pPr lvl="1" eaLnBrk="1" hangingPunct="1"/>
            <a:r>
              <a:rPr lang="en-US" sz="3200">
                <a:cs typeface="Times New Roman" pitchFamily="18" charset="0"/>
              </a:rPr>
              <a:t>Candle/Matches</a:t>
            </a:r>
          </a:p>
          <a:p>
            <a:pPr lvl="1" eaLnBrk="1" hangingPunct="1"/>
            <a:r>
              <a:rPr lang="en-US" sz="3200">
                <a:cs typeface="Times New Roman" pitchFamily="18" charset="0"/>
              </a:rPr>
              <a:t>Coaster</a:t>
            </a:r>
          </a:p>
          <a:p>
            <a:pPr lvl="1" eaLnBrk="1" hangingPunct="1"/>
            <a:r>
              <a:rPr lang="en-US" sz="3200">
                <a:cs typeface="Times New Roman" pitchFamily="18" charset="0"/>
              </a:rPr>
              <a:t>Waiters Side Towel</a:t>
            </a:r>
          </a:p>
          <a:p>
            <a:pPr lvl="1" eaLnBrk="1" hangingPunct="1"/>
            <a:r>
              <a:rPr lang="en-US" sz="3200">
                <a:cs typeface="Times New Roman" pitchFamily="18" charset="0"/>
              </a:rPr>
              <a:t>Glasses/</a:t>
            </a:r>
            <a:r>
              <a:rPr lang="en-US" sz="3200" i="1" u="sng">
                <a:cs typeface="Times New Roman" pitchFamily="18" charset="0"/>
              </a:rPr>
              <a:t>Wine</a:t>
            </a:r>
            <a:r>
              <a:rPr lang="en-US" sz="3200">
                <a:cs typeface="Times New Roman" pitchFamily="18" charset="0"/>
              </a:rPr>
              <a:t>!!!</a:t>
            </a:r>
            <a:endParaRPr lang="en-US" sz="3200"/>
          </a:p>
        </p:txBody>
      </p:sp>
    </p:spTree>
  </p:cSld>
  <p:clrMapOvr>
    <a:masterClrMapping/>
  </p:clrMapOvr>
  <p:transition spd="med">
    <p:zoom dir="in"/>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612775" y="228600"/>
            <a:ext cx="8153400" cy="838200"/>
          </a:xfrm>
        </p:spPr>
        <p:txBody>
          <a:bodyPr/>
          <a:lstStyle/>
          <a:p>
            <a:pPr eaLnBrk="1" hangingPunct="1"/>
            <a:r>
              <a:rPr lang="en-US" sz="4000" dirty="0">
                <a:cs typeface="Times New Roman" pitchFamily="18" charset="0"/>
              </a:rPr>
              <a:t>Importance of Temperature</a:t>
            </a:r>
          </a:p>
        </p:txBody>
      </p:sp>
      <p:sp>
        <p:nvSpPr>
          <p:cNvPr id="31747" name="Rectangle 3"/>
          <p:cNvSpPr>
            <a:spLocks noGrp="1" noChangeArrowheads="1"/>
          </p:cNvSpPr>
          <p:nvPr>
            <p:ph sz="quarter" idx="1"/>
          </p:nvPr>
        </p:nvSpPr>
        <p:spPr>
          <a:xfrm>
            <a:off x="612775" y="1752600"/>
            <a:ext cx="8153400" cy="4343400"/>
          </a:xfrm>
        </p:spPr>
        <p:txBody>
          <a:bodyPr/>
          <a:lstStyle/>
          <a:p>
            <a:pPr eaLnBrk="1" hangingPunct="1"/>
            <a:r>
              <a:rPr lang="en-US" sz="2800" dirty="0">
                <a:cs typeface="Times New Roman" pitchFamily="18" charset="0"/>
              </a:rPr>
              <a:t>Sparkling Wine: 41</a:t>
            </a:r>
            <a:r>
              <a:rPr lang="en-US" sz="2800" dirty="0">
                <a:cs typeface="Arial" charset="0"/>
              </a:rPr>
              <a:t>°</a:t>
            </a:r>
            <a:r>
              <a:rPr lang="en-US" sz="2800" dirty="0">
                <a:cs typeface="Times New Roman" pitchFamily="18" charset="0"/>
              </a:rPr>
              <a:t>-45</a:t>
            </a:r>
            <a:r>
              <a:rPr lang="en-US" sz="2800" dirty="0">
                <a:cs typeface="Arial" charset="0"/>
              </a:rPr>
              <a:t>°</a:t>
            </a:r>
          </a:p>
          <a:p>
            <a:pPr eaLnBrk="1" hangingPunct="1"/>
            <a:r>
              <a:rPr lang="en-US" sz="2800" dirty="0">
                <a:cs typeface="Arial" charset="0"/>
              </a:rPr>
              <a:t>Dry Whites and Rose’s: 44°-54°</a:t>
            </a:r>
          </a:p>
          <a:p>
            <a:pPr eaLnBrk="1" hangingPunct="1"/>
            <a:r>
              <a:rPr lang="en-US" sz="2800" dirty="0">
                <a:cs typeface="Arial" charset="0"/>
              </a:rPr>
              <a:t>Light-bodied Reds: 50°-55°</a:t>
            </a:r>
          </a:p>
          <a:p>
            <a:pPr eaLnBrk="1" hangingPunct="1"/>
            <a:r>
              <a:rPr lang="en-US" sz="2800" dirty="0">
                <a:cs typeface="Arial" charset="0"/>
              </a:rPr>
              <a:t>Medium to Full Bodied Reds: 55°-65°</a:t>
            </a:r>
          </a:p>
          <a:p>
            <a:pPr eaLnBrk="1" hangingPunct="1"/>
            <a:r>
              <a:rPr lang="en-US" sz="2800" dirty="0">
                <a:cs typeface="Arial" charset="0"/>
              </a:rPr>
              <a:t>Sweet Wines, Not Port: 45°-50°</a:t>
            </a:r>
          </a:p>
        </p:txBody>
      </p:sp>
    </p:spTree>
  </p:cSld>
  <p:clrMapOvr>
    <a:masterClrMapping/>
  </p:clrMapOvr>
  <p:transition spd="med">
    <p:zoom dir="in"/>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5">
            <a:hlinkClick r:id="rId3"/>
          </p:cNvPr>
          <p:cNvPicPr>
            <a:picLocks noChangeAspect="1" noChangeArrowheads="1"/>
          </p:cNvPicPr>
          <p:nvPr/>
        </p:nvPicPr>
        <p:blipFill>
          <a:blip r:embed="rId4" cstate="print"/>
          <a:srcRect l="7614" t="58241" r="37335" b="16483"/>
          <a:stretch>
            <a:fillRect/>
          </a:stretch>
        </p:blipFill>
        <p:spPr bwMode="auto">
          <a:xfrm>
            <a:off x="0" y="1828800"/>
            <a:ext cx="9144000" cy="2236788"/>
          </a:xfrm>
          <a:prstGeom prst="rect">
            <a:avLst/>
          </a:prstGeom>
          <a:noFill/>
          <a:ln w="12700" cap="sq">
            <a:noFill/>
            <a:miter lim="800000"/>
            <a:headEnd type="none" w="sm" len="sm"/>
            <a:tailEnd type="none" w="sm" len="sm"/>
          </a:ln>
        </p:spPr>
      </p:pic>
    </p:spTree>
  </p:cSld>
  <p:clrMapOvr>
    <a:masterClrMapping/>
  </p:clrMapOvr>
  <p:transition spd="med">
    <p:zoom dir="in"/>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3" name="Picture 5" descr="Neoprene Insulated wine bottle Cover"/>
          <p:cNvPicPr>
            <a:picLocks noChangeAspect="1" noChangeArrowheads="1"/>
          </p:cNvPicPr>
          <p:nvPr/>
        </p:nvPicPr>
        <p:blipFill>
          <a:blip r:embed="rId3" cstate="print"/>
          <a:srcRect/>
          <a:stretch>
            <a:fillRect/>
          </a:stretch>
        </p:blipFill>
        <p:spPr bwMode="auto">
          <a:xfrm>
            <a:off x="4038600" y="0"/>
            <a:ext cx="3906837" cy="6856413"/>
          </a:xfrm>
          <a:prstGeom prst="rect">
            <a:avLst/>
          </a:prstGeom>
          <a:noFill/>
          <a:ln w="9525">
            <a:noFill/>
            <a:miter lim="800000"/>
            <a:headEnd/>
            <a:tailEnd/>
          </a:ln>
        </p:spPr>
      </p:pic>
      <p:sp>
        <p:nvSpPr>
          <p:cNvPr id="8" name="Text Placeholder 7"/>
          <p:cNvSpPr>
            <a:spLocks noGrp="1"/>
          </p:cNvSpPr>
          <p:nvPr>
            <p:ph type="body" sz="half" idx="2"/>
          </p:nvPr>
        </p:nvSpPr>
        <p:spPr>
          <a:xfrm>
            <a:off x="228600" y="1066800"/>
            <a:ext cx="2590800" cy="685800"/>
          </a:xfrm>
        </p:spPr>
        <p:txBody>
          <a:bodyPr/>
          <a:lstStyle/>
          <a:p>
            <a:r>
              <a:rPr lang="en-US" sz="3600" dirty="0"/>
              <a:t>What does the shape of the bottle tell us about what is in the bottle?</a:t>
            </a:r>
          </a:p>
        </p:txBody>
      </p:sp>
      <p:sp>
        <p:nvSpPr>
          <p:cNvPr id="9" name="Text Placeholder 7"/>
          <p:cNvSpPr txBox="1">
            <a:spLocks/>
          </p:cNvSpPr>
          <p:nvPr/>
        </p:nvSpPr>
        <p:spPr bwMode="auto">
          <a:xfrm>
            <a:off x="609600" y="5410200"/>
            <a:ext cx="3657600" cy="685800"/>
          </a:xfrm>
          <a:prstGeom prst="rect">
            <a:avLst/>
          </a:prstGeom>
          <a:noFill/>
          <a:ln w="9525">
            <a:noFill/>
            <a:miter lim="800000"/>
            <a:headEnd/>
            <a:tailEnd/>
          </a:ln>
        </p:spPr>
        <p:txBody>
          <a:bodyPr/>
          <a:lstStyle/>
          <a:p>
            <a:pPr eaLnBrk="0" hangingPunct="0">
              <a:spcBef>
                <a:spcPts val="700"/>
              </a:spcBef>
              <a:buClr>
                <a:schemeClr val="accent2"/>
              </a:buClr>
              <a:buSzPct val="60000"/>
              <a:defRPr/>
            </a:pPr>
            <a:r>
              <a:rPr lang="en-US" sz="3600" dirty="0">
                <a:latin typeface="+mn-lt"/>
              </a:rPr>
              <a:t>A Lot…</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diamond(in)">
                                      <p:cBhvr>
                                        <p:cTn id="7" dur="20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2773"/>
                                        </p:tgtEl>
                                        <p:attrNameLst>
                                          <p:attrName>style.visibility</p:attrName>
                                        </p:attrNameLst>
                                      </p:cBhvr>
                                      <p:to>
                                        <p:strVal val="visible"/>
                                      </p:to>
                                    </p:set>
                                    <p:animEffect transition="in" filter="box(in)">
                                      <p:cBhvr>
                                        <p:cTn id="12" dur="500"/>
                                        <p:tgtEl>
                                          <p:spTgt spid="32773"/>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box(in)">
                                      <p:cBhvr>
                                        <p:cTn id="1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612775" y="228600"/>
            <a:ext cx="8153400" cy="762000"/>
          </a:xfrm>
        </p:spPr>
        <p:txBody>
          <a:bodyPr/>
          <a:lstStyle/>
          <a:p>
            <a:pPr eaLnBrk="1" hangingPunct="1"/>
            <a:r>
              <a:rPr lang="en-US" sz="4400" dirty="0"/>
              <a:t>Storage</a:t>
            </a:r>
          </a:p>
        </p:txBody>
      </p:sp>
      <p:sp>
        <p:nvSpPr>
          <p:cNvPr id="34819" name="Rectangle 3"/>
          <p:cNvSpPr>
            <a:spLocks noGrp="1" noChangeArrowheads="1"/>
          </p:cNvSpPr>
          <p:nvPr>
            <p:ph sz="quarter" idx="1"/>
          </p:nvPr>
        </p:nvSpPr>
        <p:spPr>
          <a:xfrm>
            <a:off x="612775" y="1600200"/>
            <a:ext cx="8153400" cy="4495800"/>
          </a:xfrm>
        </p:spPr>
        <p:txBody>
          <a:bodyPr/>
          <a:lstStyle/>
          <a:p>
            <a:pPr eaLnBrk="1" hangingPunct="1"/>
            <a:r>
              <a:rPr lang="en-US"/>
              <a:t>Why have caves always been used for wine storage?</a:t>
            </a:r>
          </a:p>
          <a:p>
            <a:pPr lvl="1" eaLnBrk="1" hangingPunct="1"/>
            <a:r>
              <a:rPr lang="en-US"/>
              <a:t>55</a:t>
            </a:r>
            <a:r>
              <a:rPr lang="en-US">
                <a:cs typeface="Arial" charset="0"/>
              </a:rPr>
              <a:t>°</a:t>
            </a:r>
            <a:r>
              <a:rPr lang="en-US"/>
              <a:t>F, no temperature fluctuations</a:t>
            </a:r>
          </a:p>
          <a:p>
            <a:pPr lvl="1" eaLnBrk="1" hangingPunct="1"/>
            <a:r>
              <a:rPr lang="en-US"/>
              <a:t>75% humidity</a:t>
            </a:r>
          </a:p>
          <a:p>
            <a:pPr lvl="1" eaLnBrk="1" hangingPunct="1"/>
            <a:r>
              <a:rPr lang="en-US"/>
              <a:t>Dark</a:t>
            </a:r>
          </a:p>
          <a:p>
            <a:pPr lvl="1" eaLnBrk="1" hangingPunct="1"/>
            <a:r>
              <a:rPr lang="en-US"/>
              <a:t>No vibrations</a:t>
            </a:r>
          </a:p>
          <a:p>
            <a:pPr lvl="1" eaLnBrk="1" hangingPunct="1"/>
            <a:r>
              <a:rPr lang="en-US"/>
              <a:t>Store on side with label face up</a:t>
            </a:r>
          </a:p>
        </p:txBody>
      </p:sp>
    </p:spTree>
  </p:cSld>
  <p:clrMapOvr>
    <a:masterClrMapping/>
  </p:clrMapOvr>
  <p:transition spd="med">
    <p:zoom dir="in"/>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612775" y="228600"/>
            <a:ext cx="8153400" cy="838200"/>
          </a:xfrm>
        </p:spPr>
        <p:txBody>
          <a:bodyPr/>
          <a:lstStyle/>
          <a:p>
            <a:pPr eaLnBrk="1" hangingPunct="1"/>
            <a:r>
              <a:rPr lang="en-US" sz="4000" dirty="0"/>
              <a:t>Alternative Packaging and Sales</a:t>
            </a:r>
          </a:p>
        </p:txBody>
      </p:sp>
      <p:sp>
        <p:nvSpPr>
          <p:cNvPr id="35843" name="Rectangle 3"/>
          <p:cNvSpPr>
            <a:spLocks noGrp="1" noChangeArrowheads="1"/>
          </p:cNvSpPr>
          <p:nvPr>
            <p:ph sz="quarter" idx="1"/>
          </p:nvPr>
        </p:nvSpPr>
        <p:spPr>
          <a:xfrm>
            <a:off x="612775" y="1447800"/>
            <a:ext cx="8153400" cy="4495800"/>
          </a:xfrm>
        </p:spPr>
        <p:txBody>
          <a:bodyPr/>
          <a:lstStyle/>
          <a:p>
            <a:pPr eaLnBrk="1" hangingPunct="1"/>
            <a:r>
              <a:rPr lang="en-US" dirty="0"/>
              <a:t>Screw Caps</a:t>
            </a:r>
          </a:p>
          <a:p>
            <a:pPr eaLnBrk="1" hangingPunct="1"/>
            <a:r>
              <a:rPr lang="en-US" dirty="0"/>
              <a:t>Three-Liter Boxes (Bag in a Box)</a:t>
            </a:r>
          </a:p>
          <a:p>
            <a:pPr eaLnBrk="1" hangingPunct="1"/>
            <a:r>
              <a:rPr lang="en-US" dirty="0"/>
              <a:t>Cans</a:t>
            </a:r>
          </a:p>
          <a:p>
            <a:pPr eaLnBrk="1" hangingPunct="1"/>
            <a:r>
              <a:rPr lang="en-US" dirty="0" err="1"/>
              <a:t>TetraPak</a:t>
            </a:r>
            <a:endParaRPr lang="en-US" dirty="0"/>
          </a:p>
          <a:p>
            <a:pPr eaLnBrk="1" hangingPunct="1"/>
            <a:r>
              <a:rPr lang="en-US" dirty="0"/>
              <a:t>Single-Serve Packages (175ml)</a:t>
            </a:r>
          </a:p>
          <a:p>
            <a:pPr eaLnBrk="1" hangingPunct="1"/>
            <a:r>
              <a:rPr lang="en-US" dirty="0"/>
              <a:t>Lighter Weight Bottles</a:t>
            </a:r>
          </a:p>
          <a:p>
            <a:pPr eaLnBrk="1" hangingPunct="1"/>
            <a:r>
              <a:rPr lang="en-US" dirty="0"/>
              <a:t>Vending Machines and Bottle Refill Pumps</a:t>
            </a:r>
          </a:p>
          <a:p>
            <a:pPr eaLnBrk="1" hangingPunct="1"/>
            <a:r>
              <a:rPr lang="en-US" dirty="0"/>
              <a:t>Interactive Wine Service</a:t>
            </a:r>
          </a:p>
        </p:txBody>
      </p:sp>
      <p:sp>
        <p:nvSpPr>
          <p:cNvPr id="35844" name="Rectangle 4"/>
          <p:cNvSpPr>
            <a:spLocks noChangeArrowheads="1"/>
          </p:cNvSpPr>
          <p:nvPr/>
        </p:nvSpPr>
        <p:spPr bwMode="auto">
          <a:xfrm>
            <a:off x="-3556000" y="1960563"/>
            <a:ext cx="9144000" cy="0"/>
          </a:xfrm>
          <a:prstGeom prst="rect">
            <a:avLst/>
          </a:prstGeom>
          <a:solidFill>
            <a:srgbClr val="FFFFFF"/>
          </a:solidFill>
          <a:ln w="12700" cap="sq">
            <a:noFill/>
            <a:miter lim="800000"/>
            <a:headEnd type="none" w="sm" len="sm"/>
            <a:tailEnd type="none" w="sm" len="sm"/>
          </a:ln>
        </p:spPr>
        <p:txBody>
          <a:bodyPr tIns="57132">
            <a:spAutoFit/>
          </a:bodyPr>
          <a:lstStyle/>
          <a:p>
            <a:endParaRPr lang="en-US"/>
          </a:p>
        </p:txBody>
      </p:sp>
      <p:sp>
        <p:nvSpPr>
          <p:cNvPr id="7" name="Rectangle 9"/>
          <p:cNvSpPr>
            <a:spLocks noChangeArrowheads="1"/>
          </p:cNvSpPr>
          <p:nvPr/>
        </p:nvSpPr>
        <p:spPr bwMode="auto">
          <a:xfrm>
            <a:off x="0" y="5715000"/>
            <a:ext cx="3200400" cy="304800"/>
          </a:xfrm>
          <a:prstGeom prst="rect">
            <a:avLst/>
          </a:prstGeom>
          <a:gradFill flip="none" rotWithShape="1">
            <a:gsLst>
              <a:gs pos="0">
                <a:schemeClr val="accent2">
                  <a:lumMod val="75000"/>
                  <a:shade val="30000"/>
                  <a:satMod val="115000"/>
                </a:schemeClr>
              </a:gs>
              <a:gs pos="50000">
                <a:schemeClr val="accent2">
                  <a:lumMod val="75000"/>
                  <a:shade val="67500"/>
                  <a:satMod val="115000"/>
                </a:schemeClr>
              </a:gs>
              <a:gs pos="100000">
                <a:schemeClr val="accent2">
                  <a:lumMod val="75000"/>
                  <a:shade val="100000"/>
                  <a:satMod val="115000"/>
                </a:schemeClr>
              </a:gs>
            </a:gsLst>
            <a:lin ang="0" scaled="1"/>
            <a:tileRect/>
          </a:gradFill>
          <a:ln w="9525">
            <a:noFill/>
            <a:miter lim="800000"/>
            <a:headEnd/>
            <a:tailEnd/>
          </a:ln>
          <a:effectLst/>
        </p:spPr>
        <p:txBody>
          <a:bodyPr wrap="none" lIns="46038" tIns="46038" rIns="46038" bIns="46038" anchor="ctr"/>
          <a:lstStyle/>
          <a:p>
            <a:pPr algn="r" eaLnBrk="0" hangingPunct="0">
              <a:defRPr/>
            </a:pPr>
            <a:r>
              <a:rPr kumimoji="1" lang="en-US" sz="1600" b="1">
                <a:latin typeface="Arial" charset="0"/>
              </a:rPr>
              <a:t>FOR MORE INFO...</a:t>
            </a:r>
            <a:endParaRPr kumimoji="1" lang="en-US"/>
          </a:p>
        </p:txBody>
      </p:sp>
    </p:spTree>
  </p:cSld>
  <p:clrMapOvr>
    <a:masterClrMapping/>
  </p:clrMapOvr>
  <p:transition spd="med">
    <p:zoom dir="in"/>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Date Placeholder 5"/>
          <p:cNvSpPr>
            <a:spLocks noGrp="1"/>
          </p:cNvSpPr>
          <p:nvPr>
            <p:ph type="dt" sz="quarter" idx="10"/>
          </p:nvPr>
        </p:nvSpPr>
        <p:spPr bwMode="auto">
          <a:noFill/>
          <a:ln>
            <a:miter lim="800000"/>
            <a:headEnd/>
            <a:tailEnd/>
          </a:ln>
        </p:spPr>
        <p:txBody>
          <a:bodyPr wrap="square" lIns="91440" tIns="45720" rIns="91440" bIns="45720" numCol="1" anchor="t" anchorCtr="0" compatLnSpc="1">
            <a:prstTxWarp prst="textNoShape">
              <a:avLst/>
            </a:prstTxWarp>
          </a:bodyPr>
          <a:lstStyle/>
          <a:p>
            <a:fld id="{6A9C052B-2608-43D0-AF87-F5F2AC0CC6CB}" type="datetime1">
              <a:rPr lang="en-US" smtClean="0"/>
              <a:pPr/>
              <a:t>3/14/2018</a:t>
            </a:fld>
            <a:endParaRPr lang="en-US"/>
          </a:p>
        </p:txBody>
      </p:sp>
      <p:sp>
        <p:nvSpPr>
          <p:cNvPr id="5" name="Slide Number Placeholder 4"/>
          <p:cNvSpPr>
            <a:spLocks noGrp="1"/>
          </p:cNvSpPr>
          <p:nvPr>
            <p:ph type="sldNum" sz="quarter" idx="12"/>
          </p:nvPr>
        </p:nvSpPr>
        <p:spPr/>
        <p:txBody>
          <a:bodyPr>
            <a:normAutofit lnSpcReduction="10000"/>
          </a:bodyPr>
          <a:lstStyle/>
          <a:p>
            <a:pPr lvl="1">
              <a:defRPr/>
            </a:pPr>
            <a:fld id="{B517666E-61CE-4998-B383-97D33A725DDF}" type="slidenum">
              <a:rPr lang="en-US" smtClean="0"/>
              <a:pPr lvl="1">
                <a:defRPr/>
              </a:pPr>
              <a:t>4</a:t>
            </a:fld>
            <a:endParaRPr lang="en-US">
              <a:latin typeface="+mn-lt"/>
            </a:endParaRPr>
          </a:p>
        </p:txBody>
      </p:sp>
      <p:pic>
        <p:nvPicPr>
          <p:cNvPr id="15364" name="Picture 2" descr="http://www-tc.pbs.org/kenburns/prohibition/media/photos/S5702-lg.jpg?101220111134AM"/>
          <p:cNvPicPr>
            <a:picLocks noChangeAspect="1" noChangeArrowheads="1"/>
          </p:cNvPicPr>
          <p:nvPr/>
        </p:nvPicPr>
        <p:blipFill>
          <a:blip r:embed="rId3" cstate="print"/>
          <a:srcRect/>
          <a:stretch>
            <a:fillRect/>
          </a:stretch>
        </p:blipFill>
        <p:spPr bwMode="auto">
          <a:xfrm>
            <a:off x="228600" y="152400"/>
            <a:ext cx="8610600" cy="5448300"/>
          </a:xfrm>
          <a:prstGeom prst="rect">
            <a:avLst/>
          </a:prstGeom>
          <a:noFill/>
          <a:ln w="9525">
            <a:noFill/>
            <a:miter lim="800000"/>
            <a:headEnd/>
            <a:tailEnd/>
          </a:ln>
        </p:spPr>
      </p:pic>
      <p:sp>
        <p:nvSpPr>
          <p:cNvPr id="8" name="TextBox 7"/>
          <p:cNvSpPr txBox="1"/>
          <p:nvPr/>
        </p:nvSpPr>
        <p:spPr>
          <a:xfrm>
            <a:off x="228600" y="5767388"/>
            <a:ext cx="8610600" cy="585787"/>
          </a:xfrm>
          <a:prstGeom prst="rect">
            <a:avLst/>
          </a:prstGeom>
          <a:noFill/>
        </p:spPr>
        <p:txBody>
          <a:bodyPr>
            <a:spAutoFit/>
          </a:bodyPr>
          <a:lstStyle/>
          <a:p>
            <a:pPr algn="ctr">
              <a:defRPr/>
            </a:pPr>
            <a:r>
              <a:rPr lang="en-US" sz="3200" dirty="0">
                <a:solidFill>
                  <a:schemeClr val="accent1">
                    <a:lumMod val="75000"/>
                  </a:schemeClr>
                </a:solidFill>
              </a:rPr>
              <a:t>Identify the issues that lead to prohibition</a:t>
            </a:r>
          </a:p>
        </p:txBody>
      </p:sp>
      <p:sp>
        <p:nvSpPr>
          <p:cNvPr id="15366" name="TextBox 8"/>
          <p:cNvSpPr txBox="1">
            <a:spLocks noChangeArrowheads="1"/>
          </p:cNvSpPr>
          <p:nvPr/>
        </p:nvSpPr>
        <p:spPr bwMode="auto">
          <a:xfrm>
            <a:off x="304800" y="6400800"/>
            <a:ext cx="7010400" cy="276225"/>
          </a:xfrm>
          <a:prstGeom prst="rect">
            <a:avLst/>
          </a:prstGeom>
          <a:noFill/>
          <a:ln w="9525">
            <a:noFill/>
            <a:miter lim="800000"/>
            <a:headEnd/>
            <a:tailEnd/>
          </a:ln>
        </p:spPr>
        <p:txBody>
          <a:bodyPr>
            <a:spAutoFit/>
          </a:bodyPr>
          <a:lstStyle/>
          <a:p>
            <a:r>
              <a:rPr lang="en-US" sz="1200"/>
              <a:t>Learn more about Prohibition: </a:t>
            </a:r>
            <a:r>
              <a:rPr lang="en-US" sz="1200">
                <a:hlinkClick r:id="rId4"/>
              </a:rPr>
              <a:t>http://www.history.com/news/10-things-you-should-know-about-prohibition</a:t>
            </a:r>
            <a:r>
              <a:rPr lang="en-US" sz="1200"/>
              <a:t> </a:t>
            </a:r>
          </a:p>
        </p:txBody>
      </p:sp>
    </p:spTree>
  </p:cSld>
  <p:clrMapOvr>
    <a:masterClrMapping/>
  </p:clrMapOvr>
  <p:transition spd="med">
    <p:zoom dir="in"/>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a:solidFill>
                  <a:srgbClr val="7B9899"/>
                </a:solidFill>
              </a:rPr>
              <a:t>Introduction: Prohibition</a:t>
            </a:r>
          </a:p>
        </p:txBody>
      </p:sp>
      <p:sp>
        <p:nvSpPr>
          <p:cNvPr id="16387" name="Date Placeholder 2"/>
          <p:cNvSpPr>
            <a:spLocks noGrp="1"/>
          </p:cNvSpPr>
          <p:nvPr>
            <p:ph type="dt" sz="quarter" idx="10"/>
          </p:nvPr>
        </p:nvSpPr>
        <p:spPr bwMode="auto">
          <a:noFill/>
          <a:ln>
            <a:miter lim="800000"/>
            <a:headEnd/>
            <a:tailEnd/>
          </a:ln>
        </p:spPr>
        <p:txBody>
          <a:bodyPr wrap="square" lIns="91440" tIns="45720" rIns="91440" bIns="45720" numCol="1" anchor="t" anchorCtr="0" compatLnSpc="1">
            <a:prstTxWarp prst="textNoShape">
              <a:avLst/>
            </a:prstTxWarp>
          </a:bodyPr>
          <a:lstStyle/>
          <a:p>
            <a:fld id="{82849AFD-2CAA-49DD-AD88-F431BFF92B54}" type="datetime1">
              <a:rPr lang="en-US" smtClean="0"/>
              <a:pPr/>
              <a:t>3/14/2018</a:t>
            </a:fld>
            <a:endParaRPr lang="en-US"/>
          </a:p>
        </p:txBody>
      </p:sp>
      <p:sp>
        <p:nvSpPr>
          <p:cNvPr id="4" name="Slide Number Placeholder 3"/>
          <p:cNvSpPr>
            <a:spLocks noGrp="1"/>
          </p:cNvSpPr>
          <p:nvPr>
            <p:ph type="sldNum" sz="quarter" idx="12"/>
          </p:nvPr>
        </p:nvSpPr>
        <p:spPr/>
        <p:txBody>
          <a:bodyPr>
            <a:normAutofit lnSpcReduction="10000"/>
          </a:bodyPr>
          <a:lstStyle/>
          <a:p>
            <a:pPr marL="0" lvl="1" algn="ctr">
              <a:defRPr/>
            </a:pPr>
            <a:fld id="{C8777838-3882-4606-8186-C0B4BD85DED8}" type="slidenum">
              <a:rPr lang="en-US"/>
              <a:pPr marL="0" lvl="1" algn="ctr">
                <a:defRPr/>
              </a:pPr>
              <a:t>5</a:t>
            </a:fld>
            <a:endParaRPr lang="en-US" dirty="0">
              <a:latin typeface="+mn-lt"/>
            </a:endParaRPr>
          </a:p>
        </p:txBody>
      </p:sp>
      <p:sp>
        <p:nvSpPr>
          <p:cNvPr id="14341" name="Content Placeholder 4"/>
          <p:cNvSpPr>
            <a:spLocks noGrp="1"/>
          </p:cNvSpPr>
          <p:nvPr>
            <p:ph sz="quarter" idx="1"/>
          </p:nvPr>
        </p:nvSpPr>
        <p:spPr>
          <a:xfrm>
            <a:off x="0" y="1371600"/>
            <a:ext cx="9144000" cy="4572000"/>
          </a:xfrm>
        </p:spPr>
        <p:txBody>
          <a:bodyPr/>
          <a:lstStyle/>
          <a:p>
            <a:pPr marL="0" indent="15875" algn="ctr" eaLnBrk="1" hangingPunct="1">
              <a:buNone/>
              <a:defRPr/>
            </a:pPr>
            <a:r>
              <a:rPr lang="en-US" sz="2600" dirty="0"/>
              <a:t>The manufacture, sale &amp; transportation of intoxicating liquors was prohibited  in the United States from 1920-1933.</a:t>
            </a:r>
          </a:p>
        </p:txBody>
      </p:sp>
      <p:pic>
        <p:nvPicPr>
          <p:cNvPr id="16390" name="Picture 2" descr="http://tbn0.google.com/images?q=tbn:ujcPYeiQg7PfdM:http://www.vintageperiods.com/sites/Phenderson/_files/Image/5%2520Prohibition%2520Disposal(9).jpg">
            <a:hlinkClick r:id="rId3"/>
          </p:cNvPr>
          <p:cNvPicPr>
            <a:picLocks noChangeAspect="1" noChangeArrowheads="1"/>
          </p:cNvPicPr>
          <p:nvPr/>
        </p:nvPicPr>
        <p:blipFill>
          <a:blip r:embed="rId4" cstate="print"/>
          <a:srcRect/>
          <a:stretch>
            <a:fillRect/>
          </a:stretch>
        </p:blipFill>
        <p:spPr bwMode="auto">
          <a:xfrm>
            <a:off x="533400" y="2514600"/>
            <a:ext cx="3921125" cy="3810000"/>
          </a:xfrm>
          <a:prstGeom prst="rect">
            <a:avLst/>
          </a:prstGeom>
          <a:noFill/>
          <a:ln w="9525">
            <a:noFill/>
            <a:miter lim="800000"/>
            <a:headEnd/>
            <a:tailEnd/>
          </a:ln>
        </p:spPr>
      </p:pic>
      <p:pic>
        <p:nvPicPr>
          <p:cNvPr id="16391" name="Picture 6" descr="http://tbn0.google.com/images?q=tbn:Bmy8JNomKItJ5M:http://www.winecommonsewer.com/photos/uncategorized/2007/12/04/prohibition.jpg">
            <a:hlinkClick r:id="rId5"/>
          </p:cNvPr>
          <p:cNvPicPr>
            <a:picLocks noChangeAspect="1" noChangeArrowheads="1"/>
          </p:cNvPicPr>
          <p:nvPr/>
        </p:nvPicPr>
        <p:blipFill>
          <a:blip r:embed="rId6" cstate="print"/>
          <a:srcRect/>
          <a:stretch>
            <a:fillRect/>
          </a:stretch>
        </p:blipFill>
        <p:spPr bwMode="auto">
          <a:xfrm>
            <a:off x="4800600" y="2514600"/>
            <a:ext cx="3902075" cy="3810000"/>
          </a:xfrm>
          <a:prstGeom prst="rect">
            <a:avLst/>
          </a:prstGeom>
          <a:noFill/>
          <a:ln w="9525">
            <a:noFill/>
            <a:miter lim="800000"/>
            <a:headEnd/>
            <a:tailEnd/>
          </a:ln>
        </p:spPr>
      </p:pic>
    </p:spTree>
  </p:cSld>
  <p:clrMapOvr>
    <a:masterClrMapping/>
  </p:clrMapOvr>
  <p:transition spd="med">
    <p:zoom dir="in"/>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US">
                <a:solidFill>
                  <a:srgbClr val="7B9899"/>
                </a:solidFill>
              </a:rPr>
              <a:t>Introduction: Prohibition</a:t>
            </a:r>
          </a:p>
        </p:txBody>
      </p:sp>
      <p:sp>
        <p:nvSpPr>
          <p:cNvPr id="17411" name="Date Placeholder 2"/>
          <p:cNvSpPr>
            <a:spLocks noGrp="1"/>
          </p:cNvSpPr>
          <p:nvPr>
            <p:ph type="dt" sz="quarter" idx="10"/>
          </p:nvPr>
        </p:nvSpPr>
        <p:spPr bwMode="auto">
          <a:noFill/>
          <a:ln>
            <a:miter lim="800000"/>
            <a:headEnd/>
            <a:tailEnd/>
          </a:ln>
        </p:spPr>
        <p:txBody>
          <a:bodyPr wrap="square" lIns="91440" tIns="45720" rIns="91440" bIns="45720" numCol="1" anchor="t" anchorCtr="0" compatLnSpc="1">
            <a:prstTxWarp prst="textNoShape">
              <a:avLst/>
            </a:prstTxWarp>
          </a:bodyPr>
          <a:lstStyle/>
          <a:p>
            <a:fld id="{63E7BC4E-615D-41F7-AB46-B72C4B3B71E4}" type="datetime1">
              <a:rPr lang="en-US" smtClean="0"/>
              <a:pPr/>
              <a:t>3/14/2018</a:t>
            </a:fld>
            <a:endParaRPr lang="en-US"/>
          </a:p>
        </p:txBody>
      </p:sp>
      <p:sp>
        <p:nvSpPr>
          <p:cNvPr id="4" name="Slide Number Placeholder 3"/>
          <p:cNvSpPr>
            <a:spLocks noGrp="1"/>
          </p:cNvSpPr>
          <p:nvPr>
            <p:ph type="sldNum" sz="quarter" idx="12"/>
          </p:nvPr>
        </p:nvSpPr>
        <p:spPr/>
        <p:txBody>
          <a:bodyPr>
            <a:normAutofit lnSpcReduction="10000"/>
          </a:bodyPr>
          <a:lstStyle/>
          <a:p>
            <a:pPr marL="0" lvl="1" algn="ctr">
              <a:defRPr/>
            </a:pPr>
            <a:fld id="{DD9C8E56-191D-4726-AFF6-0AEF95D005BC}" type="slidenum">
              <a:rPr lang="en-US"/>
              <a:pPr marL="0" lvl="1" algn="ctr">
                <a:defRPr/>
              </a:pPr>
              <a:t>6</a:t>
            </a:fld>
            <a:endParaRPr lang="en-US" dirty="0">
              <a:latin typeface="+mn-lt"/>
            </a:endParaRPr>
          </a:p>
        </p:txBody>
      </p:sp>
      <p:sp>
        <p:nvSpPr>
          <p:cNvPr id="17413" name="Content Placeholder 4"/>
          <p:cNvSpPr>
            <a:spLocks noGrp="1"/>
          </p:cNvSpPr>
          <p:nvPr>
            <p:ph sz="quarter" idx="1"/>
          </p:nvPr>
        </p:nvSpPr>
        <p:spPr>
          <a:xfrm>
            <a:off x="301625" y="1527175"/>
            <a:ext cx="8504238" cy="4572000"/>
          </a:xfrm>
        </p:spPr>
        <p:txBody>
          <a:bodyPr/>
          <a:lstStyle/>
          <a:p>
            <a:pPr eaLnBrk="1" hangingPunct="1"/>
            <a:endParaRPr lang="en-US"/>
          </a:p>
        </p:txBody>
      </p:sp>
      <p:pic>
        <p:nvPicPr>
          <p:cNvPr id="17414" name="Picture 2" descr="Image:Prohibition prescription front.jpg"/>
          <p:cNvPicPr>
            <a:picLocks noChangeAspect="1" noChangeArrowheads="1"/>
          </p:cNvPicPr>
          <p:nvPr/>
        </p:nvPicPr>
        <p:blipFill>
          <a:blip r:embed="rId3" cstate="print"/>
          <a:srcRect/>
          <a:stretch>
            <a:fillRect/>
          </a:stretch>
        </p:blipFill>
        <p:spPr bwMode="auto">
          <a:xfrm>
            <a:off x="304800" y="1600200"/>
            <a:ext cx="8485188" cy="4495800"/>
          </a:xfrm>
          <a:prstGeom prst="rect">
            <a:avLst/>
          </a:prstGeom>
          <a:noFill/>
          <a:ln w="9525">
            <a:noFill/>
            <a:miter lim="800000"/>
            <a:headEnd/>
            <a:tailEnd/>
          </a:ln>
        </p:spPr>
      </p:pic>
    </p:spTree>
  </p:cSld>
  <p:clrMapOvr>
    <a:masterClrMapping/>
  </p:clrMapOvr>
  <p:transition spd="med">
    <p:zoom dir="in"/>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Prohibition: The Reality</a:t>
            </a:r>
          </a:p>
        </p:txBody>
      </p:sp>
      <p:sp>
        <p:nvSpPr>
          <p:cNvPr id="18436" name="Date Placeholder 3"/>
          <p:cNvSpPr>
            <a:spLocks noGrp="1"/>
          </p:cNvSpPr>
          <p:nvPr>
            <p:ph type="dt" sz="quarter" idx="10"/>
          </p:nvPr>
        </p:nvSpPr>
        <p:spPr bwMode="auto">
          <a:noFill/>
          <a:ln>
            <a:miter lim="800000"/>
            <a:headEnd/>
            <a:tailEnd/>
          </a:ln>
        </p:spPr>
        <p:txBody>
          <a:bodyPr wrap="square" lIns="91440" tIns="45720" rIns="91440" bIns="45720" numCol="1" anchor="t" anchorCtr="0" compatLnSpc="1">
            <a:prstTxWarp prst="textNoShape">
              <a:avLst/>
            </a:prstTxWarp>
          </a:bodyPr>
          <a:lstStyle/>
          <a:p>
            <a:fld id="{30EDB56E-4C4D-429F-B39E-9298FB75BCFD}" type="datetime1">
              <a:rPr lang="en-US" smtClean="0"/>
              <a:pPr/>
              <a:t>3/14/2018</a:t>
            </a:fld>
            <a:endParaRPr lang="en-US"/>
          </a:p>
        </p:txBody>
      </p:sp>
      <p:sp>
        <p:nvSpPr>
          <p:cNvPr id="5" name="Slide Number Placeholder 4"/>
          <p:cNvSpPr>
            <a:spLocks noGrp="1"/>
          </p:cNvSpPr>
          <p:nvPr>
            <p:ph type="sldNum" sz="quarter" idx="12"/>
          </p:nvPr>
        </p:nvSpPr>
        <p:spPr>
          <a:xfrm>
            <a:off x="4400550" y="1046163"/>
            <a:ext cx="457200" cy="441325"/>
          </a:xfrm>
        </p:spPr>
        <p:txBody>
          <a:bodyPr>
            <a:normAutofit lnSpcReduction="10000"/>
          </a:bodyPr>
          <a:lstStyle/>
          <a:p>
            <a:pPr marL="0" lvl="1">
              <a:defRPr/>
            </a:pPr>
            <a:r>
              <a:rPr lang="en-US" dirty="0"/>
              <a:t> </a:t>
            </a:r>
            <a:fld id="{6EF75325-4173-4159-8638-51C2D6A6B2A8}" type="slidenum">
              <a:rPr lang="en-US" smtClean="0"/>
              <a:pPr marL="0" lvl="1">
                <a:defRPr/>
              </a:pPr>
              <a:t>7</a:t>
            </a:fld>
            <a:endParaRPr lang="en-US" dirty="0">
              <a:latin typeface="+mn-lt"/>
            </a:endParaRPr>
          </a:p>
        </p:txBody>
      </p:sp>
      <p:pic>
        <p:nvPicPr>
          <p:cNvPr id="18438" name="Picture 2" descr="http://americanhistory.unomaha.edu/module_files/The%20National%20Gesture.jpg"/>
          <p:cNvPicPr>
            <a:picLocks noChangeAspect="1" noChangeArrowheads="1"/>
          </p:cNvPicPr>
          <p:nvPr/>
        </p:nvPicPr>
        <p:blipFill>
          <a:blip r:embed="rId3" cstate="print"/>
          <a:srcRect/>
          <a:stretch>
            <a:fillRect/>
          </a:stretch>
        </p:blipFill>
        <p:spPr bwMode="auto">
          <a:xfrm>
            <a:off x="5029200" y="1447800"/>
            <a:ext cx="3962400" cy="4881563"/>
          </a:xfrm>
          <a:prstGeom prst="rect">
            <a:avLst/>
          </a:prstGeom>
          <a:noFill/>
          <a:ln w="9525">
            <a:noFill/>
            <a:miter lim="800000"/>
            <a:headEnd/>
            <a:tailEnd/>
          </a:ln>
        </p:spPr>
      </p:pic>
      <p:sp>
        <p:nvSpPr>
          <p:cNvPr id="7" name="Content Placeholder 6"/>
          <p:cNvSpPr>
            <a:spLocks noGrp="1"/>
          </p:cNvSpPr>
          <p:nvPr>
            <p:ph sz="quarter" idx="1"/>
          </p:nvPr>
        </p:nvSpPr>
        <p:spPr/>
        <p:txBody>
          <a:bodyPr/>
          <a:lstStyle/>
          <a:p>
            <a:endParaRPr lang="en-US"/>
          </a:p>
        </p:txBody>
      </p:sp>
    </p:spTree>
  </p:cSld>
  <p:clrMapOvr>
    <a:masterClrMapping/>
  </p:clrMapOvr>
  <p:transition spd="med">
    <p:zoom dir="in"/>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Prohibition: The Reality</a:t>
            </a:r>
          </a:p>
        </p:txBody>
      </p:sp>
      <p:sp>
        <p:nvSpPr>
          <p:cNvPr id="3" name="Content Placeholder 2"/>
          <p:cNvSpPr>
            <a:spLocks noGrp="1"/>
          </p:cNvSpPr>
          <p:nvPr>
            <p:ph sz="quarter" idx="1"/>
          </p:nvPr>
        </p:nvSpPr>
        <p:spPr>
          <a:xfrm>
            <a:off x="76200" y="1371600"/>
            <a:ext cx="4956175" cy="4876800"/>
          </a:xfrm>
        </p:spPr>
        <p:txBody>
          <a:bodyPr/>
          <a:lstStyle/>
          <a:p>
            <a:pPr eaLnBrk="1" hangingPunct="1">
              <a:spcBef>
                <a:spcPts val="400"/>
              </a:spcBef>
            </a:pPr>
            <a:r>
              <a:rPr lang="en-US" sz="2400" dirty="0"/>
              <a:t>Grape varieties changed</a:t>
            </a:r>
          </a:p>
          <a:p>
            <a:pPr eaLnBrk="1" hangingPunct="1">
              <a:spcBef>
                <a:spcPts val="400"/>
              </a:spcBef>
            </a:pPr>
            <a:r>
              <a:rPr lang="en-US" sz="2400" dirty="0"/>
              <a:t>Shipped grapes and “bricks” to end user</a:t>
            </a:r>
          </a:p>
          <a:p>
            <a:pPr eaLnBrk="1" hangingPunct="1">
              <a:spcBef>
                <a:spcPts val="400"/>
              </a:spcBef>
            </a:pPr>
            <a:r>
              <a:rPr lang="en-US" sz="2400" dirty="0"/>
              <a:t>Wineries closed</a:t>
            </a:r>
          </a:p>
          <a:p>
            <a:pPr lvl="1" eaLnBrk="1" hangingPunct="1">
              <a:spcBef>
                <a:spcPts val="400"/>
              </a:spcBef>
            </a:pPr>
            <a:r>
              <a:rPr lang="en-US" sz="2000" dirty="0"/>
              <a:t>No R&amp;D</a:t>
            </a:r>
          </a:p>
          <a:p>
            <a:pPr lvl="1" eaLnBrk="1" hangingPunct="1">
              <a:spcBef>
                <a:spcPts val="400"/>
              </a:spcBef>
            </a:pPr>
            <a:r>
              <a:rPr lang="en-US" sz="2000" dirty="0"/>
              <a:t>No Market</a:t>
            </a:r>
          </a:p>
          <a:p>
            <a:pPr eaLnBrk="1" hangingPunct="1">
              <a:spcBef>
                <a:spcPts val="400"/>
              </a:spcBef>
            </a:pPr>
            <a:r>
              <a:rPr lang="en-US" sz="2400" dirty="0"/>
              <a:t>Drinking continued</a:t>
            </a:r>
          </a:p>
          <a:p>
            <a:pPr lvl="1" eaLnBrk="1" hangingPunct="1">
              <a:spcBef>
                <a:spcPts val="400"/>
              </a:spcBef>
            </a:pPr>
            <a:r>
              <a:rPr lang="en-US" sz="2000" dirty="0"/>
              <a:t>No  money to enforce law</a:t>
            </a:r>
          </a:p>
          <a:p>
            <a:pPr lvl="1" eaLnBrk="1" hangingPunct="1">
              <a:spcBef>
                <a:spcPts val="400"/>
              </a:spcBef>
            </a:pPr>
            <a:r>
              <a:rPr lang="en-US" sz="2000" dirty="0"/>
              <a:t>Speak Easies</a:t>
            </a:r>
          </a:p>
          <a:p>
            <a:pPr lvl="1" eaLnBrk="1" hangingPunct="1">
              <a:spcBef>
                <a:spcPts val="400"/>
              </a:spcBef>
            </a:pPr>
            <a:r>
              <a:rPr lang="en-US" sz="2000" dirty="0"/>
              <a:t>Organized Crime</a:t>
            </a:r>
          </a:p>
          <a:p>
            <a:pPr lvl="1" eaLnBrk="1" hangingPunct="1">
              <a:spcBef>
                <a:spcPts val="400"/>
              </a:spcBef>
            </a:pPr>
            <a:r>
              <a:rPr lang="en-US" sz="2000" dirty="0"/>
              <a:t>Increase alcohol poisoning deaths</a:t>
            </a:r>
          </a:p>
          <a:p>
            <a:pPr eaLnBrk="1" hangingPunct="1">
              <a:spcBef>
                <a:spcPts val="400"/>
              </a:spcBef>
            </a:pPr>
            <a:r>
              <a:rPr lang="en-US" sz="2400" dirty="0"/>
              <a:t>Church attendance increased</a:t>
            </a:r>
          </a:p>
          <a:p>
            <a:pPr eaLnBrk="1" hangingPunct="1">
              <a:spcBef>
                <a:spcPts val="400"/>
              </a:spcBef>
            </a:pPr>
            <a:r>
              <a:rPr lang="en-US" sz="2400" dirty="0"/>
              <a:t>Medical prescriptions increased</a:t>
            </a:r>
          </a:p>
          <a:p>
            <a:pPr>
              <a:spcBef>
                <a:spcPts val="400"/>
              </a:spcBef>
            </a:pPr>
            <a:endParaRPr lang="en-US" sz="2400" dirty="0"/>
          </a:p>
        </p:txBody>
      </p:sp>
      <p:sp>
        <p:nvSpPr>
          <p:cNvPr id="18436" name="Date Placeholder 3"/>
          <p:cNvSpPr>
            <a:spLocks noGrp="1"/>
          </p:cNvSpPr>
          <p:nvPr>
            <p:ph type="dt" sz="quarter" idx="10"/>
          </p:nvPr>
        </p:nvSpPr>
        <p:spPr bwMode="auto">
          <a:noFill/>
          <a:ln>
            <a:miter lim="800000"/>
            <a:headEnd/>
            <a:tailEnd/>
          </a:ln>
        </p:spPr>
        <p:txBody>
          <a:bodyPr wrap="square" lIns="91440" tIns="45720" rIns="91440" bIns="45720" numCol="1" anchor="t" anchorCtr="0" compatLnSpc="1">
            <a:prstTxWarp prst="textNoShape">
              <a:avLst/>
            </a:prstTxWarp>
          </a:bodyPr>
          <a:lstStyle/>
          <a:p>
            <a:fld id="{30EDB56E-4C4D-429F-B39E-9298FB75BCFD}" type="datetime1">
              <a:rPr lang="en-US" smtClean="0"/>
              <a:pPr/>
              <a:t>3/14/2018</a:t>
            </a:fld>
            <a:endParaRPr lang="en-US"/>
          </a:p>
        </p:txBody>
      </p:sp>
      <p:sp>
        <p:nvSpPr>
          <p:cNvPr id="5" name="Slide Number Placeholder 4"/>
          <p:cNvSpPr>
            <a:spLocks noGrp="1"/>
          </p:cNvSpPr>
          <p:nvPr>
            <p:ph type="sldNum" sz="quarter" idx="12"/>
          </p:nvPr>
        </p:nvSpPr>
        <p:spPr>
          <a:xfrm>
            <a:off x="4400550" y="1046163"/>
            <a:ext cx="457200" cy="441325"/>
          </a:xfrm>
        </p:spPr>
        <p:txBody>
          <a:bodyPr>
            <a:normAutofit lnSpcReduction="10000"/>
          </a:bodyPr>
          <a:lstStyle/>
          <a:p>
            <a:pPr marL="0" lvl="1">
              <a:defRPr/>
            </a:pPr>
            <a:r>
              <a:rPr lang="en-US" dirty="0"/>
              <a:t> </a:t>
            </a:r>
            <a:fld id="{6EF75325-4173-4159-8638-51C2D6A6B2A8}" type="slidenum">
              <a:rPr lang="en-US" smtClean="0"/>
              <a:pPr marL="0" lvl="1">
                <a:defRPr/>
              </a:pPr>
              <a:t>8</a:t>
            </a:fld>
            <a:endParaRPr lang="en-US" dirty="0">
              <a:latin typeface="+mn-lt"/>
            </a:endParaRPr>
          </a:p>
        </p:txBody>
      </p:sp>
      <p:pic>
        <p:nvPicPr>
          <p:cNvPr id="18438" name="Picture 2" descr="http://americanhistory.unomaha.edu/module_files/The%20National%20Gesture.jpg"/>
          <p:cNvPicPr>
            <a:picLocks noChangeAspect="1" noChangeArrowheads="1"/>
          </p:cNvPicPr>
          <p:nvPr/>
        </p:nvPicPr>
        <p:blipFill>
          <a:blip r:embed="rId3" cstate="print"/>
          <a:srcRect/>
          <a:stretch>
            <a:fillRect/>
          </a:stretch>
        </p:blipFill>
        <p:spPr bwMode="auto">
          <a:xfrm>
            <a:off x="5029200" y="1447800"/>
            <a:ext cx="3962400" cy="4881563"/>
          </a:xfrm>
          <a:prstGeom prst="rect">
            <a:avLst/>
          </a:prstGeom>
          <a:noFill/>
          <a:ln w="9525">
            <a:noFill/>
            <a:miter lim="800000"/>
            <a:headEnd/>
            <a:tailEnd/>
          </a:ln>
        </p:spPr>
      </p:pic>
    </p:spTree>
  </p:cSld>
  <p:clrMapOvr>
    <a:masterClrMapping/>
  </p:clrMapOvr>
  <p:transition spd="med">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ox(in)">
                                      <p:cBhvr>
                                        <p:cTn id="10" dur="500"/>
                                        <p:tgtEl>
                                          <p:spTgt spid="3">
                                            <p:txEl>
                                              <p:pRg st="1" end="1"/>
                                            </p:txEl>
                                          </p:spTgt>
                                        </p:tgtEl>
                                      </p:cBhvr>
                                    </p:animEffect>
                                  </p:childTnLst>
                                </p:cTn>
                              </p:par>
                              <p:par>
                                <p:cTn id="11" presetID="4" presetClass="entr" presetSubtype="16"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ox(in)">
                                      <p:cBhvr>
                                        <p:cTn id="13" dur="500"/>
                                        <p:tgtEl>
                                          <p:spTgt spid="3">
                                            <p:txEl>
                                              <p:pRg st="2" end="2"/>
                                            </p:txEl>
                                          </p:spTgt>
                                        </p:tgtEl>
                                      </p:cBhvr>
                                    </p:animEffect>
                                  </p:childTnLst>
                                </p:cTn>
                              </p:par>
                              <p:par>
                                <p:cTn id="14" presetID="4" presetClass="entr" presetSubtype="16"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ox(in)">
                                      <p:cBhvr>
                                        <p:cTn id="16" dur="500"/>
                                        <p:tgtEl>
                                          <p:spTgt spid="3">
                                            <p:txEl>
                                              <p:pRg st="3" end="3"/>
                                            </p:txEl>
                                          </p:spTgt>
                                        </p:tgtEl>
                                      </p:cBhvr>
                                    </p:animEffect>
                                  </p:childTnLst>
                                </p:cTn>
                              </p:par>
                              <p:par>
                                <p:cTn id="17" presetID="4" presetClass="entr" presetSubtype="16"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box(in)">
                                      <p:cBhvr>
                                        <p:cTn id="19" dur="500"/>
                                        <p:tgtEl>
                                          <p:spTgt spid="3">
                                            <p:txEl>
                                              <p:pRg st="4" end="4"/>
                                            </p:txEl>
                                          </p:spTgt>
                                        </p:tgtEl>
                                      </p:cBhvr>
                                    </p:animEffect>
                                  </p:childTnLst>
                                </p:cTn>
                              </p:par>
                              <p:par>
                                <p:cTn id="20" presetID="4" presetClass="entr" presetSubtype="16"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ox(in)">
                                      <p:cBhvr>
                                        <p:cTn id="22" dur="500"/>
                                        <p:tgtEl>
                                          <p:spTgt spid="3">
                                            <p:txEl>
                                              <p:pRg st="5" end="5"/>
                                            </p:txEl>
                                          </p:spTgt>
                                        </p:tgtEl>
                                      </p:cBhvr>
                                    </p:animEffect>
                                  </p:childTnLst>
                                </p:cTn>
                              </p:par>
                              <p:par>
                                <p:cTn id="23" presetID="4" presetClass="entr" presetSubtype="16"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box(in)">
                                      <p:cBhvr>
                                        <p:cTn id="25" dur="500"/>
                                        <p:tgtEl>
                                          <p:spTgt spid="3">
                                            <p:txEl>
                                              <p:pRg st="6" end="6"/>
                                            </p:txEl>
                                          </p:spTgt>
                                        </p:tgtEl>
                                      </p:cBhvr>
                                    </p:animEffect>
                                  </p:childTnLst>
                                </p:cTn>
                              </p:par>
                              <p:par>
                                <p:cTn id="26" presetID="4" presetClass="entr" presetSubtype="16" fill="hold" grpId="0"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box(in)">
                                      <p:cBhvr>
                                        <p:cTn id="28" dur="500"/>
                                        <p:tgtEl>
                                          <p:spTgt spid="3">
                                            <p:txEl>
                                              <p:pRg st="7" end="7"/>
                                            </p:txEl>
                                          </p:spTgt>
                                        </p:tgtEl>
                                      </p:cBhvr>
                                    </p:animEffect>
                                  </p:childTnLst>
                                </p:cTn>
                              </p:par>
                              <p:par>
                                <p:cTn id="29" presetID="4" presetClass="entr" presetSubtype="16" fill="hold" grpId="0"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box(in)">
                                      <p:cBhvr>
                                        <p:cTn id="31" dur="500"/>
                                        <p:tgtEl>
                                          <p:spTgt spid="3">
                                            <p:txEl>
                                              <p:pRg st="8" end="8"/>
                                            </p:txEl>
                                          </p:spTgt>
                                        </p:tgtEl>
                                      </p:cBhvr>
                                    </p:animEffect>
                                  </p:childTnLst>
                                </p:cTn>
                              </p:par>
                              <p:par>
                                <p:cTn id="32" presetID="4" presetClass="entr" presetSubtype="16" fill="hold" grpId="0" nodeType="withEffect">
                                  <p:stCondLst>
                                    <p:cond delay="0"/>
                                  </p:stCondLst>
                                  <p:childTnLst>
                                    <p:set>
                                      <p:cBhvr>
                                        <p:cTn id="33" dur="1" fill="hold">
                                          <p:stCondLst>
                                            <p:cond delay="0"/>
                                          </p:stCondLst>
                                        </p:cTn>
                                        <p:tgtEl>
                                          <p:spTgt spid="3">
                                            <p:txEl>
                                              <p:pRg st="9" end="9"/>
                                            </p:txEl>
                                          </p:spTgt>
                                        </p:tgtEl>
                                        <p:attrNameLst>
                                          <p:attrName>style.visibility</p:attrName>
                                        </p:attrNameLst>
                                      </p:cBhvr>
                                      <p:to>
                                        <p:strVal val="visible"/>
                                      </p:to>
                                    </p:set>
                                    <p:animEffect transition="in" filter="box(in)">
                                      <p:cBhvr>
                                        <p:cTn id="34" dur="500"/>
                                        <p:tgtEl>
                                          <p:spTgt spid="3">
                                            <p:txEl>
                                              <p:pRg st="9" end="9"/>
                                            </p:txEl>
                                          </p:spTgt>
                                        </p:tgtEl>
                                      </p:cBhvr>
                                    </p:animEffect>
                                  </p:childTnLst>
                                </p:cTn>
                              </p:par>
                              <p:par>
                                <p:cTn id="35" presetID="4" presetClass="entr" presetSubtype="16" fill="hold" grpId="0" nodeType="with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Effect transition="in" filter="box(in)">
                                      <p:cBhvr>
                                        <p:cTn id="37" dur="500"/>
                                        <p:tgtEl>
                                          <p:spTgt spid="3">
                                            <p:txEl>
                                              <p:pRg st="10" end="10"/>
                                            </p:txEl>
                                          </p:spTgt>
                                        </p:tgtEl>
                                      </p:cBhvr>
                                    </p:animEffect>
                                  </p:childTnLst>
                                </p:cTn>
                              </p:par>
                              <p:par>
                                <p:cTn id="38" presetID="4" presetClass="entr" presetSubtype="16" fill="hold" grpId="0" nodeType="withEffect">
                                  <p:stCondLst>
                                    <p:cond delay="0"/>
                                  </p:stCondLst>
                                  <p:childTnLst>
                                    <p:set>
                                      <p:cBhvr>
                                        <p:cTn id="39" dur="1" fill="hold">
                                          <p:stCondLst>
                                            <p:cond delay="0"/>
                                          </p:stCondLst>
                                        </p:cTn>
                                        <p:tgtEl>
                                          <p:spTgt spid="3">
                                            <p:txEl>
                                              <p:pRg st="11" end="11"/>
                                            </p:txEl>
                                          </p:spTgt>
                                        </p:tgtEl>
                                        <p:attrNameLst>
                                          <p:attrName>style.visibility</p:attrName>
                                        </p:attrNameLst>
                                      </p:cBhvr>
                                      <p:to>
                                        <p:strVal val="visible"/>
                                      </p:to>
                                    </p:set>
                                    <p:animEffect transition="in" filter="box(in)">
                                      <p:cBhvr>
                                        <p:cTn id="40"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228600"/>
            <a:ext cx="8613775" cy="758825"/>
          </a:xfrm>
        </p:spPr>
        <p:txBody>
          <a:bodyPr/>
          <a:lstStyle/>
          <a:p>
            <a:pPr>
              <a:defRPr/>
            </a:pPr>
            <a:r>
              <a:rPr lang="en-US" sz="3200" dirty="0"/>
              <a:t>Prohibition: The End of the Nobel Experiment</a:t>
            </a:r>
          </a:p>
        </p:txBody>
      </p:sp>
      <p:sp>
        <p:nvSpPr>
          <p:cNvPr id="19460" name="Date Placeholder 3"/>
          <p:cNvSpPr>
            <a:spLocks noGrp="1"/>
          </p:cNvSpPr>
          <p:nvPr>
            <p:ph type="dt" sz="quarter" idx="10"/>
          </p:nvPr>
        </p:nvSpPr>
        <p:spPr bwMode="auto">
          <a:noFill/>
          <a:ln>
            <a:miter lim="800000"/>
            <a:headEnd/>
            <a:tailEnd/>
          </a:ln>
        </p:spPr>
        <p:txBody>
          <a:bodyPr wrap="square" lIns="91440" tIns="45720" rIns="91440" bIns="45720" numCol="1" anchor="t" anchorCtr="0" compatLnSpc="1">
            <a:prstTxWarp prst="textNoShape">
              <a:avLst/>
            </a:prstTxWarp>
          </a:bodyPr>
          <a:lstStyle/>
          <a:p>
            <a:fld id="{7652FC78-5FD9-4FFF-8F90-00E7A21D4E7B}" type="datetime1">
              <a:rPr lang="en-US" smtClean="0"/>
              <a:pPr/>
              <a:t>3/14/2018</a:t>
            </a:fld>
            <a:endParaRPr lang="en-US"/>
          </a:p>
        </p:txBody>
      </p:sp>
      <p:sp>
        <p:nvSpPr>
          <p:cNvPr id="5" name="Slide Number Placeholder 4"/>
          <p:cNvSpPr>
            <a:spLocks noGrp="1"/>
          </p:cNvSpPr>
          <p:nvPr>
            <p:ph type="sldNum" sz="quarter" idx="12"/>
          </p:nvPr>
        </p:nvSpPr>
        <p:spPr>
          <a:xfrm>
            <a:off x="4377268" y="1054630"/>
            <a:ext cx="457200" cy="441325"/>
          </a:xfrm>
        </p:spPr>
        <p:txBody>
          <a:bodyPr>
            <a:normAutofit lnSpcReduction="10000"/>
          </a:bodyPr>
          <a:lstStyle/>
          <a:p>
            <a:pPr marL="0" lvl="1">
              <a:defRPr/>
            </a:pPr>
            <a:r>
              <a:rPr lang="en-US" dirty="0"/>
              <a:t> </a:t>
            </a:r>
            <a:fld id="{0AC4BFDA-2906-409D-B107-087515F44C9D}" type="slidenum">
              <a:rPr lang="en-US" smtClean="0"/>
              <a:pPr marL="0" lvl="1">
                <a:defRPr/>
              </a:pPr>
              <a:t>9</a:t>
            </a:fld>
            <a:endParaRPr lang="en-US" dirty="0">
              <a:latin typeface="+mn-lt"/>
            </a:endParaRPr>
          </a:p>
        </p:txBody>
      </p:sp>
      <p:pic>
        <p:nvPicPr>
          <p:cNvPr id="19462" name="Picture 2" descr="http://static1.squarespace.com/static/53c2e782e4b0b86733291a00/t/547fa548e4b02d5cacc67ea0/1417651532656/Asbury-Provisions-Prohibition-Ends"/>
          <p:cNvPicPr>
            <a:picLocks noChangeAspect="1" noChangeArrowheads="1"/>
          </p:cNvPicPr>
          <p:nvPr/>
        </p:nvPicPr>
        <p:blipFill>
          <a:blip r:embed="rId3" cstate="print"/>
          <a:srcRect/>
          <a:stretch>
            <a:fillRect/>
          </a:stretch>
        </p:blipFill>
        <p:spPr bwMode="auto">
          <a:xfrm>
            <a:off x="2971800" y="1590675"/>
            <a:ext cx="5895975" cy="3743325"/>
          </a:xfrm>
          <a:prstGeom prst="rect">
            <a:avLst/>
          </a:prstGeom>
          <a:noFill/>
          <a:ln w="9525">
            <a:noFill/>
            <a:miter lim="800000"/>
            <a:headEnd/>
            <a:tailEnd/>
          </a:ln>
        </p:spPr>
      </p:pic>
      <p:sp>
        <p:nvSpPr>
          <p:cNvPr id="4" name="Content Placeholder 3">
            <a:extLst>
              <a:ext uri="{FF2B5EF4-FFF2-40B4-BE49-F238E27FC236}">
                <a16:creationId xmlns:a16="http://schemas.microsoft.com/office/drawing/2014/main" id="{B84C72DD-6B1A-4A9F-BDAE-C260A855626B}"/>
              </a:ext>
            </a:extLst>
          </p:cNvPr>
          <p:cNvSpPr>
            <a:spLocks noGrp="1"/>
          </p:cNvSpPr>
          <p:nvPr>
            <p:ph sz="quarter" idx="1"/>
          </p:nvPr>
        </p:nvSpPr>
        <p:spPr/>
        <p:txBody>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What lead to the end of Prohibition?</a:t>
            </a:r>
          </a:p>
        </p:txBody>
      </p:sp>
    </p:spTree>
  </p:cSld>
  <p:clrMapOvr>
    <a:masterClrMapping/>
  </p:clrMapOvr>
  <p:transition spd="med">
    <p:zoom dir="in"/>
  </p:transition>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4514</TotalTime>
  <Words>2363</Words>
  <Application>Microsoft Office PowerPoint</Application>
  <PresentationFormat>On-screen Show (4:3)</PresentationFormat>
  <Paragraphs>451</Paragraphs>
  <Slides>35</Slides>
  <Notes>32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35</vt:i4>
      </vt:variant>
    </vt:vector>
  </HeadingPairs>
  <TitlesOfParts>
    <vt:vector size="42" baseType="lpstr">
      <vt:lpstr>Arial</vt:lpstr>
      <vt:lpstr>Georgia</vt:lpstr>
      <vt:lpstr>Times New Roman</vt:lpstr>
      <vt:lpstr>Verdana</vt:lpstr>
      <vt:lpstr>Wingdings</vt:lpstr>
      <vt:lpstr>Wingdings 2</vt:lpstr>
      <vt:lpstr>Civic</vt:lpstr>
      <vt:lpstr>Wines of North America</vt:lpstr>
      <vt:lpstr>Objectives</vt:lpstr>
      <vt:lpstr>Terms to Know</vt:lpstr>
      <vt:lpstr>PowerPoint Presentation</vt:lpstr>
      <vt:lpstr>Introduction: Prohibition</vt:lpstr>
      <vt:lpstr>Introduction: Prohibition</vt:lpstr>
      <vt:lpstr>Prohibition: The Reality</vt:lpstr>
      <vt:lpstr>Prohibition: The Reality</vt:lpstr>
      <vt:lpstr>Prohibition: The End of the Nobel Experiment</vt:lpstr>
      <vt:lpstr>Prohibition: The End of the Nobel Experiment</vt:lpstr>
      <vt:lpstr>US Consumption of Wine 1995-2016</vt:lpstr>
      <vt:lpstr>US Consumption of Wine 1997-2014</vt:lpstr>
      <vt:lpstr>Wine Laws</vt:lpstr>
      <vt:lpstr>Wine Laws</vt:lpstr>
      <vt:lpstr>Sales: Federal Laws=State Controls</vt:lpstr>
      <vt:lpstr>Sales: Three Tier System</vt:lpstr>
      <vt:lpstr>Responsible Alcohol Sales</vt:lpstr>
      <vt:lpstr>Responsible Alcohol Sales, Employment</vt:lpstr>
      <vt:lpstr>How to read an American Wine Label</vt:lpstr>
      <vt:lpstr>PowerPoint Presentation</vt:lpstr>
      <vt:lpstr>New York State</vt:lpstr>
      <vt:lpstr>NYS AVAs</vt:lpstr>
      <vt:lpstr>Oregon</vt:lpstr>
      <vt:lpstr>Oregon’s AVAs</vt:lpstr>
      <vt:lpstr>Washington </vt:lpstr>
      <vt:lpstr>Washington</vt:lpstr>
      <vt:lpstr>Selection of Washington AVAs</vt:lpstr>
      <vt:lpstr>Comparison of Washington &amp; Oregon</vt:lpstr>
      <vt:lpstr>Sales: Sommelier</vt:lpstr>
      <vt:lpstr>Service: Decanting</vt:lpstr>
      <vt:lpstr>Importance of Temperature</vt:lpstr>
      <vt:lpstr>PowerPoint Presentation</vt:lpstr>
      <vt:lpstr>PowerPoint Presentation</vt:lpstr>
      <vt:lpstr>Storage</vt:lpstr>
      <vt:lpstr>Alternative Packaging and Sales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Goodvino</dc:creator>
  <cp:lastModifiedBy>Karen Goodlad</cp:lastModifiedBy>
  <cp:revision>161</cp:revision>
  <cp:lastPrinted>1601-01-01T00:00:00Z</cp:lastPrinted>
  <dcterms:created xsi:type="dcterms:W3CDTF">1601-01-01T00:00:00Z</dcterms:created>
  <dcterms:modified xsi:type="dcterms:W3CDTF">2018-03-14T17:59:30Z</dcterms:modified>
</cp:coreProperties>
</file>