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1" r:id="rId3"/>
    <p:sldId id="272" r:id="rId4"/>
    <p:sldId id="301" r:id="rId5"/>
    <p:sldId id="302" r:id="rId6"/>
    <p:sldId id="304" r:id="rId7"/>
    <p:sldId id="305" r:id="rId8"/>
    <p:sldId id="306" r:id="rId9"/>
    <p:sldId id="30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8" autoAdjust="0"/>
  </p:normalViewPr>
  <p:slideViewPr>
    <p:cSldViewPr>
      <p:cViewPr varScale="1">
        <p:scale>
          <a:sx n="39" d="100"/>
          <a:sy n="39" d="100"/>
        </p:scale>
        <p:origin x="7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8D3BE5-85F3-4213-9AAB-F9A336C71F9C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FC7A11-9BF6-4156-A97F-FDD21FFB1F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82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6F5C-F0A3-4AC6-ADD6-0CBC66ABDFDB}" type="datetimeFigureOut">
              <a:rPr lang="en-US" smtClean="0"/>
              <a:pPr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4B54A-15EB-4A6A-93FA-93B67EE39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5105" y="2362200"/>
            <a:ext cx="7772400" cy="1470025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US" dirty="0" smtClean="0"/>
              <a:t>Mathematics Department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48200"/>
            <a:ext cx="6400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February 1, 2017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752600" y="685800"/>
            <a:ext cx="3276600" cy="10175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NEW YORK CITY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COLLEGE OF TECHNOLOGY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THE CITY UNIVERSITY OF NEW YORK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***college of tech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685800"/>
            <a:ext cx="828675" cy="92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412" y="1447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Good and </a:t>
            </a:r>
            <a:r>
              <a:rPr lang="en-US" dirty="0" smtClean="0"/>
              <a:t>Welfare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3400" y="2590800"/>
            <a:ext cx="8229600" cy="1752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81000" y="37719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Adjournment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Approval of minutes from December 1, 2016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Spring 2017 Department meetings:  </a:t>
            </a:r>
          </a:p>
          <a:p>
            <a:pPr marL="0" indent="0">
              <a:buNone/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February 2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March 2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April 6</a:t>
            </a:r>
          </a:p>
          <a:p>
            <a:pPr marL="0" indent="0">
              <a:buNone/>
            </a:pPr>
            <a:r>
              <a:rPr lang="en-US" sz="2800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May 4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 algn="ctr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Administrative </a:t>
            </a:r>
            <a:r>
              <a:rPr lang="en-US" dirty="0" smtClean="0"/>
              <a:t>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en-US" sz="2400" dirty="0"/>
              <a:t>Last Day for ALL program changes (adding and dropping classes) in-person is Friday, February 3</a:t>
            </a:r>
            <a:r>
              <a:rPr lang="en-US" sz="2400" baseline="30000" dirty="0"/>
              <a:t>rd</a:t>
            </a:r>
            <a:endParaRPr lang="en-US" sz="2400" dirty="0"/>
          </a:p>
          <a:p>
            <a:r>
              <a:rPr lang="en-US" sz="2400" dirty="0"/>
              <a:t>Last Day for ALL course substitutions for Spring 2017 due at the Registrar’s office by close of business is Friday, February 3</a:t>
            </a:r>
            <a:r>
              <a:rPr lang="en-US" sz="2400" baseline="30000" dirty="0"/>
              <a:t>rd</a:t>
            </a:r>
            <a:endParaRPr lang="en-US" sz="2400" dirty="0"/>
          </a:p>
          <a:p>
            <a:r>
              <a:rPr lang="en-US" sz="2400" dirty="0"/>
              <a:t>Last Day for ALL program changes (adding and dropping classes) online is Sunday, February 5th</a:t>
            </a:r>
          </a:p>
          <a:p>
            <a:r>
              <a:rPr lang="en-US" sz="2400" dirty="0" smtClean="0"/>
              <a:t>COA </a:t>
            </a:r>
            <a:r>
              <a:rPr lang="en-US" sz="2400" dirty="0"/>
              <a:t>Rosters are due in </a:t>
            </a:r>
            <a:r>
              <a:rPr lang="en-US" sz="2400" dirty="0" err="1"/>
              <a:t>CUNYfirst</a:t>
            </a:r>
            <a:r>
              <a:rPr lang="en-US" sz="2400" dirty="0"/>
              <a:t> by Monday, February 13</a:t>
            </a:r>
          </a:p>
          <a:p>
            <a:r>
              <a:rPr lang="en-US" sz="2400" dirty="0"/>
              <a:t>Last day for ALL Change of Curriculum forms for spring 2017 in person is Friday, February 17</a:t>
            </a:r>
            <a:r>
              <a:rPr lang="en-US" sz="2400" baseline="30000" dirty="0"/>
              <a:t>th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085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Administrative </a:t>
            </a:r>
            <a:r>
              <a:rPr lang="en-US" dirty="0" smtClean="0"/>
              <a:t>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Multiple position forms and checklists are due </a:t>
            </a:r>
            <a:r>
              <a:rPr lang="en-US" sz="2400" dirty="0" smtClean="0"/>
              <a:t>asap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Spring release time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Adjunct 3-year appointment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Peer observation reports 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Course syllabus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0727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85800"/>
            <a:ext cx="7467600" cy="54403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Alternative path to elementary algebra-expanding options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Course development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Timeline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Hidden pre-requisite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Memo on </a:t>
            </a:r>
            <a:r>
              <a:rPr lang="en-US" sz="2400" dirty="0" smtClean="0"/>
              <a:t>WU/F</a:t>
            </a:r>
          </a:p>
          <a:p>
            <a:pPr>
              <a:lnSpc>
                <a:spcPct val="150000"/>
              </a:lnSpc>
            </a:pPr>
            <a:r>
              <a:rPr lang="en-US" sz="2400" dirty="0" err="1" smtClean="0"/>
              <a:t>Accuplacer</a:t>
            </a:r>
            <a:r>
              <a:rPr lang="en-US" sz="2400" dirty="0" smtClean="0"/>
              <a:t> placement scores of other </a:t>
            </a:r>
            <a:r>
              <a:rPr lang="en-US" sz="2400" smtClean="0"/>
              <a:t>CUNY colleges</a:t>
            </a:r>
            <a:endParaRPr lang="en-US" sz="2400" dirty="0" smtClean="0"/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38048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Pilot course/workshop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MAT 1175 self-study online workshop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MAT 1190 winter workshop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 smtClean="0"/>
              <a:t>Python workshop</a:t>
            </a:r>
          </a:p>
          <a:p>
            <a:pPr>
              <a:lnSpc>
                <a:spcPct val="150000"/>
              </a:lnSpc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3152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Course Coordinator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1175 – Lin Zhou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1180/1190 – Nadia </a:t>
            </a:r>
            <a:r>
              <a:rPr lang="en-US" sz="2400" dirty="0" err="1" smtClean="0"/>
              <a:t>Benakli</a:t>
            </a: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1272 – Johanna </a:t>
            </a:r>
            <a:r>
              <a:rPr lang="en-US" sz="2400" dirty="0" err="1" smtClean="0"/>
              <a:t>Ellner</a:t>
            </a: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1275 – Holly Carley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1375 – Thomas </a:t>
            </a:r>
            <a:r>
              <a:rPr lang="en-US" sz="2400" dirty="0" err="1" smtClean="0"/>
              <a:t>Tradler</a:t>
            </a:r>
            <a:endParaRPr lang="en-US" sz="24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 1475/1575 – Henry </a:t>
            </a:r>
            <a:r>
              <a:rPr lang="en-US" sz="2400" dirty="0" err="1" smtClean="0"/>
              <a:t>Africk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46357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Committee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525963"/>
          </a:xfrm>
          <a:ln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Applied Math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Math Education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Computer Science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 smtClean="0"/>
              <a:t>Developmental Math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/>
              <a:t>Assessment </a:t>
            </a:r>
            <a:r>
              <a:rPr lang="en-US" sz="2400" dirty="0" smtClean="0"/>
              <a:t>committee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17863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7938" y="3363913"/>
            <a:ext cx="850900" cy="714375"/>
          </a:xfrm>
          <a:prstGeom prst="rect">
            <a:avLst/>
          </a:prstGeom>
          <a:solidFill>
            <a:srgbClr val="FFFFFF"/>
          </a:solidFill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Chairperson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295400" y="1466850"/>
            <a:ext cx="925513" cy="944563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Department Committees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292225" y="3479800"/>
            <a:ext cx="925513" cy="474663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Course Coordinators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754313" y="600075"/>
            <a:ext cx="1458912" cy="258763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Budget and Supplies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157163" y="6350"/>
            <a:ext cx="40544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smtClean="0">
                <a:ln>
                  <a:noFill/>
                </a:ln>
                <a:solidFill>
                  <a:srgbClr val="3B618E"/>
                </a:solidFill>
                <a:effectLst/>
                <a:latin typeface="Tw Cen MT Condensed" panose="020B0606020104020203" pitchFamily="34" charset="0"/>
              </a:rPr>
              <a:t>MATHEMATICS DEPARTMENT ORGANIZATIONAL CHART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230938" y="1244600"/>
            <a:ext cx="1339850" cy="876300"/>
          </a:xfrm>
          <a:prstGeom prst="rect">
            <a:avLst/>
          </a:prstGeom>
          <a:solidFill>
            <a:srgbClr val="CCCCFF"/>
          </a:solidFill>
          <a:ln w="9525" algn="in">
            <a:solidFill>
              <a:srgbClr val="DCE6F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MATHEMATICS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DEPARTMENT PROGRAMS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746375" y="296863"/>
            <a:ext cx="1458913" cy="25082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Assessment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744788" y="920750"/>
            <a:ext cx="1458912" cy="24288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Curriculum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2751138" y="1222375"/>
            <a:ext cx="1458912" cy="23653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Final Examination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749550" y="1522413"/>
            <a:ext cx="1458913" cy="242887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Final Grades Appeals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2754313" y="1820863"/>
            <a:ext cx="1457325" cy="236537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Good and Welfare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747963" y="2119313"/>
            <a:ext cx="1458912" cy="227012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Placement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2762250" y="2405063"/>
            <a:ext cx="1703388" cy="236537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Professional Development and Research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2765425" y="2703513"/>
            <a:ext cx="1458913" cy="25082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Programming and Scheduling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64" name="AutoShape 16"/>
          <p:cNvCxnSpPr>
            <a:cxnSpLocks noChangeShapeType="1"/>
          </p:cNvCxnSpPr>
          <p:nvPr/>
        </p:nvCxnSpPr>
        <p:spPr bwMode="auto">
          <a:xfrm flipV="1">
            <a:off x="2220913" y="422275"/>
            <a:ext cx="525462" cy="15176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65" name="AutoShape 17"/>
          <p:cNvCxnSpPr>
            <a:cxnSpLocks noChangeShapeType="1"/>
          </p:cNvCxnSpPr>
          <p:nvPr/>
        </p:nvCxnSpPr>
        <p:spPr bwMode="auto">
          <a:xfrm flipV="1">
            <a:off x="2212975" y="728663"/>
            <a:ext cx="533400" cy="12112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66" name="AutoShape 18"/>
          <p:cNvCxnSpPr>
            <a:cxnSpLocks noChangeShapeType="1"/>
          </p:cNvCxnSpPr>
          <p:nvPr/>
        </p:nvCxnSpPr>
        <p:spPr bwMode="auto">
          <a:xfrm flipV="1">
            <a:off x="2220913" y="1041400"/>
            <a:ext cx="523875" cy="8985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67" name="AutoShape 19"/>
          <p:cNvCxnSpPr>
            <a:cxnSpLocks noChangeShapeType="1"/>
          </p:cNvCxnSpPr>
          <p:nvPr/>
        </p:nvCxnSpPr>
        <p:spPr bwMode="auto">
          <a:xfrm flipV="1">
            <a:off x="2230438" y="1341438"/>
            <a:ext cx="530225" cy="5984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68" name="AutoShape 20"/>
          <p:cNvCxnSpPr>
            <a:cxnSpLocks noChangeShapeType="1"/>
          </p:cNvCxnSpPr>
          <p:nvPr/>
        </p:nvCxnSpPr>
        <p:spPr bwMode="auto">
          <a:xfrm flipV="1">
            <a:off x="2230438" y="1644650"/>
            <a:ext cx="528637" cy="2952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69" name="AutoShape 21"/>
          <p:cNvCxnSpPr>
            <a:cxnSpLocks noChangeShapeType="1"/>
          </p:cNvCxnSpPr>
          <p:nvPr/>
        </p:nvCxnSpPr>
        <p:spPr bwMode="auto">
          <a:xfrm flipV="1">
            <a:off x="2220913" y="1938338"/>
            <a:ext cx="533400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70" name="AutoShape 22"/>
          <p:cNvCxnSpPr>
            <a:cxnSpLocks noChangeShapeType="1"/>
          </p:cNvCxnSpPr>
          <p:nvPr/>
        </p:nvCxnSpPr>
        <p:spPr bwMode="auto">
          <a:xfrm>
            <a:off x="2236788" y="1939925"/>
            <a:ext cx="527050" cy="2921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71" name="AutoShape 23"/>
          <p:cNvCxnSpPr>
            <a:cxnSpLocks noChangeShapeType="1"/>
          </p:cNvCxnSpPr>
          <p:nvPr/>
        </p:nvCxnSpPr>
        <p:spPr bwMode="auto">
          <a:xfrm>
            <a:off x="2211388" y="1939925"/>
            <a:ext cx="541337" cy="584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72" name="AutoShape 24"/>
          <p:cNvCxnSpPr>
            <a:cxnSpLocks noChangeShapeType="1"/>
          </p:cNvCxnSpPr>
          <p:nvPr/>
        </p:nvCxnSpPr>
        <p:spPr bwMode="auto">
          <a:xfrm>
            <a:off x="2220913" y="1939925"/>
            <a:ext cx="544512" cy="8890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16" name="Rectangle 25"/>
          <p:cNvSpPr>
            <a:spLocks noChangeArrowheads="1"/>
          </p:cNvSpPr>
          <p:nvPr/>
        </p:nvSpPr>
        <p:spPr bwMode="auto">
          <a:xfrm>
            <a:off x="2773363" y="3016250"/>
            <a:ext cx="1458912" cy="24288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Technology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6"/>
          <p:cNvSpPr>
            <a:spLocks noChangeArrowheads="1"/>
          </p:cNvSpPr>
          <p:nvPr/>
        </p:nvSpPr>
        <p:spPr bwMode="auto">
          <a:xfrm>
            <a:off x="2773363" y="3321050"/>
            <a:ext cx="1458912" cy="23653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Website/Instruction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75" name="AutoShape 27"/>
          <p:cNvCxnSpPr>
            <a:cxnSpLocks noChangeShapeType="1"/>
          </p:cNvCxnSpPr>
          <p:nvPr/>
        </p:nvCxnSpPr>
        <p:spPr bwMode="auto">
          <a:xfrm>
            <a:off x="2220913" y="1939925"/>
            <a:ext cx="552450" cy="11985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76" name="AutoShape 28"/>
          <p:cNvCxnSpPr>
            <a:cxnSpLocks noChangeShapeType="1"/>
          </p:cNvCxnSpPr>
          <p:nvPr/>
        </p:nvCxnSpPr>
        <p:spPr bwMode="auto">
          <a:xfrm>
            <a:off x="2220913" y="1939925"/>
            <a:ext cx="552450" cy="14986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1292225" y="4248150"/>
            <a:ext cx="925513" cy="61277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Department Sponsored Organization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30"/>
          <p:cNvSpPr>
            <a:spLocks noChangeArrowheads="1"/>
          </p:cNvSpPr>
          <p:nvPr/>
        </p:nvSpPr>
        <p:spPr bwMode="auto">
          <a:xfrm>
            <a:off x="1300163" y="5635625"/>
            <a:ext cx="925512" cy="64928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Coordinators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and Liaison Coordinators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31"/>
          <p:cNvSpPr>
            <a:spLocks noChangeArrowheads="1"/>
          </p:cNvSpPr>
          <p:nvPr/>
        </p:nvSpPr>
        <p:spPr bwMode="auto">
          <a:xfrm>
            <a:off x="2781300" y="4730750"/>
            <a:ext cx="1457325" cy="25082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Math Club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2773363" y="4113213"/>
            <a:ext cx="1785937" cy="24447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Center for Logic, Algebra, and Computation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33"/>
          <p:cNvSpPr>
            <a:spLocks noChangeArrowheads="1"/>
          </p:cNvSpPr>
          <p:nvPr/>
        </p:nvSpPr>
        <p:spPr bwMode="auto">
          <a:xfrm>
            <a:off x="2781300" y="4418013"/>
            <a:ext cx="1457325" cy="24447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SIAM Student Chapter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2773363" y="5203825"/>
            <a:ext cx="1785937" cy="265113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Department Administrative Assistants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35"/>
          <p:cNvSpPr>
            <a:spLocks noChangeArrowheads="1"/>
          </p:cNvSpPr>
          <p:nvPr/>
        </p:nvSpPr>
        <p:spPr bwMode="auto">
          <a:xfrm>
            <a:off x="2781300" y="5530850"/>
            <a:ext cx="1778000" cy="24288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Department Delegates to College Council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36"/>
          <p:cNvSpPr>
            <a:spLocks noChangeArrowheads="1"/>
          </p:cNvSpPr>
          <p:nvPr/>
        </p:nvSpPr>
        <p:spPr bwMode="auto">
          <a:xfrm>
            <a:off x="2781300" y="5835650"/>
            <a:ext cx="1457325" cy="242888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Learning Center Coordinator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37"/>
          <p:cNvSpPr>
            <a:spLocks noChangeArrowheads="1"/>
          </p:cNvSpPr>
          <p:nvPr/>
        </p:nvSpPr>
        <p:spPr bwMode="auto">
          <a:xfrm>
            <a:off x="2781300" y="6148388"/>
            <a:ext cx="1457325" cy="228600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Library Liaison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Rectangle 38"/>
          <p:cNvSpPr>
            <a:spLocks noChangeArrowheads="1"/>
          </p:cNvSpPr>
          <p:nvPr/>
        </p:nvSpPr>
        <p:spPr bwMode="auto">
          <a:xfrm>
            <a:off x="2781300" y="6437313"/>
            <a:ext cx="1457325" cy="250825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Faculty Travel/PDAC Liaison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087" name="AutoShape 39"/>
          <p:cNvCxnSpPr>
            <a:cxnSpLocks noChangeShapeType="1"/>
          </p:cNvCxnSpPr>
          <p:nvPr/>
        </p:nvCxnSpPr>
        <p:spPr bwMode="auto">
          <a:xfrm flipV="1">
            <a:off x="2217738" y="4235450"/>
            <a:ext cx="555625" cy="3190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88" name="AutoShape 40"/>
          <p:cNvCxnSpPr>
            <a:cxnSpLocks noChangeShapeType="1"/>
          </p:cNvCxnSpPr>
          <p:nvPr/>
        </p:nvCxnSpPr>
        <p:spPr bwMode="auto">
          <a:xfrm>
            <a:off x="2219325" y="4552950"/>
            <a:ext cx="547688" cy="0"/>
          </a:xfrm>
          <a:prstGeom prst="straightConnector1">
            <a:avLst/>
          </a:prstGeom>
          <a:noFill/>
          <a:ln w="9525">
            <a:solidFill>
              <a:srgbClr val="B3B2AA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89" name="AutoShape 41"/>
          <p:cNvCxnSpPr>
            <a:cxnSpLocks noChangeShapeType="1"/>
          </p:cNvCxnSpPr>
          <p:nvPr/>
        </p:nvCxnSpPr>
        <p:spPr bwMode="auto">
          <a:xfrm>
            <a:off x="2217738" y="4554538"/>
            <a:ext cx="563562" cy="3016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0" name="AutoShape 42"/>
          <p:cNvCxnSpPr>
            <a:cxnSpLocks noChangeShapeType="1"/>
          </p:cNvCxnSpPr>
          <p:nvPr/>
        </p:nvCxnSpPr>
        <p:spPr bwMode="auto">
          <a:xfrm flipV="1">
            <a:off x="2225675" y="5337175"/>
            <a:ext cx="547688" cy="6238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1" name="AutoShape 43"/>
          <p:cNvCxnSpPr>
            <a:cxnSpLocks noChangeShapeType="1"/>
          </p:cNvCxnSpPr>
          <p:nvPr/>
        </p:nvCxnSpPr>
        <p:spPr bwMode="auto">
          <a:xfrm flipV="1">
            <a:off x="2217738" y="5653088"/>
            <a:ext cx="555625" cy="3079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2" name="AutoShape 44"/>
          <p:cNvCxnSpPr>
            <a:cxnSpLocks noChangeShapeType="1"/>
          </p:cNvCxnSpPr>
          <p:nvPr/>
        </p:nvCxnSpPr>
        <p:spPr bwMode="auto">
          <a:xfrm flipV="1">
            <a:off x="2225675" y="5957888"/>
            <a:ext cx="555625" cy="3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3" name="AutoShape 45"/>
          <p:cNvCxnSpPr>
            <a:cxnSpLocks noChangeShapeType="1"/>
          </p:cNvCxnSpPr>
          <p:nvPr/>
        </p:nvCxnSpPr>
        <p:spPr bwMode="auto">
          <a:xfrm>
            <a:off x="2217738" y="5961063"/>
            <a:ext cx="555625" cy="3016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4" name="AutoShape 46"/>
          <p:cNvCxnSpPr>
            <a:cxnSpLocks noChangeShapeType="1"/>
          </p:cNvCxnSpPr>
          <p:nvPr/>
        </p:nvCxnSpPr>
        <p:spPr bwMode="auto">
          <a:xfrm>
            <a:off x="2217738" y="5961063"/>
            <a:ext cx="555625" cy="6016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5" name="AutoShape 47"/>
          <p:cNvCxnSpPr>
            <a:cxnSpLocks noChangeShapeType="1"/>
          </p:cNvCxnSpPr>
          <p:nvPr/>
        </p:nvCxnSpPr>
        <p:spPr bwMode="auto">
          <a:xfrm>
            <a:off x="858838" y="3721100"/>
            <a:ext cx="441325" cy="22399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6" name="AutoShape 48"/>
          <p:cNvCxnSpPr>
            <a:cxnSpLocks noChangeShapeType="1"/>
          </p:cNvCxnSpPr>
          <p:nvPr/>
        </p:nvCxnSpPr>
        <p:spPr bwMode="auto">
          <a:xfrm>
            <a:off x="858838" y="3721100"/>
            <a:ext cx="433387" cy="8334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7" name="AutoShape 49"/>
          <p:cNvCxnSpPr>
            <a:cxnSpLocks noChangeShapeType="1"/>
          </p:cNvCxnSpPr>
          <p:nvPr/>
        </p:nvCxnSpPr>
        <p:spPr bwMode="auto">
          <a:xfrm flipV="1">
            <a:off x="858838" y="3716338"/>
            <a:ext cx="433387" cy="47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098" name="AutoShape 50"/>
          <p:cNvCxnSpPr>
            <a:cxnSpLocks noChangeShapeType="1"/>
          </p:cNvCxnSpPr>
          <p:nvPr/>
        </p:nvCxnSpPr>
        <p:spPr bwMode="auto">
          <a:xfrm flipV="1">
            <a:off x="858838" y="1939925"/>
            <a:ext cx="436562" cy="17811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1308100" y="2900363"/>
            <a:ext cx="925513" cy="474662"/>
          </a:xfrm>
          <a:prstGeom prst="rect">
            <a:avLst/>
          </a:prstGeom>
          <a:noFill/>
          <a:ln w="9525" algn="in">
            <a:solidFill>
              <a:srgbClr val="A6B6CB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Appointments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100" name="AutoShape 52"/>
          <p:cNvCxnSpPr>
            <a:cxnSpLocks noChangeShapeType="1"/>
          </p:cNvCxnSpPr>
          <p:nvPr/>
        </p:nvCxnSpPr>
        <p:spPr bwMode="auto">
          <a:xfrm flipV="1">
            <a:off x="850900" y="3136900"/>
            <a:ext cx="449263" cy="5842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sp>
        <p:nvSpPr>
          <p:cNvPr id="29" name="Text Box 53"/>
          <p:cNvSpPr txBox="1">
            <a:spLocks noChangeArrowheads="1"/>
          </p:cNvSpPr>
          <p:nvPr/>
        </p:nvSpPr>
        <p:spPr bwMode="auto">
          <a:xfrm>
            <a:off x="4972050" y="600075"/>
            <a:ext cx="381952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smtClean="0">
                <a:ln>
                  <a:noFill/>
                </a:ln>
                <a:solidFill>
                  <a:srgbClr val="3B618E"/>
                </a:solidFill>
                <a:effectLst/>
                <a:latin typeface="Tw Cen MT Condensed" panose="020B0606020104020203" pitchFamily="34" charset="0"/>
              </a:rPr>
              <a:t>MATHEMATICS DEPARTMENT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54"/>
          <p:cNvSpPr>
            <a:spLocks noChangeArrowheads="1"/>
          </p:cNvSpPr>
          <p:nvPr/>
        </p:nvSpPr>
        <p:spPr bwMode="auto">
          <a:xfrm>
            <a:off x="4638675" y="2425700"/>
            <a:ext cx="1041400" cy="388938"/>
          </a:xfrm>
          <a:prstGeom prst="rect">
            <a:avLst/>
          </a:prstGeom>
          <a:solidFill>
            <a:srgbClr val="E6CCE6"/>
          </a:solidFill>
          <a:ln w="9525" algn="in">
            <a:solidFill>
              <a:srgbClr val="E6CCE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Applied Mathematics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55"/>
          <p:cNvSpPr>
            <a:spLocks noChangeArrowheads="1"/>
          </p:cNvSpPr>
          <p:nvPr/>
        </p:nvSpPr>
        <p:spPr bwMode="auto">
          <a:xfrm>
            <a:off x="5721350" y="2417763"/>
            <a:ext cx="1155700" cy="388937"/>
          </a:xfrm>
          <a:prstGeom prst="rect">
            <a:avLst/>
          </a:prstGeom>
          <a:solidFill>
            <a:srgbClr val="E6CCE6"/>
          </a:solidFill>
          <a:ln w="9525" algn="in">
            <a:solidFill>
              <a:srgbClr val="E6CCE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Mathematics Education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8" name="Rectangle 56"/>
          <p:cNvSpPr>
            <a:spLocks noChangeArrowheads="1"/>
          </p:cNvSpPr>
          <p:nvPr/>
        </p:nvSpPr>
        <p:spPr bwMode="auto">
          <a:xfrm>
            <a:off x="6916738" y="2425700"/>
            <a:ext cx="920750" cy="388938"/>
          </a:xfrm>
          <a:prstGeom prst="rect">
            <a:avLst/>
          </a:prstGeom>
          <a:solidFill>
            <a:srgbClr val="E6CCE6"/>
          </a:solidFill>
          <a:ln w="9525" algn="in">
            <a:solidFill>
              <a:srgbClr val="E6CCE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Computer Science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49" name="Rectangle 57"/>
          <p:cNvSpPr>
            <a:spLocks noChangeArrowheads="1"/>
          </p:cNvSpPr>
          <p:nvPr/>
        </p:nvSpPr>
        <p:spPr bwMode="auto">
          <a:xfrm>
            <a:off x="7869238" y="2425700"/>
            <a:ext cx="1400175" cy="388938"/>
          </a:xfrm>
          <a:prstGeom prst="rect">
            <a:avLst/>
          </a:prstGeom>
          <a:solidFill>
            <a:srgbClr val="E6CCE6"/>
          </a:solidFill>
          <a:ln w="9525" algn="in">
            <a:solidFill>
              <a:srgbClr val="E6CCE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w Cen MT Condensed" panose="020B0606020104020203" pitchFamily="34" charset="0"/>
              </a:rPr>
              <a:t>Developmental Mathematics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106" name="AutoShape 58"/>
          <p:cNvCxnSpPr>
            <a:cxnSpLocks noChangeShapeType="1"/>
          </p:cNvCxnSpPr>
          <p:nvPr/>
        </p:nvCxnSpPr>
        <p:spPr bwMode="auto">
          <a:xfrm rot="5400000">
            <a:off x="5877719" y="1402556"/>
            <a:ext cx="304800" cy="17414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107" name="AutoShape 59"/>
          <p:cNvCxnSpPr>
            <a:cxnSpLocks noChangeShapeType="1"/>
          </p:cNvCxnSpPr>
          <p:nvPr/>
        </p:nvCxnSpPr>
        <p:spPr bwMode="auto">
          <a:xfrm rot="5400000">
            <a:off x="6451600" y="1968500"/>
            <a:ext cx="296863" cy="60166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108" name="AutoShape 60"/>
          <p:cNvCxnSpPr>
            <a:cxnSpLocks noChangeShapeType="1"/>
          </p:cNvCxnSpPr>
          <p:nvPr/>
        </p:nvCxnSpPr>
        <p:spPr bwMode="auto">
          <a:xfrm rot="16200000" flipH="1">
            <a:off x="6986588" y="2035175"/>
            <a:ext cx="304800" cy="47625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  <p:cxnSp>
        <p:nvCxnSpPr>
          <p:cNvPr id="2109" name="AutoShape 61"/>
          <p:cNvCxnSpPr>
            <a:cxnSpLocks noChangeShapeType="1"/>
          </p:cNvCxnSpPr>
          <p:nvPr/>
        </p:nvCxnSpPr>
        <p:spPr bwMode="auto">
          <a:xfrm rot="16200000" flipH="1">
            <a:off x="7582694" y="1439069"/>
            <a:ext cx="304800" cy="16684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B3B2AA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87051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2359</TotalTime>
  <Words>309</Words>
  <Application>Microsoft Office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Tw Cen MT Condensed</vt:lpstr>
      <vt:lpstr>Verdana</vt:lpstr>
      <vt:lpstr>Office Theme</vt:lpstr>
      <vt:lpstr>Mathematics Department Meeting</vt:lpstr>
      <vt:lpstr>PowerPoint Presentation</vt:lpstr>
      <vt:lpstr>Administrative dates</vt:lpstr>
      <vt:lpstr>Administrative dates</vt:lpstr>
      <vt:lpstr>PowerPoint Presentation</vt:lpstr>
      <vt:lpstr>Pilot course/workshop report</vt:lpstr>
      <vt:lpstr>Course Coordinator Report</vt:lpstr>
      <vt:lpstr>Committee Report</vt:lpstr>
      <vt:lpstr>PowerPoint Presentation</vt:lpstr>
      <vt:lpstr>Good and Welfare</vt:lpstr>
    </vt:vector>
  </TitlesOfParts>
  <Company>Firma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York City College of Technology Mathematics Department Meeting</dc:title>
  <dc:creator>Bruger</dc:creator>
  <cp:lastModifiedBy>Faculty</cp:lastModifiedBy>
  <cp:revision>118</cp:revision>
  <dcterms:created xsi:type="dcterms:W3CDTF">2015-09-01T10:06:29Z</dcterms:created>
  <dcterms:modified xsi:type="dcterms:W3CDTF">2017-02-02T17:51:46Z</dcterms:modified>
</cp:coreProperties>
</file>