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1" r:id="rId4"/>
    <p:sldId id="262" r:id="rId5"/>
    <p:sldId id="258" r:id="rId6"/>
    <p:sldId id="260" r:id="rId7"/>
    <p:sldId id="263" r:id="rId8"/>
    <p:sldId id="265" r:id="rId9"/>
    <p:sldId id="264"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notesViewPr>
    <p:cSldViewPr>
      <p:cViewPr>
        <p:scale>
          <a:sx n="180" d="100"/>
          <a:sy n="180" d="100"/>
        </p:scale>
        <p:origin x="180" y="-177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01471D-BC11-4745-925F-2B21CD579455}" type="datetimeFigureOut">
              <a:rPr lang="en-US" smtClean="0"/>
              <a:t>5/8/2014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E8755B-5437-4910-B988-FC2AFBBEDFBA}" type="slidenum">
              <a:rPr lang="en-US" smtClean="0"/>
              <a:t>‹#›</a:t>
            </a:fld>
            <a:endParaRPr lang="en-US"/>
          </a:p>
        </p:txBody>
      </p:sp>
    </p:spTree>
    <p:extLst>
      <p:ext uri="{BB962C8B-B14F-4D97-AF65-F5344CB8AC3E}">
        <p14:creationId xmlns:p14="http://schemas.microsoft.com/office/powerpoint/2010/main" val="1728297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course is a hands on course showing the positive effect that computers can have for both a teacher and students.  The unique thing about my department is that we are training teachers to be teachers so everything we do is not only beneficial for them as students, but also as models for them as teachers.</a:t>
            </a:r>
          </a:p>
          <a:p>
            <a:endParaRPr lang="en-US" dirty="0"/>
          </a:p>
          <a:p>
            <a:r>
              <a:rPr lang="en-US" dirty="0" smtClean="0"/>
              <a:t>This is a hybrid course and only meets in person for about 6 sessions.</a:t>
            </a:r>
          </a:p>
          <a:p>
            <a:endParaRPr lang="en-US" dirty="0"/>
          </a:p>
          <a:p>
            <a:r>
              <a:rPr lang="en-US" dirty="0" smtClean="0"/>
              <a:t>The course information from the previous instructor was unfortunately not available to me, so I had to redesign the entire course.  In this revision, emphasis was put on making the diversity and global learning more apparent throughout the curriculum as well as incorporating the </a:t>
            </a:r>
            <a:r>
              <a:rPr lang="en-US" dirty="0" err="1" smtClean="0"/>
              <a:t>openLab</a:t>
            </a:r>
            <a:r>
              <a:rPr lang="en-US" dirty="0" smtClean="0"/>
              <a:t> and </a:t>
            </a:r>
            <a:r>
              <a:rPr lang="en-US" dirty="0" err="1" smtClean="0"/>
              <a:t>eportfolios</a:t>
            </a:r>
            <a:r>
              <a:rPr lang="en-US" dirty="0" smtClean="0"/>
              <a:t> </a:t>
            </a:r>
            <a:endParaRPr lang="en-US" dirty="0"/>
          </a:p>
        </p:txBody>
      </p:sp>
      <p:sp>
        <p:nvSpPr>
          <p:cNvPr id="4" name="Slide Number Placeholder 3"/>
          <p:cNvSpPr>
            <a:spLocks noGrp="1"/>
          </p:cNvSpPr>
          <p:nvPr>
            <p:ph type="sldNum" sz="quarter" idx="10"/>
          </p:nvPr>
        </p:nvSpPr>
        <p:spPr/>
        <p:txBody>
          <a:bodyPr/>
          <a:lstStyle/>
          <a:p>
            <a:fld id="{DEE8755B-5437-4910-B988-FC2AFBBEDFBA}" type="slidenum">
              <a:rPr lang="en-US" smtClean="0"/>
              <a:t>2</a:t>
            </a:fld>
            <a:endParaRPr lang="en-US"/>
          </a:p>
        </p:txBody>
      </p:sp>
    </p:spTree>
    <p:extLst>
      <p:ext uri="{BB962C8B-B14F-4D97-AF65-F5344CB8AC3E}">
        <p14:creationId xmlns:p14="http://schemas.microsoft.com/office/powerpoint/2010/main" val="3351882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general education SLOs, but as I focused on the diversity/global learning</a:t>
            </a:r>
            <a:endParaRPr lang="en-US" dirty="0"/>
          </a:p>
        </p:txBody>
      </p:sp>
      <p:sp>
        <p:nvSpPr>
          <p:cNvPr id="4" name="Slide Number Placeholder 3"/>
          <p:cNvSpPr>
            <a:spLocks noGrp="1"/>
          </p:cNvSpPr>
          <p:nvPr>
            <p:ph type="sldNum" sz="quarter" idx="10"/>
          </p:nvPr>
        </p:nvSpPr>
        <p:spPr/>
        <p:txBody>
          <a:bodyPr/>
          <a:lstStyle/>
          <a:p>
            <a:fld id="{DEE8755B-5437-4910-B988-FC2AFBBEDFBA}" type="slidenum">
              <a:rPr lang="en-US" smtClean="0"/>
              <a:t>3</a:t>
            </a:fld>
            <a:endParaRPr lang="en-US"/>
          </a:p>
        </p:txBody>
      </p:sp>
    </p:spTree>
    <p:extLst>
      <p:ext uri="{BB962C8B-B14F-4D97-AF65-F5344CB8AC3E}">
        <p14:creationId xmlns:p14="http://schemas.microsoft.com/office/powerpoint/2010/main" val="3021821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here is the </a:t>
            </a:r>
            <a:r>
              <a:rPr lang="en-US" dirty="0" err="1" smtClean="0"/>
              <a:t>OpenLab</a:t>
            </a:r>
            <a:r>
              <a:rPr lang="en-US" dirty="0" smtClean="0"/>
              <a:t> page…clearly empty, but ready to be filled with the student work in the Fall</a:t>
            </a:r>
            <a:endParaRPr lang="en-US" dirty="0"/>
          </a:p>
        </p:txBody>
      </p:sp>
      <p:sp>
        <p:nvSpPr>
          <p:cNvPr id="4" name="Slide Number Placeholder 3"/>
          <p:cNvSpPr>
            <a:spLocks noGrp="1"/>
          </p:cNvSpPr>
          <p:nvPr>
            <p:ph type="sldNum" sz="quarter" idx="10"/>
          </p:nvPr>
        </p:nvSpPr>
        <p:spPr/>
        <p:txBody>
          <a:bodyPr/>
          <a:lstStyle/>
          <a:p>
            <a:fld id="{DEE8755B-5437-4910-B988-FC2AFBBEDFBA}" type="slidenum">
              <a:rPr lang="en-US" smtClean="0"/>
              <a:t>4</a:t>
            </a:fld>
            <a:endParaRPr lang="en-US"/>
          </a:p>
        </p:txBody>
      </p:sp>
    </p:spTree>
    <p:extLst>
      <p:ext uri="{BB962C8B-B14F-4D97-AF65-F5344CB8AC3E}">
        <p14:creationId xmlns:p14="http://schemas.microsoft.com/office/powerpoint/2010/main" val="3840242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main assignments I chose to really incorporate the diversity/global learning through is a reflection/blog assignment that will scaffold throughout the semester introducing different topics surrounding the idea of diversity.</a:t>
            </a:r>
          </a:p>
          <a:p>
            <a:endParaRPr lang="en-US" dirty="0"/>
          </a:p>
          <a:p>
            <a:r>
              <a:rPr lang="en-US" dirty="0" smtClean="0"/>
              <a:t>So this is a metacognition assignment and it start out with a non critical topic that also allows the students to get comfortable using </a:t>
            </a:r>
            <a:r>
              <a:rPr lang="en-US" dirty="0" err="1" smtClean="0"/>
              <a:t>OpenLab</a:t>
            </a:r>
            <a:r>
              <a:rPr lang="en-US" dirty="0" smtClean="0"/>
              <a:t> and having other students reading and commenting on their thoughts.</a:t>
            </a:r>
            <a:endParaRPr lang="en-US" dirty="0"/>
          </a:p>
        </p:txBody>
      </p:sp>
      <p:sp>
        <p:nvSpPr>
          <p:cNvPr id="4" name="Slide Number Placeholder 3"/>
          <p:cNvSpPr>
            <a:spLocks noGrp="1"/>
          </p:cNvSpPr>
          <p:nvPr>
            <p:ph type="sldNum" sz="quarter" idx="10"/>
          </p:nvPr>
        </p:nvSpPr>
        <p:spPr/>
        <p:txBody>
          <a:bodyPr/>
          <a:lstStyle/>
          <a:p>
            <a:fld id="{DEE8755B-5437-4910-B988-FC2AFBBEDFBA}" type="slidenum">
              <a:rPr lang="en-US" smtClean="0"/>
              <a:t>5</a:t>
            </a:fld>
            <a:endParaRPr lang="en-US"/>
          </a:p>
        </p:txBody>
      </p:sp>
    </p:spTree>
    <p:extLst>
      <p:ext uri="{BB962C8B-B14F-4D97-AF65-F5344CB8AC3E}">
        <p14:creationId xmlns:p14="http://schemas.microsoft.com/office/powerpoint/2010/main" val="297574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rubric I will be using to assess the assignments, but as I mentioned earlier I am teaching future teachers so these rubrics are important in assessing their development of the content, but also as a model for them to use in their classrooms.</a:t>
            </a:r>
            <a:endParaRPr lang="en-US" dirty="0"/>
          </a:p>
        </p:txBody>
      </p:sp>
      <p:sp>
        <p:nvSpPr>
          <p:cNvPr id="4" name="Slide Number Placeholder 3"/>
          <p:cNvSpPr>
            <a:spLocks noGrp="1"/>
          </p:cNvSpPr>
          <p:nvPr>
            <p:ph type="sldNum" sz="quarter" idx="10"/>
          </p:nvPr>
        </p:nvSpPr>
        <p:spPr/>
        <p:txBody>
          <a:bodyPr/>
          <a:lstStyle/>
          <a:p>
            <a:fld id="{DEE8755B-5437-4910-B988-FC2AFBBEDFBA}" type="slidenum">
              <a:rPr lang="en-US" smtClean="0"/>
              <a:t>6</a:t>
            </a:fld>
            <a:endParaRPr lang="en-US"/>
          </a:p>
        </p:txBody>
      </p:sp>
    </p:spTree>
    <p:extLst>
      <p:ext uri="{BB962C8B-B14F-4D97-AF65-F5344CB8AC3E}">
        <p14:creationId xmlns:p14="http://schemas.microsoft.com/office/powerpoint/2010/main" val="3666741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I just wanted to mention 3 things that I was inspired by this semester:</a:t>
            </a:r>
          </a:p>
          <a:p>
            <a:endParaRPr lang="en-US" dirty="0"/>
          </a:p>
          <a:p>
            <a:pPr marL="228600" indent="-228600">
              <a:buAutoNum type="arabicParenR"/>
            </a:pPr>
            <a:r>
              <a:rPr lang="en-US" dirty="0" smtClean="0"/>
              <a:t>Was the open pedagogy assignment where as a team we created a game where the class is divided into two teams and each team at a time contributes to an online resource (such as Wikipedia) on a topic assigned by the instructor.  Each contribution will require references.</a:t>
            </a:r>
          </a:p>
          <a:p>
            <a:pPr marL="228600" indent="-228600">
              <a:buAutoNum type="arabicParenR"/>
            </a:pPr>
            <a:r>
              <a:rPr lang="en-US" dirty="0" smtClean="0"/>
              <a:t>The Olympic experience where Sean, Claire and myself designed a course that we would like to take if we were students.  We designed a course where the three of us would teach a two semester capstone course.  The course would cover topics spanning history, politics, sociological, tourism, hospitality, athletic equipment, structures, etc…There is just so much you can discuss surrounding the experience, and we still hope to find a way to develop that course.</a:t>
            </a:r>
          </a:p>
          <a:p>
            <a:pPr marL="228600" indent="-228600">
              <a:buAutoNum type="arabicParenR"/>
            </a:pPr>
            <a:r>
              <a:rPr lang="en-US" dirty="0" smtClean="0"/>
              <a:t>Finally I really enjoyed the painting game and the emphasis on communication and collaboration because those are such important skills for anyone to develop no matter what your field is.</a:t>
            </a:r>
            <a:endParaRPr lang="en-US" dirty="0"/>
          </a:p>
        </p:txBody>
      </p:sp>
      <p:sp>
        <p:nvSpPr>
          <p:cNvPr id="4" name="Slide Number Placeholder 3"/>
          <p:cNvSpPr>
            <a:spLocks noGrp="1"/>
          </p:cNvSpPr>
          <p:nvPr>
            <p:ph type="sldNum" sz="quarter" idx="10"/>
          </p:nvPr>
        </p:nvSpPr>
        <p:spPr/>
        <p:txBody>
          <a:bodyPr/>
          <a:lstStyle/>
          <a:p>
            <a:fld id="{DEE8755B-5437-4910-B988-FC2AFBBEDFBA}" type="slidenum">
              <a:rPr lang="en-US" smtClean="0"/>
              <a:t>7</a:t>
            </a:fld>
            <a:endParaRPr lang="en-US"/>
          </a:p>
        </p:txBody>
      </p:sp>
    </p:spTree>
    <p:extLst>
      <p:ext uri="{BB962C8B-B14F-4D97-AF65-F5344CB8AC3E}">
        <p14:creationId xmlns:p14="http://schemas.microsoft.com/office/powerpoint/2010/main" val="341172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4B0A1F3C-A1FD-4746-A797-B51F070ECE0C}" type="datetimeFigureOut">
              <a:rPr lang="en-US" smtClean="0"/>
              <a:t>5/8/2014</a:t>
            </a:fld>
            <a:endParaRPr lang="en-US"/>
          </a:p>
        </p:txBody>
      </p:sp>
      <p:sp>
        <p:nvSpPr>
          <p:cNvPr id="23" name="Slide Number Placeholder 22"/>
          <p:cNvSpPr>
            <a:spLocks noGrp="1"/>
          </p:cNvSpPr>
          <p:nvPr>
            <p:ph type="sldNum" sz="quarter" idx="11"/>
          </p:nvPr>
        </p:nvSpPr>
        <p:spPr/>
        <p:txBody>
          <a:bodyPr/>
          <a:lstStyle/>
          <a:p>
            <a:fld id="{FD56793E-8486-41A1-B2C4-E969C8A1FB7D}"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0A1F3C-A1FD-4746-A797-B51F070ECE0C}" type="datetimeFigureOut">
              <a:rPr lang="en-US" smtClean="0"/>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6793E-8486-41A1-B2C4-E969C8A1FB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0A1F3C-A1FD-4746-A797-B51F070ECE0C}" type="datetimeFigureOut">
              <a:rPr lang="en-US" smtClean="0"/>
              <a:t>5/8/2014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56793E-8486-41A1-B2C4-E969C8A1FB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4B0A1F3C-A1FD-4746-A797-B51F070ECE0C}" type="datetimeFigureOut">
              <a:rPr lang="en-US" smtClean="0"/>
              <a:t>5/8/2014</a:t>
            </a:fld>
            <a:endParaRPr lang="en-US"/>
          </a:p>
        </p:txBody>
      </p:sp>
      <p:sp>
        <p:nvSpPr>
          <p:cNvPr id="19" name="Slide Number Placeholder 18"/>
          <p:cNvSpPr>
            <a:spLocks noGrp="1"/>
          </p:cNvSpPr>
          <p:nvPr>
            <p:ph type="sldNum" sz="quarter" idx="15"/>
          </p:nvPr>
        </p:nvSpPr>
        <p:spPr/>
        <p:txBody>
          <a:bodyPr/>
          <a:lstStyle/>
          <a:p>
            <a:fld id="{FD56793E-8486-41A1-B2C4-E969C8A1FB7D}"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4B0A1F3C-A1FD-4746-A797-B51F070ECE0C}" type="datetimeFigureOut">
              <a:rPr lang="en-US" smtClean="0"/>
              <a:t>5/8/2014</a:t>
            </a:fld>
            <a:endParaRPr lang="en-US"/>
          </a:p>
        </p:txBody>
      </p:sp>
      <p:sp>
        <p:nvSpPr>
          <p:cNvPr id="20" name="Slide Number Placeholder 19"/>
          <p:cNvSpPr>
            <a:spLocks noGrp="1"/>
          </p:cNvSpPr>
          <p:nvPr>
            <p:ph type="sldNum" sz="quarter" idx="11"/>
          </p:nvPr>
        </p:nvSpPr>
        <p:spPr/>
        <p:txBody>
          <a:bodyPr/>
          <a:lstStyle/>
          <a:p>
            <a:fld id="{FD56793E-8486-41A1-B2C4-E969C8A1FB7D}"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4B0A1F3C-A1FD-4746-A797-B51F070ECE0C}" type="datetimeFigureOut">
              <a:rPr lang="en-US" smtClean="0"/>
              <a:t>5/8/2014</a:t>
            </a:fld>
            <a:endParaRPr lang="en-US"/>
          </a:p>
        </p:txBody>
      </p:sp>
      <p:sp>
        <p:nvSpPr>
          <p:cNvPr id="25" name="Slide Number Placeholder 24"/>
          <p:cNvSpPr>
            <a:spLocks noGrp="1"/>
          </p:cNvSpPr>
          <p:nvPr>
            <p:ph type="sldNum" sz="quarter" idx="16"/>
          </p:nvPr>
        </p:nvSpPr>
        <p:spPr/>
        <p:txBody>
          <a:bodyPr/>
          <a:lstStyle/>
          <a:p>
            <a:fld id="{FD56793E-8486-41A1-B2C4-E969C8A1FB7D}"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4B0A1F3C-A1FD-4746-A797-B51F070ECE0C}" type="datetimeFigureOut">
              <a:rPr lang="en-US" smtClean="0"/>
              <a:t>5/8/2014</a:t>
            </a:fld>
            <a:endParaRPr lang="en-US"/>
          </a:p>
        </p:txBody>
      </p:sp>
      <p:sp>
        <p:nvSpPr>
          <p:cNvPr id="24" name="Slide Number Placeholder 23"/>
          <p:cNvSpPr>
            <a:spLocks noGrp="1"/>
          </p:cNvSpPr>
          <p:nvPr>
            <p:ph type="sldNum" sz="quarter" idx="17"/>
          </p:nvPr>
        </p:nvSpPr>
        <p:spPr/>
        <p:txBody>
          <a:bodyPr/>
          <a:lstStyle/>
          <a:p>
            <a:fld id="{FD56793E-8486-41A1-B2C4-E969C8A1FB7D}"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4B0A1F3C-A1FD-4746-A797-B51F070ECE0C}" type="datetimeFigureOut">
              <a:rPr lang="en-US" smtClean="0"/>
              <a:t>5/8/2014</a:t>
            </a:fld>
            <a:endParaRPr lang="en-US"/>
          </a:p>
        </p:txBody>
      </p:sp>
      <p:sp>
        <p:nvSpPr>
          <p:cNvPr id="14" name="Slide Number Placeholder 13"/>
          <p:cNvSpPr>
            <a:spLocks noGrp="1"/>
          </p:cNvSpPr>
          <p:nvPr>
            <p:ph type="sldNum" sz="quarter" idx="11"/>
          </p:nvPr>
        </p:nvSpPr>
        <p:spPr/>
        <p:txBody>
          <a:bodyPr/>
          <a:lstStyle/>
          <a:p>
            <a:fld id="{FD56793E-8486-41A1-B2C4-E969C8A1FB7D}"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4B0A1F3C-A1FD-4746-A797-B51F070ECE0C}" type="datetimeFigureOut">
              <a:rPr lang="en-US" smtClean="0"/>
              <a:t>5/8/2014</a:t>
            </a:fld>
            <a:endParaRPr lang="en-US"/>
          </a:p>
        </p:txBody>
      </p:sp>
      <p:sp>
        <p:nvSpPr>
          <p:cNvPr id="12" name="Slide Number Placeholder 11"/>
          <p:cNvSpPr>
            <a:spLocks noGrp="1"/>
          </p:cNvSpPr>
          <p:nvPr>
            <p:ph type="sldNum" sz="quarter" idx="11"/>
          </p:nvPr>
        </p:nvSpPr>
        <p:spPr/>
        <p:txBody>
          <a:bodyPr/>
          <a:lstStyle/>
          <a:p>
            <a:fld id="{FD56793E-8486-41A1-B2C4-E969C8A1FB7D}"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4B0A1F3C-A1FD-4746-A797-B51F070ECE0C}" type="datetimeFigureOut">
              <a:rPr lang="en-US" smtClean="0"/>
              <a:t>5/8/2014</a:t>
            </a:fld>
            <a:endParaRPr lang="en-US"/>
          </a:p>
        </p:txBody>
      </p:sp>
      <p:sp>
        <p:nvSpPr>
          <p:cNvPr id="18" name="Slide Number Placeholder 17"/>
          <p:cNvSpPr>
            <a:spLocks noGrp="1"/>
          </p:cNvSpPr>
          <p:nvPr>
            <p:ph type="sldNum" sz="quarter" idx="16"/>
          </p:nvPr>
        </p:nvSpPr>
        <p:spPr/>
        <p:txBody>
          <a:bodyPr/>
          <a:lstStyle/>
          <a:p>
            <a:fld id="{FD56793E-8486-41A1-B2C4-E969C8A1FB7D}"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4B0A1F3C-A1FD-4746-A797-B51F070ECE0C}" type="datetimeFigureOut">
              <a:rPr lang="en-US" smtClean="0"/>
              <a:t>5/8/2014</a:t>
            </a:fld>
            <a:endParaRPr lang="en-US"/>
          </a:p>
        </p:txBody>
      </p:sp>
      <p:sp>
        <p:nvSpPr>
          <p:cNvPr id="20" name="Slide Number Placeholder 19"/>
          <p:cNvSpPr>
            <a:spLocks noGrp="1"/>
          </p:cNvSpPr>
          <p:nvPr>
            <p:ph type="sldNum" sz="quarter" idx="15"/>
          </p:nvPr>
        </p:nvSpPr>
        <p:spPr/>
        <p:txBody>
          <a:bodyPr/>
          <a:lstStyle/>
          <a:p>
            <a:fld id="{FD56793E-8486-41A1-B2C4-E969C8A1FB7D}"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4B0A1F3C-A1FD-4746-A797-B51F070ECE0C}" type="datetimeFigureOut">
              <a:rPr lang="en-US" smtClean="0"/>
              <a:t>5/8/2014</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FD56793E-8486-41A1-B2C4-E969C8A1FB7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5057774" cy="1368798"/>
          </a:xfrm>
        </p:spPr>
        <p:txBody>
          <a:bodyPr>
            <a:normAutofit fontScale="77500" lnSpcReduction="20000"/>
          </a:bodyPr>
          <a:lstStyle/>
          <a:p>
            <a:r>
              <a:rPr lang="en-US" dirty="0"/>
              <a:t>EDU </a:t>
            </a:r>
            <a:r>
              <a:rPr lang="en-US" dirty="0" smtClean="0"/>
              <a:t>3640 – Computers in Education</a:t>
            </a:r>
            <a:endParaRPr lang="en-US" dirty="0"/>
          </a:p>
          <a:p>
            <a:r>
              <a:rPr lang="en-US" dirty="0" smtClean="0"/>
              <a:t>Dr. Lieselle Trinidad</a:t>
            </a:r>
          </a:p>
          <a:p>
            <a:r>
              <a:rPr lang="en-US" dirty="0" smtClean="0"/>
              <a:t>Assistant Professor</a:t>
            </a:r>
          </a:p>
          <a:p>
            <a:r>
              <a:rPr lang="en-US" dirty="0" smtClean="0"/>
              <a:t>Career and Technology  Teachers Education</a:t>
            </a:r>
          </a:p>
          <a:p>
            <a:endParaRPr lang="en-US" dirty="0"/>
          </a:p>
        </p:txBody>
      </p:sp>
      <p:sp>
        <p:nvSpPr>
          <p:cNvPr id="2" name="Title 1"/>
          <p:cNvSpPr>
            <a:spLocks noGrp="1"/>
          </p:cNvSpPr>
          <p:nvPr>
            <p:ph type="title"/>
          </p:nvPr>
        </p:nvSpPr>
        <p:spPr/>
        <p:txBody>
          <a:bodyPr>
            <a:normAutofit/>
          </a:bodyPr>
          <a:lstStyle/>
          <a:p>
            <a:r>
              <a:rPr lang="en-US" dirty="0" smtClean="0"/>
              <a:t>The living laboratory</a:t>
            </a:r>
            <a:endParaRPr lang="en-US" dirty="0"/>
          </a:p>
        </p:txBody>
      </p:sp>
    </p:spTree>
    <p:extLst>
      <p:ext uri="{BB962C8B-B14F-4D97-AF65-F5344CB8AC3E}">
        <p14:creationId xmlns:p14="http://schemas.microsoft.com/office/powerpoint/2010/main" val="3029147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2754314455"/>
              </p:ext>
            </p:extLst>
          </p:nvPr>
        </p:nvGraphicFramePr>
        <p:xfrm>
          <a:off x="352425" y="1676399"/>
          <a:ext cx="7680325" cy="4472940"/>
        </p:xfrm>
        <a:graphic>
          <a:graphicData uri="http://schemas.openxmlformats.org/drawingml/2006/table">
            <a:tbl>
              <a:tblPr>
                <a:tableStyleId>{5C22544A-7EE6-4342-B048-85BDC9FD1C3A}</a:tableStyleId>
              </a:tblPr>
              <a:tblGrid>
                <a:gridCol w="4728490"/>
                <a:gridCol w="2951835"/>
              </a:tblGrid>
              <a:tr h="427776">
                <a:tc>
                  <a:txBody>
                    <a:bodyPr/>
                    <a:lstStyle/>
                    <a:p>
                      <a:pPr algn="l" fontAlgn="b"/>
                      <a:r>
                        <a:rPr lang="en-US" sz="1600" u="none" strike="noStrike" dirty="0">
                          <a:effectLst/>
                        </a:rPr>
                        <a:t>Learning Outcomes </a:t>
                      </a:r>
                      <a:endParaRPr lang="en-US" sz="1600" b="1" i="0" u="none" strike="noStrike" dirty="0">
                        <a:solidFill>
                          <a:srgbClr val="000000"/>
                        </a:solidFill>
                        <a:effectLst/>
                        <a:latin typeface="Calibri"/>
                      </a:endParaRPr>
                    </a:p>
                  </a:txBody>
                  <a:tcPr marL="9261" marR="9261" marT="9261" marB="0" anchor="b">
                    <a:lnB w="12700" cap="flat" cmpd="sng" algn="ctr">
                      <a:solidFill>
                        <a:schemeClr val="tx1"/>
                      </a:solidFill>
                      <a:prstDash val="solid"/>
                      <a:round/>
                      <a:headEnd type="none" w="med" len="med"/>
                      <a:tailEnd type="none" w="med" len="med"/>
                    </a:lnB>
                  </a:tcPr>
                </a:tc>
                <a:tc>
                  <a:txBody>
                    <a:bodyPr/>
                    <a:lstStyle/>
                    <a:p>
                      <a:pPr algn="l" fontAlgn="b"/>
                      <a:endParaRPr lang="en-US" sz="1600" b="0" i="0" u="none" strike="noStrike" dirty="0">
                        <a:solidFill>
                          <a:srgbClr val="000000"/>
                        </a:solidFill>
                        <a:effectLst/>
                        <a:latin typeface="Calibri"/>
                      </a:endParaRPr>
                    </a:p>
                  </a:txBody>
                  <a:tcPr marL="9261" marR="9261" marT="9261" marB="0" anchor="b">
                    <a:lnB w="12700" cap="flat" cmpd="sng" algn="ctr">
                      <a:solidFill>
                        <a:schemeClr val="tx1"/>
                      </a:solidFill>
                      <a:prstDash val="solid"/>
                      <a:round/>
                      <a:headEnd type="none" w="med" len="med"/>
                      <a:tailEnd type="none" w="med" len="med"/>
                    </a:lnB>
                  </a:tcPr>
                </a:tc>
              </a:tr>
              <a:tr h="427776">
                <a:tc>
                  <a:txBody>
                    <a:bodyPr/>
                    <a:lstStyle/>
                    <a:p>
                      <a:pPr algn="l" fontAlgn="b"/>
                      <a:r>
                        <a:rPr lang="en-US" sz="1600" b="1" i="1" u="none" strike="noStrike" dirty="0">
                          <a:effectLst/>
                        </a:rPr>
                        <a:t>After taking this class, the student will be able to…</a:t>
                      </a:r>
                      <a:endParaRPr lang="en-US" sz="1600" b="1" i="1" u="none" strike="noStrike" dirty="0">
                        <a:solidFill>
                          <a:srgbClr val="000000"/>
                        </a:solidFill>
                        <a:effectLst/>
                        <a:latin typeface="Calibri"/>
                      </a:endParaRPr>
                    </a:p>
                  </a:txBody>
                  <a:tcPr marL="9261" marR="9261" marT="926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1" i="1" u="none" strike="noStrike" dirty="0">
                          <a:effectLst/>
                        </a:rPr>
                        <a:t>This will be demonstrated by... </a:t>
                      </a:r>
                      <a:endParaRPr lang="en-US" sz="1600" b="1" i="1" u="none" strike="noStrike" dirty="0">
                        <a:solidFill>
                          <a:srgbClr val="000000"/>
                        </a:solidFill>
                        <a:effectLst/>
                        <a:latin typeface="Calibri"/>
                      </a:endParaRPr>
                    </a:p>
                  </a:txBody>
                  <a:tcPr marL="9261" marR="9261" marT="926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406">
                <a:tc>
                  <a:txBody>
                    <a:bodyPr/>
                    <a:lstStyle/>
                    <a:p>
                      <a:pPr algn="l" fontAlgn="b"/>
                      <a:r>
                        <a:rPr lang="en-US" sz="1600" u="none" strike="noStrike" dirty="0">
                          <a:effectLst/>
                        </a:rPr>
                        <a:t>Evaluate appropriate uses of educational technology and social media</a:t>
                      </a:r>
                      <a:endParaRPr lang="en-US" sz="1600" b="0" i="0" u="none" strike="noStrike" dirty="0">
                        <a:solidFill>
                          <a:srgbClr val="000000"/>
                        </a:solidFill>
                        <a:effectLst/>
                        <a:latin typeface="Calibri"/>
                      </a:endParaRPr>
                    </a:p>
                  </a:txBody>
                  <a:tcPr marL="9261" marR="9261" marT="9261" marB="0" anchor="b">
                    <a:lnT w="12700" cap="flat" cmpd="sng" algn="ctr">
                      <a:solidFill>
                        <a:schemeClr val="tx1"/>
                      </a:solidFill>
                      <a:prstDash val="solid"/>
                      <a:round/>
                      <a:headEnd type="none" w="med" len="med"/>
                      <a:tailEnd type="none" w="med" len="med"/>
                    </a:lnT>
                  </a:tcPr>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9261" marR="9261" marT="9261" marB="0" anchor="b">
                    <a:lnT w="12700" cap="flat" cmpd="sng" algn="ctr">
                      <a:solidFill>
                        <a:schemeClr val="tx1"/>
                      </a:solidFill>
                      <a:prstDash val="solid"/>
                      <a:round/>
                      <a:headEnd type="none" w="med" len="med"/>
                      <a:tailEnd type="none" w="med" len="med"/>
                    </a:lnT>
                  </a:tcPr>
                </a:tc>
              </a:tr>
              <a:tr h="407406">
                <a:tc>
                  <a:txBody>
                    <a:bodyPr/>
                    <a:lstStyle/>
                    <a:p>
                      <a:pPr algn="l" fontAlgn="b"/>
                      <a:r>
                        <a:rPr lang="en-US" sz="1600" u="none" strike="noStrike" dirty="0">
                          <a:effectLst/>
                        </a:rPr>
                        <a:t>Critically </a:t>
                      </a:r>
                      <a:r>
                        <a:rPr lang="en-US" sz="1600" u="none" strike="noStrike" dirty="0" smtClean="0">
                          <a:effectLst/>
                        </a:rPr>
                        <a:t>analyze issues </a:t>
                      </a:r>
                      <a:r>
                        <a:rPr lang="en-US" sz="1600" u="none" strike="noStrike" dirty="0">
                          <a:effectLst/>
                        </a:rPr>
                        <a:t>related to educational technology and social media</a:t>
                      </a:r>
                      <a:endParaRPr lang="en-US" sz="1600" b="0" i="0" u="none" strike="noStrike" dirty="0">
                        <a:solidFill>
                          <a:srgbClr val="000000"/>
                        </a:solidFill>
                        <a:effectLst/>
                        <a:latin typeface="Calibri"/>
                      </a:endParaRPr>
                    </a:p>
                  </a:txBody>
                  <a:tcPr marL="9261" marR="9261" marT="9261"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261" marR="9261" marT="9261" marB="0" anchor="b"/>
                </a:tc>
              </a:tr>
              <a:tr h="814812">
                <a:tc>
                  <a:txBody>
                    <a:bodyPr/>
                    <a:lstStyle/>
                    <a:p>
                      <a:pPr algn="l" fontAlgn="b"/>
                      <a:r>
                        <a:rPr lang="en-US" sz="1600" u="none" strike="noStrike" dirty="0">
                          <a:effectLst/>
                        </a:rPr>
                        <a:t>Select appropriate uses of technology consistent with educational objectives and standards</a:t>
                      </a:r>
                      <a:endParaRPr lang="en-US" sz="1600" b="0" i="0" u="none" strike="noStrike" dirty="0">
                        <a:solidFill>
                          <a:srgbClr val="000000"/>
                        </a:solidFill>
                        <a:effectLst/>
                        <a:latin typeface="Calibri"/>
                      </a:endParaRPr>
                    </a:p>
                  </a:txBody>
                  <a:tcPr marL="9261" marR="9261" marT="9261"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261" marR="9261" marT="9261" marB="0" anchor="b"/>
                </a:tc>
              </a:tr>
              <a:tr h="814812">
                <a:tc>
                  <a:txBody>
                    <a:bodyPr/>
                    <a:lstStyle/>
                    <a:p>
                      <a:pPr algn="l" fontAlgn="b"/>
                      <a:r>
                        <a:rPr lang="en-US" sz="1600" u="none" strike="noStrike" dirty="0">
                          <a:effectLst/>
                        </a:rPr>
                        <a:t>Plan ways to use </a:t>
                      </a:r>
                      <a:r>
                        <a:rPr lang="en-US" sz="1600" u="none" strike="noStrike" dirty="0" smtClean="0">
                          <a:effectLst/>
                        </a:rPr>
                        <a:t>technology appropriately </a:t>
                      </a:r>
                      <a:r>
                        <a:rPr lang="en-US" sz="1600" u="none" strike="noStrike" dirty="0">
                          <a:effectLst/>
                        </a:rPr>
                        <a:t>and effectively in teaching and learning environments</a:t>
                      </a:r>
                      <a:endParaRPr lang="en-US" sz="1600" b="0" i="0" u="none" strike="noStrike" dirty="0">
                        <a:solidFill>
                          <a:srgbClr val="000000"/>
                        </a:solidFill>
                        <a:effectLst/>
                        <a:latin typeface="Calibri"/>
                      </a:endParaRPr>
                    </a:p>
                  </a:txBody>
                  <a:tcPr marL="9261" marR="9261" marT="9261"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261" marR="9261" marT="9261" marB="0" anchor="b"/>
                </a:tc>
              </a:tr>
              <a:tr h="407406">
                <a:tc>
                  <a:txBody>
                    <a:bodyPr/>
                    <a:lstStyle/>
                    <a:p>
                      <a:pPr algn="l" fontAlgn="b"/>
                      <a:r>
                        <a:rPr lang="en-US" sz="1600" u="none" strike="noStrike" dirty="0">
                          <a:effectLst/>
                        </a:rPr>
                        <a:t>Utilize various software applications and the internet in the classroom</a:t>
                      </a:r>
                      <a:endParaRPr lang="en-US" sz="1600" b="0" i="0" u="none" strike="noStrike" dirty="0">
                        <a:solidFill>
                          <a:srgbClr val="000000"/>
                        </a:solidFill>
                        <a:effectLst/>
                        <a:latin typeface="Calibri"/>
                      </a:endParaRPr>
                    </a:p>
                  </a:txBody>
                  <a:tcPr marL="9261" marR="9261" marT="9261"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9261" marR="9261" marT="9261" marB="0" anchor="b"/>
                </a:tc>
              </a:tr>
              <a:tr h="407406">
                <a:tc>
                  <a:txBody>
                    <a:bodyPr/>
                    <a:lstStyle/>
                    <a:p>
                      <a:pPr algn="l" fontAlgn="b"/>
                      <a:r>
                        <a:rPr lang="en-US" sz="1600" u="none" strike="noStrike" dirty="0">
                          <a:effectLst/>
                        </a:rPr>
                        <a:t>Demonstrate proficiencies and capacities in dealing with a diverse societies</a:t>
                      </a:r>
                      <a:endParaRPr lang="en-US" sz="1600" b="0" i="0" u="none" strike="noStrike" dirty="0">
                        <a:solidFill>
                          <a:srgbClr val="000000"/>
                        </a:solidFill>
                        <a:effectLst/>
                        <a:latin typeface="Calibri"/>
                      </a:endParaRPr>
                    </a:p>
                  </a:txBody>
                  <a:tcPr marL="9261" marR="9261" marT="9261" marB="0" anchor="b"/>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9261" marR="9261" marT="9261" marB="0" anchor="b"/>
                </a:tc>
              </a:tr>
            </a:tbl>
          </a:graphicData>
        </a:graphic>
      </p:graphicFrame>
      <p:sp>
        <p:nvSpPr>
          <p:cNvPr id="3" name="Title 2"/>
          <p:cNvSpPr>
            <a:spLocks noGrp="1"/>
          </p:cNvSpPr>
          <p:nvPr>
            <p:ph type="title"/>
          </p:nvPr>
        </p:nvSpPr>
        <p:spPr/>
        <p:txBody>
          <a:bodyPr/>
          <a:lstStyle/>
          <a:p>
            <a:r>
              <a:rPr lang="en-US" dirty="0" smtClean="0"/>
              <a:t>Learning Goals</a:t>
            </a:r>
            <a:endParaRPr lang="en-US" dirty="0"/>
          </a:p>
        </p:txBody>
      </p:sp>
    </p:spTree>
    <p:extLst>
      <p:ext uri="{BB962C8B-B14F-4D97-AF65-F5344CB8AC3E}">
        <p14:creationId xmlns:p14="http://schemas.microsoft.com/office/powerpoint/2010/main" val="196716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285750" indent="-285750">
              <a:buFont typeface="Arial" panose="020B0604020202020204" pitchFamily="34" charset="0"/>
              <a:buChar char="•"/>
            </a:pPr>
            <a:r>
              <a:rPr lang="en-US" dirty="0" smtClean="0"/>
              <a:t>Course </a:t>
            </a:r>
            <a:r>
              <a:rPr lang="en-US" dirty="0" smtClean="0"/>
              <a:t>is a hands-on computing literacy course on how microcomputers can improve teaching and learning environments.  Emphasis is placed on the process of planning, designing, and implementing pedagogical techniques that best facilitate student learning.  </a:t>
            </a:r>
          </a:p>
          <a:p>
            <a:pPr marL="457200" lvl="1" indent="-285750"/>
            <a:r>
              <a:rPr lang="en-US" i="1" dirty="0" smtClean="0"/>
              <a:t>Topics include Word Processing, Spreadsheet &amp; Database Management Systems. </a:t>
            </a:r>
            <a:r>
              <a:rPr lang="en-US" i="1" dirty="0"/>
              <a:t>I</a:t>
            </a:r>
            <a:r>
              <a:rPr lang="en-US" i="1" dirty="0" smtClean="0"/>
              <a:t>nteractive </a:t>
            </a:r>
            <a:r>
              <a:rPr lang="en-US" i="1" dirty="0"/>
              <a:t>M</a:t>
            </a:r>
            <a:r>
              <a:rPr lang="en-US" i="1" dirty="0" smtClean="0"/>
              <a:t>ultimedia Software, Internet Multimedia software, Internet Multimedia Software, Internet and World Wide Web</a:t>
            </a:r>
            <a:r>
              <a:rPr lang="en-US" i="1" dirty="0" smtClean="0"/>
              <a:t>.</a:t>
            </a:r>
          </a:p>
          <a:p>
            <a:pPr marL="285750" indent="-285750">
              <a:buFont typeface="Arial" panose="020B0604020202020204" pitchFamily="34" charset="0"/>
              <a:buChar char="•"/>
            </a:pPr>
            <a:r>
              <a:rPr lang="en-US" dirty="0"/>
              <a:t>This is a hybrid course which means it meets both face-to-face and online</a:t>
            </a:r>
            <a:r>
              <a:rPr lang="en-US" dirty="0" smtClean="0"/>
              <a:t>.</a:t>
            </a:r>
          </a:p>
          <a:p>
            <a:pPr marL="285750" indent="-285750">
              <a:buFont typeface="Arial" panose="020B0604020202020204" pitchFamily="34" charset="0"/>
              <a:buChar char="•"/>
            </a:pPr>
            <a:r>
              <a:rPr lang="en-US" dirty="0" smtClean="0"/>
              <a:t>Other </a:t>
            </a:r>
            <a:r>
              <a:rPr lang="en-US" dirty="0"/>
              <a:t>course information besides the syllabus was not available to me, therefore a complete redesign was required for he Fall 2014 semester.</a:t>
            </a:r>
          </a:p>
          <a:p>
            <a:pPr marL="285750" indent="-285750">
              <a:buFont typeface="Arial" panose="020B0604020202020204" pitchFamily="34" charset="0"/>
              <a:buChar char="•"/>
            </a:pPr>
            <a:r>
              <a:rPr lang="en-US" dirty="0"/>
              <a:t>Emphasis was put on expanding the course to include Diversity/Global learning as well as </a:t>
            </a:r>
            <a:r>
              <a:rPr lang="en-US" dirty="0" err="1"/>
              <a:t>openLab</a:t>
            </a:r>
            <a:r>
              <a:rPr lang="en-US" dirty="0"/>
              <a:t> &amp; </a:t>
            </a:r>
            <a:r>
              <a:rPr lang="en-US" dirty="0" err="1"/>
              <a:t>eportfolios</a:t>
            </a:r>
            <a:endParaRPr lang="en-US" dirty="0"/>
          </a:p>
          <a:p>
            <a:pPr marL="285750" indent="-285750"/>
            <a:endParaRPr lang="en-US" i="1" dirty="0" smtClean="0"/>
          </a:p>
          <a:p>
            <a:pPr marL="285750" indent="-285750">
              <a:buFont typeface="Arial" panose="020B0604020202020204" pitchFamily="34" charset="0"/>
              <a:buChar char="•"/>
            </a:pPr>
            <a:endParaRPr lang="en-US" dirty="0"/>
          </a:p>
        </p:txBody>
      </p:sp>
      <p:sp>
        <p:nvSpPr>
          <p:cNvPr id="2" name="Title 1"/>
          <p:cNvSpPr>
            <a:spLocks noGrp="1"/>
          </p:cNvSpPr>
          <p:nvPr>
            <p:ph type="title"/>
          </p:nvPr>
        </p:nvSpPr>
        <p:spPr/>
        <p:txBody>
          <a:bodyPr/>
          <a:lstStyle/>
          <a:p>
            <a:r>
              <a:rPr lang="en-US" dirty="0" smtClean="0"/>
              <a:t>Course Redesign</a:t>
            </a:r>
            <a:endParaRPr lang="en-US" dirty="0"/>
          </a:p>
        </p:txBody>
      </p:sp>
    </p:spTree>
    <p:extLst>
      <p:ext uri="{BB962C8B-B14F-4D97-AF65-F5344CB8AC3E}">
        <p14:creationId xmlns:p14="http://schemas.microsoft.com/office/powerpoint/2010/main" val="960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dirty="0" smtClean="0"/>
              <a:t>Global/Multicultural Orientation </a:t>
            </a:r>
          </a:p>
          <a:p>
            <a:pPr marL="285750" indent="-285750">
              <a:buFont typeface="Arial" panose="020B0604020202020204" pitchFamily="34" charset="0"/>
              <a:buChar char="•"/>
            </a:pPr>
            <a:r>
              <a:rPr lang="en-US" dirty="0"/>
              <a:t>D</a:t>
            </a:r>
            <a:r>
              <a:rPr lang="en-US" dirty="0" smtClean="0"/>
              <a:t>emonstrate </a:t>
            </a:r>
            <a:r>
              <a:rPr lang="en-US" dirty="0" smtClean="0"/>
              <a:t>expanded cultural and global awareness</a:t>
            </a:r>
          </a:p>
          <a:p>
            <a:pPr marL="285750" indent="-285750">
              <a:buFont typeface="Arial" panose="020B0604020202020204" pitchFamily="34" charset="0"/>
              <a:buChar char="•"/>
            </a:pPr>
            <a:r>
              <a:rPr lang="en-US" dirty="0" smtClean="0"/>
              <a:t>Discern multiple perspectives</a:t>
            </a:r>
          </a:p>
          <a:p>
            <a:pPr marL="285750" indent="-285750">
              <a:buFont typeface="Arial" panose="020B0604020202020204" pitchFamily="34" charset="0"/>
              <a:buChar char="•"/>
            </a:pPr>
            <a:r>
              <a:rPr lang="en-US" dirty="0" smtClean="0"/>
              <a:t>Demonstrate proficiencies and capacities in dealing with a diverse society</a:t>
            </a:r>
          </a:p>
          <a:p>
            <a:pPr marL="285750" indent="-285750">
              <a:buFont typeface="Arial" panose="020B0604020202020204" pitchFamily="34" charset="0"/>
              <a:buChar char="•"/>
            </a:pPr>
            <a:r>
              <a:rPr lang="en-US" dirty="0" smtClean="0"/>
              <a:t>Communicate across cultural and linguistic boundaries</a:t>
            </a:r>
          </a:p>
          <a:p>
            <a:r>
              <a:rPr lang="en-US" dirty="0" smtClean="0"/>
              <a:t>Communication</a:t>
            </a:r>
          </a:p>
          <a:p>
            <a:pPr marL="285750" indent="-285750">
              <a:buFont typeface="Arial" panose="020B0604020202020204" pitchFamily="34" charset="0"/>
              <a:buChar char="•"/>
            </a:pPr>
            <a:r>
              <a:rPr lang="en-US" dirty="0" smtClean="0"/>
              <a:t>Communicate in diverse settings and groups, using written (both reading and writing), oral (both speaking and listening), and visual means, and in more than one language.</a:t>
            </a:r>
          </a:p>
          <a:p>
            <a:r>
              <a:rPr lang="en-US" dirty="0" smtClean="0"/>
              <a:t>Inquiry/Analysis</a:t>
            </a:r>
          </a:p>
          <a:p>
            <a:pPr marL="285750" indent="-285750">
              <a:buFont typeface="Arial" panose="020B0604020202020204" pitchFamily="34" charset="0"/>
              <a:buChar char="•"/>
            </a:pPr>
            <a:r>
              <a:rPr lang="en-US" dirty="0" smtClean="0"/>
              <a:t>Derive meaning from experience, as well as gather information from observation.</a:t>
            </a:r>
          </a:p>
          <a:p>
            <a:pPr marL="285750" indent="-285750">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smtClean="0"/>
              <a:t>General Education SLOs</a:t>
            </a:r>
            <a:endParaRPr lang="en-US" dirty="0"/>
          </a:p>
        </p:txBody>
      </p:sp>
    </p:spTree>
    <p:extLst>
      <p:ext uri="{BB962C8B-B14F-4D97-AF65-F5344CB8AC3E}">
        <p14:creationId xmlns:p14="http://schemas.microsoft.com/office/powerpoint/2010/main" val="689401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3"/>
          <a:stretch>
            <a:fillRect/>
          </a:stretch>
        </p:blipFill>
        <p:spPr>
          <a:xfrm>
            <a:off x="0" y="1295400"/>
            <a:ext cx="9100005" cy="5116254"/>
          </a:xfrm>
          <a:prstGeom prst="rect">
            <a:avLst/>
          </a:prstGeom>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58329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486774" cy="4724400"/>
          </a:xfrm>
        </p:spPr>
        <p:txBody>
          <a:bodyPr>
            <a:normAutofit fontScale="85000" lnSpcReduction="20000"/>
          </a:bodyPr>
          <a:lstStyle/>
          <a:p>
            <a:pPr marL="285750" indent="-285750">
              <a:buFont typeface="Arial" panose="020B0604020202020204" pitchFamily="34" charset="0"/>
              <a:buChar char="•"/>
            </a:pPr>
            <a:r>
              <a:rPr lang="en-US" dirty="0" smtClean="0"/>
              <a:t>The assignment will begin on the 3</a:t>
            </a:r>
            <a:r>
              <a:rPr lang="en-US" baseline="30000" dirty="0" smtClean="0"/>
              <a:t>rd</a:t>
            </a:r>
            <a:r>
              <a:rPr lang="en-US" dirty="0" smtClean="0"/>
              <a:t> class meeting (week 3) after the students have chosen the topic for their final projects</a:t>
            </a:r>
          </a:p>
          <a:p>
            <a:pPr marL="457200" lvl="1" indent="-285750"/>
            <a:r>
              <a:rPr lang="en-US" dirty="0" smtClean="0"/>
              <a:t>Students will reflect and blog in </a:t>
            </a:r>
            <a:r>
              <a:rPr lang="en-US" dirty="0" err="1" smtClean="0"/>
              <a:t>eportfolio</a:t>
            </a:r>
            <a:r>
              <a:rPr lang="en-US" dirty="0" smtClean="0"/>
              <a:t> about why they chose their final project topic.  </a:t>
            </a:r>
          </a:p>
          <a:p>
            <a:pPr marL="630238" lvl="2" indent="-285750"/>
            <a:r>
              <a:rPr lang="en-US" dirty="0" smtClean="0"/>
              <a:t>What was your inspiration or connection to the topic?</a:t>
            </a:r>
          </a:p>
          <a:p>
            <a:pPr marL="630238" lvl="2" indent="-285750"/>
            <a:r>
              <a:rPr lang="en-US" dirty="0" smtClean="0"/>
              <a:t>What do you hope your students will learn from the guide</a:t>
            </a:r>
          </a:p>
          <a:p>
            <a:pPr marL="457200" lvl="1" indent="-285750"/>
            <a:r>
              <a:rPr lang="en-US" dirty="0" smtClean="0"/>
              <a:t>As part of the assignment students will utilize the blog tool in the </a:t>
            </a:r>
            <a:r>
              <a:rPr lang="en-US" dirty="0" err="1" smtClean="0"/>
              <a:t>eportfolio</a:t>
            </a:r>
            <a:r>
              <a:rPr lang="en-US" dirty="0" smtClean="0"/>
              <a:t> to comment on each other’s work as well.</a:t>
            </a:r>
          </a:p>
          <a:p>
            <a:pPr marL="457200" lvl="1" indent="-285750"/>
            <a:r>
              <a:rPr lang="en-US" dirty="0" smtClean="0"/>
              <a:t>Free to use any articles, resources.</a:t>
            </a:r>
          </a:p>
          <a:p>
            <a:pPr marL="457200" lvl="1" indent="-285750"/>
            <a:r>
              <a:rPr lang="en-US" dirty="0" smtClean="0"/>
              <a:t>All resources must be cited in APA format</a:t>
            </a:r>
          </a:p>
          <a:p>
            <a:pPr marL="457200" lvl="1" indent="-285750"/>
            <a:endParaRPr lang="en-US" dirty="0"/>
          </a:p>
          <a:p>
            <a:pPr marL="285750" indent="-285750">
              <a:buFont typeface="Arial" panose="020B0604020202020204" pitchFamily="34" charset="0"/>
              <a:buChar char="•"/>
            </a:pPr>
            <a:r>
              <a:rPr lang="en-US" dirty="0" smtClean="0"/>
              <a:t>This assignment will repeat throughout the semester each time touching on different topics including</a:t>
            </a:r>
          </a:p>
          <a:p>
            <a:pPr marL="457200" lvl="1" indent="-285750"/>
            <a:r>
              <a:rPr lang="en-US" dirty="0" smtClean="0"/>
              <a:t>Why did I chose this field of study, and What do I have to offer the field?</a:t>
            </a:r>
          </a:p>
          <a:p>
            <a:pPr marL="457200" lvl="1" indent="-285750"/>
            <a:r>
              <a:rPr lang="en-US" dirty="0" smtClean="0"/>
              <a:t>Gender</a:t>
            </a:r>
          </a:p>
          <a:p>
            <a:pPr marL="457200" lvl="1" indent="-285750"/>
            <a:r>
              <a:rPr lang="en-US" dirty="0" smtClean="0"/>
              <a:t>Ethnicity</a:t>
            </a:r>
          </a:p>
          <a:p>
            <a:pPr marL="457200" lvl="1" indent="-285750"/>
            <a:r>
              <a:rPr lang="en-US" dirty="0" smtClean="0"/>
              <a:t>Economic class</a:t>
            </a:r>
          </a:p>
          <a:p>
            <a:pPr marL="457200" lvl="1" indent="-285750"/>
            <a:r>
              <a:rPr lang="en-US" dirty="0" smtClean="0"/>
              <a:t>Language</a:t>
            </a:r>
          </a:p>
          <a:p>
            <a:pPr marL="457200" lvl="1" indent="-285750"/>
            <a:r>
              <a:rPr lang="en-US" dirty="0" smtClean="0"/>
              <a:t>Sexuality</a:t>
            </a:r>
          </a:p>
          <a:p>
            <a:pPr marL="457200" lvl="1" indent="-285750"/>
            <a:r>
              <a:rPr lang="en-US" dirty="0" smtClean="0"/>
              <a:t>nationality</a:t>
            </a:r>
          </a:p>
          <a:p>
            <a:endParaRPr lang="en-US" dirty="0"/>
          </a:p>
        </p:txBody>
      </p:sp>
      <p:sp>
        <p:nvSpPr>
          <p:cNvPr id="3" name="Title 2"/>
          <p:cNvSpPr>
            <a:spLocks noGrp="1"/>
          </p:cNvSpPr>
          <p:nvPr>
            <p:ph type="title"/>
          </p:nvPr>
        </p:nvSpPr>
        <p:spPr/>
        <p:txBody>
          <a:bodyPr/>
          <a:lstStyle/>
          <a:p>
            <a:r>
              <a:rPr lang="en-US" dirty="0" smtClean="0"/>
              <a:t>Assignment description</a:t>
            </a:r>
            <a:endParaRPr lang="en-US" dirty="0"/>
          </a:p>
        </p:txBody>
      </p:sp>
    </p:spTree>
    <p:extLst>
      <p:ext uri="{BB962C8B-B14F-4D97-AF65-F5344CB8AC3E}">
        <p14:creationId xmlns:p14="http://schemas.microsoft.com/office/powerpoint/2010/main" val="410008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295400"/>
            <a:ext cx="7680960" cy="4724400"/>
          </a:xfrm>
        </p:spPr>
        <p:txBody>
          <a:bodyPr/>
          <a:lstStyle/>
          <a:p>
            <a:r>
              <a:rPr lang="en-US" dirty="0" smtClean="0"/>
              <a:t>Blog rubric:</a:t>
            </a:r>
          </a:p>
          <a:p>
            <a:endParaRPr lang="en-US" dirty="0"/>
          </a:p>
        </p:txBody>
      </p:sp>
      <p:sp>
        <p:nvSpPr>
          <p:cNvPr id="3" name="Title 2"/>
          <p:cNvSpPr>
            <a:spLocks noGrp="1"/>
          </p:cNvSpPr>
          <p:nvPr>
            <p:ph type="title"/>
          </p:nvPr>
        </p:nvSpPr>
        <p:spPr/>
        <p:txBody>
          <a:bodyPr/>
          <a:lstStyle/>
          <a:p>
            <a:r>
              <a:rPr lang="en-US" dirty="0" smtClean="0"/>
              <a:t>Assessment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09918257"/>
              </p:ext>
            </p:extLst>
          </p:nvPr>
        </p:nvGraphicFramePr>
        <p:xfrm>
          <a:off x="76200" y="1904999"/>
          <a:ext cx="8153400" cy="4876801"/>
        </p:xfrm>
        <a:graphic>
          <a:graphicData uri="http://schemas.openxmlformats.org/drawingml/2006/table">
            <a:tbl>
              <a:tblPr firstRow="1" firstCol="1" bandRow="1">
                <a:tableStyleId>{5C22544A-7EE6-4342-B048-85BDC9FD1C3A}</a:tableStyleId>
              </a:tblPr>
              <a:tblGrid>
                <a:gridCol w="887994"/>
                <a:gridCol w="7265406"/>
              </a:tblGrid>
              <a:tr h="737713">
                <a:tc>
                  <a:txBody>
                    <a:bodyPr/>
                    <a:lstStyle/>
                    <a:p>
                      <a:pPr marL="0" marR="0">
                        <a:lnSpc>
                          <a:spcPct val="115000"/>
                        </a:lnSpc>
                        <a:spcBef>
                          <a:spcPts val="0"/>
                        </a:spcBef>
                        <a:spcAft>
                          <a:spcPts val="0"/>
                        </a:spcAft>
                      </a:pPr>
                      <a:r>
                        <a:rPr lang="en-US" sz="1600" b="1" dirty="0">
                          <a:effectLst/>
                        </a:rPr>
                        <a:t>Rating</a:t>
                      </a:r>
                      <a:endParaRPr lang="en-US" sz="1600" b="1" dirty="0">
                        <a:effectLst/>
                        <a:latin typeface="Calibri"/>
                        <a:ea typeface="Calibri"/>
                        <a:cs typeface="Times New Roman"/>
                      </a:endParaRPr>
                    </a:p>
                  </a:txBody>
                  <a:tcPr marL="21358" marR="21358" marT="21358" marB="21358"/>
                </a:tc>
                <a:tc>
                  <a:txBody>
                    <a:bodyPr/>
                    <a:lstStyle/>
                    <a:p>
                      <a:pPr marL="0" marR="0">
                        <a:lnSpc>
                          <a:spcPct val="115000"/>
                        </a:lnSpc>
                        <a:spcBef>
                          <a:spcPts val="0"/>
                        </a:spcBef>
                        <a:spcAft>
                          <a:spcPts val="0"/>
                        </a:spcAft>
                      </a:pPr>
                      <a:r>
                        <a:rPr lang="en-US" sz="1600" b="0" dirty="0">
                          <a:effectLst/>
                        </a:rPr>
                        <a:t>Characteristics</a:t>
                      </a:r>
                      <a:endParaRPr lang="en-US" sz="1600" b="0" dirty="0">
                        <a:effectLst/>
                        <a:latin typeface="Calibri"/>
                        <a:ea typeface="Calibri"/>
                        <a:cs typeface="Times New Roman"/>
                      </a:endParaRPr>
                    </a:p>
                  </a:txBody>
                  <a:tcPr marL="21358" marR="21358" marT="21358" marB="21358"/>
                </a:tc>
              </a:tr>
              <a:tr h="1125158">
                <a:tc>
                  <a:txBody>
                    <a:bodyPr/>
                    <a:lstStyle/>
                    <a:p>
                      <a:pPr marL="0" marR="0" algn="ctr">
                        <a:lnSpc>
                          <a:spcPct val="115000"/>
                        </a:lnSpc>
                        <a:spcBef>
                          <a:spcPts val="0"/>
                        </a:spcBef>
                        <a:spcAft>
                          <a:spcPts val="0"/>
                        </a:spcAft>
                      </a:pPr>
                      <a:r>
                        <a:rPr lang="en-US" sz="1600" dirty="0">
                          <a:effectLst/>
                        </a:rPr>
                        <a:t>4</a:t>
                      </a:r>
                      <a:endParaRPr lang="en-US" sz="1600" dirty="0">
                        <a:effectLst/>
                        <a:latin typeface="Calibri"/>
                        <a:ea typeface="Calibri"/>
                        <a:cs typeface="Times New Roman"/>
                      </a:endParaRPr>
                    </a:p>
                  </a:txBody>
                  <a:tcPr marL="21358" marR="21358" marT="21358" marB="21358" anchor="ctr"/>
                </a:tc>
                <a:tc>
                  <a:txBody>
                    <a:bodyPr/>
                    <a:lstStyle/>
                    <a:p>
                      <a:pPr marL="0" marR="0">
                        <a:lnSpc>
                          <a:spcPct val="115000"/>
                        </a:lnSpc>
                        <a:spcBef>
                          <a:spcPts val="0"/>
                        </a:spcBef>
                        <a:spcAft>
                          <a:spcPts val="0"/>
                        </a:spcAft>
                      </a:pPr>
                      <a:r>
                        <a:rPr lang="en-US" sz="1400" dirty="0">
                          <a:effectLst/>
                        </a:rPr>
                        <a:t>Exceptional. The blog post is focused and coherently integrates examples with explanations or analysis. The post demonstrates awareness of its own limitations or implications, and it considers multiple perspectives when appropriate. The entry reflects in-depth engagement with the topic.</a:t>
                      </a:r>
                      <a:endParaRPr lang="en-US" sz="1400" dirty="0">
                        <a:effectLst/>
                        <a:latin typeface="Calibri"/>
                        <a:ea typeface="Calibri"/>
                        <a:cs typeface="Times New Roman"/>
                      </a:endParaRPr>
                    </a:p>
                  </a:txBody>
                  <a:tcPr marL="21358" marR="21358" marT="21358" marB="21358"/>
                </a:tc>
              </a:tr>
              <a:tr h="1125158">
                <a:tc>
                  <a:txBody>
                    <a:bodyPr/>
                    <a:lstStyle/>
                    <a:p>
                      <a:pPr marL="0" marR="0" algn="ctr">
                        <a:lnSpc>
                          <a:spcPct val="115000"/>
                        </a:lnSpc>
                        <a:spcBef>
                          <a:spcPts val="0"/>
                        </a:spcBef>
                        <a:spcAft>
                          <a:spcPts val="0"/>
                        </a:spcAft>
                      </a:pPr>
                      <a:r>
                        <a:rPr lang="en-US" sz="1600" dirty="0">
                          <a:effectLst/>
                        </a:rPr>
                        <a:t>3</a:t>
                      </a:r>
                      <a:endParaRPr lang="en-US" sz="1600" dirty="0">
                        <a:effectLst/>
                        <a:latin typeface="Calibri"/>
                        <a:ea typeface="Calibri"/>
                        <a:cs typeface="Times New Roman"/>
                      </a:endParaRPr>
                    </a:p>
                  </a:txBody>
                  <a:tcPr marL="21358" marR="21358" marT="21358" marB="21358" anchor="ctr"/>
                </a:tc>
                <a:tc>
                  <a:txBody>
                    <a:bodyPr/>
                    <a:lstStyle/>
                    <a:p>
                      <a:pPr marL="0" marR="0">
                        <a:lnSpc>
                          <a:spcPct val="115000"/>
                        </a:lnSpc>
                        <a:spcBef>
                          <a:spcPts val="0"/>
                        </a:spcBef>
                        <a:spcAft>
                          <a:spcPts val="0"/>
                        </a:spcAft>
                      </a:pPr>
                      <a:r>
                        <a:rPr lang="en-US" sz="1400" dirty="0">
                          <a:effectLst/>
                        </a:rPr>
                        <a:t>Satisfactory. The blog post is reasonably focused, and explanations or analysis are mostly based on examples or other evidence. Fewer connections are made between ideas, and though new insights are offered, they are not fully developed. The post reflects moderate engagement with the topic</a:t>
                      </a:r>
                      <a:r>
                        <a:rPr lang="en-US" sz="900" dirty="0">
                          <a:effectLst/>
                        </a:rPr>
                        <a:t>.</a:t>
                      </a:r>
                      <a:endParaRPr lang="en-US" sz="800" dirty="0">
                        <a:effectLst/>
                        <a:latin typeface="Calibri"/>
                        <a:ea typeface="Calibri"/>
                        <a:cs typeface="Times New Roman"/>
                      </a:endParaRPr>
                    </a:p>
                  </a:txBody>
                  <a:tcPr marL="21358" marR="21358" marT="21358" marB="21358"/>
                </a:tc>
              </a:tr>
              <a:tr h="910408">
                <a:tc>
                  <a:txBody>
                    <a:bodyPr/>
                    <a:lstStyle/>
                    <a:p>
                      <a:pPr marL="0" marR="0" algn="ctr">
                        <a:lnSpc>
                          <a:spcPct val="115000"/>
                        </a:lnSpc>
                        <a:spcBef>
                          <a:spcPts val="0"/>
                        </a:spcBef>
                        <a:spcAft>
                          <a:spcPts val="0"/>
                        </a:spcAft>
                      </a:pPr>
                      <a:r>
                        <a:rPr lang="en-US" sz="1600" dirty="0">
                          <a:effectLst/>
                        </a:rPr>
                        <a:t>2</a:t>
                      </a:r>
                      <a:endParaRPr lang="en-US" sz="1600" dirty="0">
                        <a:effectLst/>
                        <a:latin typeface="Calibri"/>
                        <a:ea typeface="Calibri"/>
                        <a:cs typeface="Times New Roman"/>
                      </a:endParaRPr>
                    </a:p>
                  </a:txBody>
                  <a:tcPr marL="21358" marR="21358" marT="21358" marB="21358" anchor="ctr"/>
                </a:tc>
                <a:tc>
                  <a:txBody>
                    <a:bodyPr/>
                    <a:lstStyle/>
                    <a:p>
                      <a:pPr marL="0" marR="0">
                        <a:lnSpc>
                          <a:spcPct val="115000"/>
                        </a:lnSpc>
                        <a:spcBef>
                          <a:spcPts val="0"/>
                        </a:spcBef>
                        <a:spcAft>
                          <a:spcPts val="0"/>
                        </a:spcAft>
                      </a:pPr>
                      <a:r>
                        <a:rPr lang="en-US" sz="1400" dirty="0">
                          <a:effectLst/>
                        </a:rPr>
                        <a:t>Underdeveloped. The blog post is mostly description or summary, without consideration of alternative perspectives, and few connections are made between ideas. The post reflects passing engagement with the topic.</a:t>
                      </a:r>
                      <a:endParaRPr lang="en-US" sz="1400" dirty="0">
                        <a:effectLst/>
                        <a:latin typeface="Calibri"/>
                        <a:ea typeface="Calibri"/>
                        <a:cs typeface="Times New Roman"/>
                      </a:endParaRPr>
                    </a:p>
                  </a:txBody>
                  <a:tcPr marL="21358" marR="21358" marT="21358" marB="21358"/>
                </a:tc>
              </a:tr>
              <a:tr h="586043">
                <a:tc>
                  <a:txBody>
                    <a:bodyPr/>
                    <a:lstStyle/>
                    <a:p>
                      <a:pPr marL="0" marR="0" algn="ctr">
                        <a:lnSpc>
                          <a:spcPct val="115000"/>
                        </a:lnSpc>
                        <a:spcBef>
                          <a:spcPts val="0"/>
                        </a:spcBef>
                        <a:spcAft>
                          <a:spcPts val="0"/>
                        </a:spcAft>
                      </a:pPr>
                      <a:r>
                        <a:rPr lang="en-US" sz="1600" dirty="0">
                          <a:effectLst/>
                        </a:rPr>
                        <a:t>1</a:t>
                      </a:r>
                      <a:endParaRPr lang="en-US" sz="1600" dirty="0">
                        <a:effectLst/>
                        <a:latin typeface="Calibri"/>
                        <a:ea typeface="Calibri"/>
                        <a:cs typeface="Times New Roman"/>
                      </a:endParaRPr>
                    </a:p>
                  </a:txBody>
                  <a:tcPr marL="21358" marR="21358" marT="21358" marB="21358" anchor="ctr"/>
                </a:tc>
                <a:tc>
                  <a:txBody>
                    <a:bodyPr/>
                    <a:lstStyle/>
                    <a:p>
                      <a:pPr marL="0" marR="0">
                        <a:lnSpc>
                          <a:spcPct val="115000"/>
                        </a:lnSpc>
                        <a:spcBef>
                          <a:spcPts val="0"/>
                        </a:spcBef>
                        <a:spcAft>
                          <a:spcPts val="0"/>
                        </a:spcAft>
                      </a:pPr>
                      <a:r>
                        <a:rPr lang="en-US" sz="1400" dirty="0">
                          <a:effectLst/>
                        </a:rPr>
                        <a:t>Limited. The blog post is unfocused, or simply rehashes previous comments, and displays no evidence of student engagement with the topic.</a:t>
                      </a:r>
                      <a:endParaRPr lang="en-US" sz="1400" dirty="0">
                        <a:effectLst/>
                        <a:latin typeface="Calibri"/>
                        <a:ea typeface="Calibri"/>
                        <a:cs typeface="Times New Roman"/>
                      </a:endParaRPr>
                    </a:p>
                  </a:txBody>
                  <a:tcPr marL="21358" marR="21358" marT="21358" marB="21358"/>
                </a:tc>
              </a:tr>
              <a:tr h="392321">
                <a:tc>
                  <a:txBody>
                    <a:bodyPr/>
                    <a:lstStyle/>
                    <a:p>
                      <a:pPr marL="0" marR="0" algn="ctr">
                        <a:lnSpc>
                          <a:spcPct val="115000"/>
                        </a:lnSpc>
                        <a:spcBef>
                          <a:spcPts val="0"/>
                        </a:spcBef>
                        <a:spcAft>
                          <a:spcPts val="0"/>
                        </a:spcAft>
                      </a:pPr>
                      <a:r>
                        <a:rPr lang="en-US" sz="1600" dirty="0">
                          <a:effectLst/>
                        </a:rPr>
                        <a:t>0</a:t>
                      </a:r>
                      <a:endParaRPr lang="en-US" sz="1600" dirty="0">
                        <a:effectLst/>
                        <a:latin typeface="Calibri"/>
                        <a:ea typeface="Calibri"/>
                        <a:cs typeface="Times New Roman"/>
                      </a:endParaRPr>
                    </a:p>
                  </a:txBody>
                  <a:tcPr marL="21358" marR="21358" marT="21358" marB="21358" anchor="ctr"/>
                </a:tc>
                <a:tc>
                  <a:txBody>
                    <a:bodyPr/>
                    <a:lstStyle/>
                    <a:p>
                      <a:pPr marL="0" marR="0">
                        <a:lnSpc>
                          <a:spcPct val="115000"/>
                        </a:lnSpc>
                        <a:spcBef>
                          <a:spcPts val="0"/>
                        </a:spcBef>
                        <a:spcAft>
                          <a:spcPts val="0"/>
                        </a:spcAft>
                      </a:pPr>
                      <a:r>
                        <a:rPr lang="en-US" sz="1400" dirty="0">
                          <a:effectLst/>
                        </a:rPr>
                        <a:t>No Credit. The blog post is missing or consists of one or two disconnected sentences</a:t>
                      </a:r>
                      <a:r>
                        <a:rPr lang="en-US" sz="900" dirty="0">
                          <a:effectLst/>
                        </a:rPr>
                        <a:t>.</a:t>
                      </a:r>
                      <a:endParaRPr lang="en-US" sz="800" dirty="0">
                        <a:effectLst/>
                        <a:latin typeface="Calibri"/>
                        <a:ea typeface="Calibri"/>
                        <a:cs typeface="Times New Roman"/>
                      </a:endParaRPr>
                    </a:p>
                  </a:txBody>
                  <a:tcPr marL="21358" marR="21358" marT="21358" marB="21358"/>
                </a:tc>
              </a:tr>
            </a:tbl>
          </a:graphicData>
        </a:graphic>
      </p:graphicFrame>
      <p:sp>
        <p:nvSpPr>
          <p:cNvPr id="5" name="Rectangle 1"/>
          <p:cNvSpPr>
            <a:spLocks noChangeArrowheads="1"/>
          </p:cNvSpPr>
          <p:nvPr/>
        </p:nvSpPr>
        <p:spPr bwMode="auto">
          <a:xfrm>
            <a:off x="304800" y="1524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you receive a rating of less than a 3 you have the option to resubmit within one week of due date.</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84288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Arial" panose="020B0604020202020204" pitchFamily="34" charset="0"/>
              <a:buChar char="•"/>
            </a:pPr>
            <a:r>
              <a:rPr lang="en-US" sz="2000" dirty="0" smtClean="0"/>
              <a:t>Open pedagogy game</a:t>
            </a:r>
          </a:p>
          <a:p>
            <a:pPr marL="457200" lvl="1" indent="-285750"/>
            <a:r>
              <a:rPr lang="en-US" sz="1800" dirty="0" smtClean="0"/>
              <a:t>Wiki update with two groups via checkers/family feud method</a:t>
            </a:r>
          </a:p>
          <a:p>
            <a:pPr marL="457200" lvl="1" indent="-285750"/>
            <a:r>
              <a:rPr lang="en-US" sz="1800" dirty="0" smtClean="0"/>
              <a:t>Each team contributes building on previous</a:t>
            </a:r>
          </a:p>
          <a:p>
            <a:pPr lvl="1" indent="0">
              <a:buNone/>
            </a:pPr>
            <a:endParaRPr lang="en-US" sz="1800" dirty="0" smtClean="0"/>
          </a:p>
          <a:p>
            <a:pPr marL="285750" indent="-285750">
              <a:buFont typeface="Arial" panose="020B0604020202020204" pitchFamily="34" charset="0"/>
              <a:buChar char="•"/>
            </a:pPr>
            <a:r>
              <a:rPr lang="en-US" sz="2000" dirty="0" smtClean="0"/>
              <a:t>Olympic experience</a:t>
            </a:r>
            <a:endParaRPr lang="en-US" sz="1800" dirty="0" smtClean="0"/>
          </a:p>
          <a:p>
            <a:pPr marL="457200" lvl="1" indent="-285750"/>
            <a:r>
              <a:rPr lang="en-US" sz="1800" dirty="0" smtClean="0"/>
              <a:t>New course – 3 professors</a:t>
            </a:r>
          </a:p>
          <a:p>
            <a:pPr marL="457200" lvl="1" indent="-285750"/>
            <a:r>
              <a:rPr lang="en-US" sz="1800" dirty="0" smtClean="0"/>
              <a:t>Historical and political, tourism and hospitality, athletic equipment and structures</a:t>
            </a:r>
          </a:p>
          <a:p>
            <a:pPr lvl="1" indent="0">
              <a:buNone/>
            </a:pPr>
            <a:endParaRPr lang="en-US" sz="1800" dirty="0" smtClean="0"/>
          </a:p>
          <a:p>
            <a:pPr marL="285750" indent="-285750">
              <a:buFont typeface="Arial" panose="020B0604020202020204" pitchFamily="34" charset="0"/>
              <a:buChar char="•"/>
            </a:pPr>
            <a:r>
              <a:rPr lang="en-US" sz="2000" dirty="0" smtClean="0"/>
              <a:t>Painting game</a:t>
            </a:r>
          </a:p>
          <a:p>
            <a:pPr marL="457200" lvl="1" indent="-285750"/>
            <a:r>
              <a:rPr lang="en-US" sz="1800" dirty="0" smtClean="0"/>
              <a:t>Collaborative painting</a:t>
            </a:r>
          </a:p>
          <a:p>
            <a:pPr marL="457200" lvl="1" indent="-285750"/>
            <a:r>
              <a:rPr lang="en-US" sz="1800" dirty="0" smtClean="0"/>
              <a:t>Communication and collaboration are one of the most important skills in life</a:t>
            </a:r>
          </a:p>
          <a:p>
            <a:pPr marL="285750" indent="-285750">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smtClean="0"/>
              <a:t>Inspirations</a:t>
            </a:r>
            <a:endParaRPr lang="en-US" dirty="0"/>
          </a:p>
        </p:txBody>
      </p:sp>
    </p:spTree>
    <p:extLst>
      <p:ext uri="{BB962C8B-B14F-4D97-AF65-F5344CB8AC3E}">
        <p14:creationId xmlns:p14="http://schemas.microsoft.com/office/powerpoint/2010/main" val="184366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60682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rotWithShape="1">
          <a:blip r:embed="rId2">
            <a:extLst>
              <a:ext uri="{BEBA8EAE-BF5A-486C-A8C5-ECC9F3942E4B}">
                <a14:imgProps xmlns:a14="http://schemas.microsoft.com/office/drawing/2010/main">
                  <a14:imgLayer r:embed="rId3">
                    <a14:imgEffect>
                      <a14:artisticMarker trans="73000"/>
                    </a14:imgEffect>
                  </a14:imgLayer>
                </a14:imgProps>
              </a:ext>
            </a:extLst>
          </a:blip>
          <a:srcRect l="25176" t="5516" r="26209" b="9780"/>
          <a:stretch/>
        </p:blipFill>
        <p:spPr>
          <a:xfrm>
            <a:off x="4038600" y="3352800"/>
            <a:ext cx="4648200" cy="3200400"/>
          </a:xfrm>
          <a:prstGeom prst="rect">
            <a:avLst/>
          </a:prstGeom>
          <a:effectLst>
            <a:softEdge rad="0"/>
          </a:effectLst>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889865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TC101790491[[fn=Mylar]]</Template>
  <TotalTime>386</TotalTime>
  <Words>1173</Words>
  <Application>Microsoft Office PowerPoint</Application>
  <PresentationFormat>On-screen Show (4:3)</PresentationFormat>
  <Paragraphs>103</Paragraphs>
  <Slides>10</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Corbel</vt:lpstr>
      <vt:lpstr>Tahoma</vt:lpstr>
      <vt:lpstr>Times New Roman</vt:lpstr>
      <vt:lpstr>Tunga</vt:lpstr>
      <vt:lpstr>Mylar</vt:lpstr>
      <vt:lpstr>The living laboratory</vt:lpstr>
      <vt:lpstr>Course Redesign</vt:lpstr>
      <vt:lpstr>General Education SLOs</vt:lpstr>
      <vt:lpstr>PowerPoint Presentation</vt:lpstr>
      <vt:lpstr>Assignment description</vt:lpstr>
      <vt:lpstr>Assessment</vt:lpstr>
      <vt:lpstr>Inspirations</vt:lpstr>
      <vt:lpstr>PowerPoint Presentation</vt:lpstr>
      <vt:lpstr>PowerPoint Presentation</vt:lpstr>
      <vt:lpstr>Learning Goals</vt:lpstr>
    </vt:vector>
  </TitlesOfParts>
  <Company>NYCCT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Liesella Trinidad</dc:creator>
  <cp:lastModifiedBy>Lieselle Trinidad</cp:lastModifiedBy>
  <cp:revision>29</cp:revision>
  <dcterms:created xsi:type="dcterms:W3CDTF">2014-05-08T17:59:22Z</dcterms:created>
  <dcterms:modified xsi:type="dcterms:W3CDTF">2014-05-09T03:21:25Z</dcterms:modified>
</cp:coreProperties>
</file>