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61" r:id="rId4"/>
    <p:sldId id="258" r:id="rId5"/>
    <p:sldId id="259" r:id="rId6"/>
    <p:sldId id="262"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176" autoAdjust="0"/>
  </p:normalViewPr>
  <p:slideViewPr>
    <p:cSldViewPr>
      <p:cViewPr varScale="1">
        <p:scale>
          <a:sx n="87" d="100"/>
          <a:sy n="87" d="100"/>
        </p:scale>
        <p:origin x="-166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C3D7E1-06BF-4DA0-8B26-445C7A23F502}" type="datetimeFigureOut">
              <a:rPr lang="en-US" smtClean="0"/>
              <a:pPr/>
              <a:t>5/8/2014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A4B5C5-EDBE-4362-8F82-1DA568D4BAA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Runs in</a:t>
            </a:r>
            <a:r>
              <a:rPr lang="en-US" baseline="0" dirty="0" smtClean="0"/>
              <a:t> spring semester of even-numbered years (at the moments)</a:t>
            </a:r>
          </a:p>
          <a:p>
            <a:endParaRPr lang="en-US" baseline="0" dirty="0" smtClean="0"/>
          </a:p>
          <a:p>
            <a:endParaRPr lang="en-US" dirty="0" smtClean="0"/>
          </a:p>
          <a:p>
            <a:endParaRPr lang="en-US" dirty="0" smtClean="0"/>
          </a:p>
          <a:p>
            <a:r>
              <a:rPr lang="en-US" dirty="0" smtClean="0"/>
              <a:t>Photo from a student</a:t>
            </a:r>
            <a:r>
              <a:rPr lang="en-US" baseline="0" dirty="0" smtClean="0"/>
              <a:t> demo of a manufacturing technique – cutting cove moulding on a table saw</a:t>
            </a:r>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Photo from presentation day: Problem 1 - PBJ</a:t>
            </a:r>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Low attendance</a:t>
            </a:r>
          </a:p>
          <a:p>
            <a:r>
              <a:rPr lang="en-US" dirty="0" smtClean="0"/>
              <a:t>High rate of late arrivals</a:t>
            </a:r>
          </a:p>
          <a:p>
            <a:r>
              <a:rPr lang="en-US" dirty="0" smtClean="0"/>
              <a:t>Perceived lack of student engagement</a:t>
            </a:r>
          </a:p>
          <a:p>
            <a:r>
              <a:rPr lang="en-US" dirty="0" smtClean="0"/>
              <a:t>	incomplete/missing assignments</a:t>
            </a:r>
          </a:p>
          <a:p>
            <a:r>
              <a:rPr lang="en-US" dirty="0" smtClean="0"/>
              <a:t>	not a lot of engagement in class discussions</a:t>
            </a:r>
          </a:p>
          <a:p>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Inquiry-based: the instructor or tutor presents</a:t>
            </a:r>
            <a:r>
              <a:rPr lang="en-US" baseline="0" dirty="0" smtClean="0"/>
              <a:t> and ‘ill-structured’ problem to the class, which requires independent research, testing, and study to solve. The students choose what solutions to attempt and what research to do. The instructor asks guided questions to help them on their way. The focus is to get students to think about what they know and how they know it. </a:t>
            </a:r>
          </a:p>
          <a:p>
            <a:endParaRPr lang="en-US" baseline="0" dirty="0" smtClean="0"/>
          </a:p>
          <a:p>
            <a:r>
              <a:rPr lang="en-US" baseline="0" dirty="0" smtClean="0"/>
              <a:t>Each day one of the students “volunteers” to take notes and post to </a:t>
            </a:r>
            <a:r>
              <a:rPr lang="en-US" baseline="0" dirty="0" err="1" smtClean="0"/>
              <a:t>openlab</a:t>
            </a:r>
            <a:r>
              <a:rPr lang="en-US" baseline="0" dirty="0" smtClean="0"/>
              <a:t>.</a:t>
            </a:r>
          </a:p>
          <a:p>
            <a:endParaRPr lang="en-US" baseline="0" dirty="0" smtClean="0"/>
          </a:p>
          <a:p>
            <a:r>
              <a:rPr lang="en-US" baseline="0" dirty="0" smtClean="0"/>
              <a:t>Each student is asked to produce a learning portfolio for the class</a:t>
            </a:r>
          </a:p>
          <a:p>
            <a:endParaRPr lang="en-US" baseline="0" dirty="0" smtClean="0"/>
          </a:p>
          <a:p>
            <a:r>
              <a:rPr lang="en-US" baseline="0" dirty="0" smtClean="0"/>
              <a:t>Seems to have improved engagement</a:t>
            </a:r>
          </a:p>
          <a:p>
            <a:r>
              <a:rPr lang="en-US" baseline="0" dirty="0" smtClean="0"/>
              <a:t>	better attendance and on-time arrival</a:t>
            </a:r>
          </a:p>
          <a:p>
            <a:r>
              <a:rPr lang="en-US" baseline="0" dirty="0" smtClean="0"/>
              <a:t>	fewer incomplete and missing assignments</a:t>
            </a:r>
          </a:p>
          <a:p>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portfolio project asks students to present their work and think about it in three ways:</a:t>
            </a:r>
          </a:p>
          <a:p>
            <a:r>
              <a:rPr lang="en-US" dirty="0" smtClean="0"/>
              <a:t>	description; analysis;</a:t>
            </a:r>
            <a:r>
              <a:rPr lang="en-US" baseline="0" dirty="0" smtClean="0"/>
              <a:t> and application</a:t>
            </a:r>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Models a real-world example</a:t>
            </a:r>
            <a:r>
              <a:rPr lang="en-US" baseline="0" dirty="0" smtClean="0"/>
              <a:t> – work in a team to determine how to build a set for a play, meeting budgetary, time, and artistic needs of the show</a:t>
            </a:r>
          </a:p>
          <a:p>
            <a:endParaRPr lang="en-US" baseline="0" dirty="0" smtClean="0"/>
          </a:p>
          <a:p>
            <a:r>
              <a:rPr lang="en-US" baseline="0" dirty="0" smtClean="0"/>
              <a:t>Working in a team</a:t>
            </a:r>
          </a:p>
          <a:p>
            <a:endParaRPr lang="en-US" baseline="0" dirty="0" smtClean="0"/>
          </a:p>
          <a:p>
            <a:r>
              <a:rPr lang="en-US" baseline="0" dirty="0" smtClean="0"/>
              <a:t>Oral, written and graphic presentation of information</a:t>
            </a:r>
          </a:p>
          <a:p>
            <a:endParaRPr lang="en-US" baseline="0" dirty="0" smtClean="0"/>
          </a:p>
          <a:p>
            <a:r>
              <a:rPr lang="en-US" baseline="0" dirty="0" smtClean="0"/>
              <a:t>Using creativity to solve problems</a:t>
            </a:r>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A4B5C5-EDBE-4362-8F82-1DA568D4BAA1}"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D6E1CDC-C23D-4050-8E99-A7129D6A8DC5}" type="datetimeFigureOut">
              <a:rPr lang="en-US" smtClean="0"/>
              <a:pPr/>
              <a:t>5/8/2014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64CFD48-3FAA-4811-82C1-A1C46B78FF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4CFD48-3FAA-4811-82C1-A1C46B78FF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4CFD48-3FAA-4811-82C1-A1C46B78FF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4CFD48-3FAA-4811-82C1-A1C46B78FFA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64CFD48-3FAA-4811-82C1-A1C46B78FFA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4CFD48-3FAA-4811-82C1-A1C46B78FFA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64CFD48-3FAA-4811-82C1-A1C46B78FF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64CFD48-3FAA-4811-82C1-A1C46B78FFA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6E1CDC-C23D-4050-8E99-A7129D6A8DC5}" type="datetimeFigureOut">
              <a:rPr lang="en-US" smtClean="0"/>
              <a:pPr/>
              <a:t>5/8/2014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64CFD48-3FAA-4811-82C1-A1C46B78FF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D6E1CDC-C23D-4050-8E99-A7129D6A8DC5}" type="datetimeFigureOut">
              <a:rPr lang="en-US" smtClean="0"/>
              <a:pPr/>
              <a:t>5/8/2014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64CFD48-3FAA-4811-82C1-A1C46B78FF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D6E1CDC-C23D-4050-8E99-A7129D6A8DC5}" type="datetimeFigureOut">
              <a:rPr lang="en-US" smtClean="0"/>
              <a:pPr/>
              <a:t>5/8/2014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64CFD48-3FAA-4811-82C1-A1C46B78FFA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D6E1CDC-C23D-4050-8E99-A7129D6A8DC5}" type="datetimeFigureOut">
              <a:rPr lang="en-US" smtClean="0"/>
              <a:pPr/>
              <a:t>5/8/2014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64CFD48-3FAA-4811-82C1-A1C46B78FF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829761"/>
          </a:xfrm>
        </p:spPr>
        <p:txBody>
          <a:bodyPr/>
          <a:lstStyle/>
          <a:p>
            <a:r>
              <a:rPr lang="en-US" dirty="0" smtClean="0"/>
              <a:t>Living Lab 4</a:t>
            </a:r>
            <a:r>
              <a:rPr lang="en-US" baseline="30000" dirty="0" smtClean="0"/>
              <a:t>th</a:t>
            </a:r>
            <a:r>
              <a:rPr lang="en-US" dirty="0" smtClean="0"/>
              <a:t> Year Fellows Presentation</a:t>
            </a:r>
            <a:endParaRPr lang="en-US" dirty="0"/>
          </a:p>
        </p:txBody>
      </p:sp>
      <p:sp>
        <p:nvSpPr>
          <p:cNvPr id="3" name="Subtitle 2"/>
          <p:cNvSpPr>
            <a:spLocks noGrp="1"/>
          </p:cNvSpPr>
          <p:nvPr>
            <p:ph type="subTitle" idx="1"/>
          </p:nvPr>
        </p:nvSpPr>
        <p:spPr>
          <a:xfrm>
            <a:off x="685800" y="2667000"/>
            <a:ext cx="7772400" cy="1981200"/>
          </a:xfrm>
        </p:spPr>
        <p:txBody>
          <a:bodyPr>
            <a:normAutofit fontScale="77500" lnSpcReduction="20000"/>
          </a:bodyPr>
          <a:lstStyle/>
          <a:p>
            <a:r>
              <a:rPr lang="en-US" sz="4400" dirty="0" smtClean="0"/>
              <a:t>John McCullough</a:t>
            </a:r>
          </a:p>
          <a:p>
            <a:r>
              <a:rPr lang="en-US" sz="4400" dirty="0" smtClean="0"/>
              <a:t>ENT 4410 – Technical </a:t>
            </a:r>
            <a:r>
              <a:rPr lang="en-US" sz="4400" dirty="0" smtClean="0"/>
              <a:t>Direction</a:t>
            </a:r>
          </a:p>
          <a:p>
            <a:endParaRPr lang="en-US" sz="4100" dirty="0" smtClean="0"/>
          </a:p>
          <a:p>
            <a:r>
              <a:rPr lang="en-US" dirty="0" smtClean="0"/>
              <a:t>http://openlab.citytech.cuny.edu/techdirectionsp2014/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D Lead Image.jpg"/>
          <p:cNvPicPr>
            <a:picLocks noGrp="1" noChangeAspect="1"/>
          </p:cNvPicPr>
          <p:nvPr>
            <p:ph idx="1"/>
          </p:nvPr>
        </p:nvPicPr>
        <p:blipFill>
          <a:blip r:embed="rId3" cstate="print"/>
          <a:stretch>
            <a:fillRect/>
          </a:stretch>
        </p:blipFill>
        <p:spPr>
          <a:xfrm>
            <a:off x="1554692" y="1481138"/>
            <a:ext cx="6034616" cy="4525962"/>
          </a:xfrm>
        </p:spPr>
      </p:pic>
      <p:sp>
        <p:nvSpPr>
          <p:cNvPr id="3" name="Title 2"/>
          <p:cNvSpPr>
            <a:spLocks noGrp="1"/>
          </p:cNvSpPr>
          <p:nvPr>
            <p:ph type="title"/>
          </p:nvPr>
        </p:nvSpPr>
        <p:spPr/>
        <p:txBody>
          <a:bodyPr/>
          <a:lstStyle/>
          <a:p>
            <a:r>
              <a:rPr lang="en-US" dirty="0" smtClean="0"/>
              <a:t>ENT 4410 – Technical Direction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2209800"/>
          </a:xfrm>
        </p:spPr>
        <p:txBody>
          <a:bodyPr>
            <a:normAutofit lnSpcReduction="10000"/>
          </a:bodyPr>
          <a:lstStyle/>
          <a:p>
            <a:r>
              <a:rPr lang="en-US" dirty="0" smtClean="0"/>
              <a:t>Fabrication track capstone course</a:t>
            </a:r>
          </a:p>
          <a:p>
            <a:r>
              <a:rPr lang="en-US" dirty="0" smtClean="0"/>
              <a:t>Students learn to build, plan, budget, implement scenery projects</a:t>
            </a:r>
          </a:p>
          <a:p>
            <a:r>
              <a:rPr lang="en-US" dirty="0" smtClean="0"/>
              <a:t>Combines skills from Theatrical CAD, Project Management and Scene Design classes</a:t>
            </a:r>
            <a:endParaRPr lang="en-US" dirty="0"/>
          </a:p>
        </p:txBody>
      </p:sp>
      <p:pic>
        <p:nvPicPr>
          <p:cNvPr id="4" name="Picture 3" descr="TD Students 1.jpg"/>
          <p:cNvPicPr>
            <a:picLocks noChangeAspect="1"/>
          </p:cNvPicPr>
          <p:nvPr/>
        </p:nvPicPr>
        <p:blipFill>
          <a:blip r:embed="rId3" cstate="print"/>
          <a:stretch>
            <a:fillRect/>
          </a:stretch>
        </p:blipFill>
        <p:spPr>
          <a:xfrm>
            <a:off x="3124200" y="2819400"/>
            <a:ext cx="4648200" cy="3486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Traditional Lecture-style course</a:t>
            </a:r>
          </a:p>
          <a:p>
            <a:r>
              <a:rPr lang="en-US" dirty="0" smtClean="0"/>
              <a:t>Homework and projects were very rigidly structured</a:t>
            </a:r>
          </a:p>
          <a:p>
            <a:pPr>
              <a:buNone/>
            </a:pPr>
            <a:endParaRPr lang="en-US" dirty="0" smtClean="0"/>
          </a:p>
          <a:p>
            <a:endParaRPr lang="en-US" dirty="0"/>
          </a:p>
        </p:txBody>
      </p:sp>
      <p:sp>
        <p:nvSpPr>
          <p:cNvPr id="3" name="Title 2"/>
          <p:cNvSpPr>
            <a:spLocks noGrp="1"/>
          </p:cNvSpPr>
          <p:nvPr>
            <p:ph type="title"/>
          </p:nvPr>
        </p:nvSpPr>
        <p:spPr/>
        <p:txBody>
          <a:bodyPr/>
          <a:lstStyle/>
          <a:p>
            <a:r>
              <a:rPr lang="en-US" dirty="0" smtClean="0"/>
              <a:t>Old Version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Inquiry-based</a:t>
            </a:r>
          </a:p>
          <a:p>
            <a:r>
              <a:rPr lang="en-US" dirty="0" smtClean="0"/>
              <a:t>Problems are student-led</a:t>
            </a:r>
          </a:p>
          <a:p>
            <a:r>
              <a:rPr lang="en-US" dirty="0" smtClean="0"/>
              <a:t>Use of </a:t>
            </a:r>
            <a:r>
              <a:rPr lang="en-US" dirty="0" err="1" smtClean="0"/>
              <a:t>Openlab</a:t>
            </a:r>
            <a:r>
              <a:rPr lang="en-US" dirty="0" smtClean="0"/>
              <a:t> for note-taking, communication, and learning portfolios</a:t>
            </a:r>
            <a:endParaRPr lang="en-US" dirty="0"/>
          </a:p>
        </p:txBody>
      </p:sp>
      <p:sp>
        <p:nvSpPr>
          <p:cNvPr id="3" name="Title 2"/>
          <p:cNvSpPr>
            <a:spLocks noGrp="1"/>
          </p:cNvSpPr>
          <p:nvPr>
            <p:ph type="title"/>
          </p:nvPr>
        </p:nvSpPr>
        <p:spPr/>
        <p:txBody>
          <a:bodyPr/>
          <a:lstStyle/>
          <a:p>
            <a:r>
              <a:rPr lang="en-US" dirty="0" smtClean="0"/>
              <a:t>Revised Version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ortfolio.jpg"/>
          <p:cNvPicPr>
            <a:picLocks noGrp="1" noChangeAspect="1"/>
          </p:cNvPicPr>
          <p:nvPr>
            <p:ph idx="1"/>
          </p:nvPr>
        </p:nvPicPr>
        <p:blipFill>
          <a:blip r:embed="rId3" cstate="print"/>
          <a:stretch>
            <a:fillRect/>
          </a:stretch>
        </p:blipFill>
        <p:spPr>
          <a:xfrm>
            <a:off x="857224" y="1481138"/>
            <a:ext cx="7429552" cy="4525962"/>
          </a:xfrm>
        </p:spPr>
      </p:pic>
      <p:sp>
        <p:nvSpPr>
          <p:cNvPr id="3" name="Title 2"/>
          <p:cNvSpPr>
            <a:spLocks noGrp="1"/>
          </p:cNvSpPr>
          <p:nvPr>
            <p:ph type="title"/>
          </p:nvPr>
        </p:nvSpPr>
        <p:spPr/>
        <p:txBody>
          <a:bodyPr/>
          <a:lstStyle/>
          <a:p>
            <a:r>
              <a:rPr lang="en-US" dirty="0" smtClean="0"/>
              <a:t>Sample Assignment - Portfolio</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4.jpg"/>
          <p:cNvPicPr>
            <a:picLocks noGrp="1" noChangeAspect="1"/>
          </p:cNvPicPr>
          <p:nvPr>
            <p:ph idx="1"/>
          </p:nvPr>
        </p:nvPicPr>
        <p:blipFill>
          <a:blip r:embed="rId3" cstate="print"/>
          <a:stretch>
            <a:fillRect/>
          </a:stretch>
        </p:blipFill>
        <p:spPr>
          <a:xfrm>
            <a:off x="228600" y="1219200"/>
            <a:ext cx="4558637" cy="5105400"/>
          </a:xfrm>
        </p:spPr>
      </p:pic>
      <p:sp>
        <p:nvSpPr>
          <p:cNvPr id="3" name="Title 2"/>
          <p:cNvSpPr>
            <a:spLocks noGrp="1"/>
          </p:cNvSpPr>
          <p:nvPr>
            <p:ph type="title"/>
          </p:nvPr>
        </p:nvSpPr>
        <p:spPr/>
        <p:txBody>
          <a:bodyPr>
            <a:normAutofit fontScale="90000"/>
          </a:bodyPr>
          <a:lstStyle/>
          <a:p>
            <a:r>
              <a:rPr lang="en-US" dirty="0" smtClean="0"/>
              <a:t>Sample Assignment – Problem 4</a:t>
            </a:r>
            <a:endParaRPr lang="en-US" dirty="0"/>
          </a:p>
        </p:txBody>
      </p:sp>
      <p:pic>
        <p:nvPicPr>
          <p:cNvPr id="5" name="Picture 4" descr="P4.2.jpg"/>
          <p:cNvPicPr>
            <a:picLocks noChangeAspect="1"/>
          </p:cNvPicPr>
          <p:nvPr/>
        </p:nvPicPr>
        <p:blipFill>
          <a:blip r:embed="rId4" cstate="print"/>
          <a:stretch>
            <a:fillRect/>
          </a:stretch>
        </p:blipFill>
        <p:spPr>
          <a:xfrm>
            <a:off x="4800600" y="2133600"/>
            <a:ext cx="3974034" cy="309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err="1" smtClean="0"/>
              <a:t>Gress</a:t>
            </a:r>
            <a:r>
              <a:rPr lang="en-US" dirty="0" smtClean="0"/>
              <a:t>, Jeffrey M. "A Problem-Based Learning Approach to Stagecraft." </a:t>
            </a:r>
            <a:r>
              <a:rPr lang="en-US" i="1" dirty="0" smtClean="0"/>
              <a:t>Theatre Design &amp; Technology</a:t>
            </a:r>
            <a:r>
              <a:rPr lang="en-US" dirty="0" smtClean="0"/>
              <a:t> Fall (2013): 16-23.</a:t>
            </a:r>
          </a:p>
          <a:p>
            <a:r>
              <a:rPr lang="en-US" dirty="0" err="1" smtClean="0"/>
              <a:t>Savery</a:t>
            </a:r>
            <a:r>
              <a:rPr lang="en-US" dirty="0" smtClean="0"/>
              <a:t>, John R. "Overview of Problem-based Learning: </a:t>
            </a:r>
            <a:r>
              <a:rPr lang="en-US" dirty="0" err="1" smtClean="0"/>
              <a:t>Deﬁnitions</a:t>
            </a:r>
            <a:r>
              <a:rPr lang="en-US" dirty="0" smtClean="0"/>
              <a:t> and Distinctions." </a:t>
            </a:r>
            <a:r>
              <a:rPr lang="en-US" i="1" dirty="0" smtClean="0"/>
              <a:t>Interdisciplinary Journal of Problem-based Learning</a:t>
            </a:r>
            <a:r>
              <a:rPr lang="en-US" dirty="0" smtClean="0"/>
              <a:t> 1.1 (2006): 9-20. Print.</a:t>
            </a:r>
          </a:p>
          <a:p>
            <a:r>
              <a:rPr lang="en-US" dirty="0" err="1" smtClean="0"/>
              <a:t>Hmelo</a:t>
            </a:r>
            <a:r>
              <a:rPr lang="en-US" dirty="0" smtClean="0"/>
              <a:t>-Silver, Cindy E., and Howard S. Barrows. "Goals and Strategies of a Problem-based Learning Facilitator." </a:t>
            </a:r>
            <a:r>
              <a:rPr lang="en-US" i="1" dirty="0" smtClean="0"/>
              <a:t>Interdisciplinary Journal of Problem-based Learning</a:t>
            </a:r>
            <a:r>
              <a:rPr lang="en-US" dirty="0" smtClean="0"/>
              <a:t> 1.1 (2006): 21-39. Print.</a:t>
            </a:r>
          </a:p>
          <a:p>
            <a:r>
              <a:rPr lang="en-US" dirty="0" err="1" smtClean="0"/>
              <a:t>Steinwachs</a:t>
            </a:r>
            <a:r>
              <a:rPr lang="en-US" dirty="0" smtClean="0"/>
              <a:t>, B. "How to Facilitate a Debriefing." </a:t>
            </a:r>
            <a:r>
              <a:rPr lang="en-US" i="1" dirty="0" smtClean="0"/>
              <a:t>Simulation &amp; Gaming</a:t>
            </a:r>
            <a:r>
              <a:rPr lang="en-US" dirty="0" smtClean="0"/>
              <a:t> 23.2 (1992): 186-95. Print.</a:t>
            </a:r>
          </a:p>
          <a:p>
            <a:r>
              <a:rPr lang="en-US" dirty="0" smtClean="0"/>
              <a:t>Bain, Ken. </a:t>
            </a:r>
            <a:r>
              <a:rPr lang="en-US" i="1" dirty="0" smtClean="0"/>
              <a:t>What the Best College Teachers Do</a:t>
            </a:r>
            <a:r>
              <a:rPr lang="en-US" dirty="0" smtClean="0"/>
              <a:t>. Cambridge, MA: Harvard UP, 2004. Print.</a:t>
            </a:r>
            <a:endParaRPr lang="en-US" b="1" dirty="0"/>
          </a:p>
        </p:txBody>
      </p:sp>
      <p:sp>
        <p:nvSpPr>
          <p:cNvPr id="3" name="Title 2"/>
          <p:cNvSpPr>
            <a:spLocks noGrp="1"/>
          </p:cNvSpPr>
          <p:nvPr>
            <p:ph type="title"/>
          </p:nvPr>
        </p:nvSpPr>
        <p:spPr/>
        <p:txBody>
          <a:bodyPr/>
          <a:lstStyle/>
          <a:p>
            <a:r>
              <a:rPr lang="en-US" dirty="0" smtClean="0"/>
              <a:t>Selected Bibliography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TotalTime>
  <Words>330</Words>
  <Application>Microsoft Office PowerPoint</Application>
  <PresentationFormat>On-screen Show (4:3)</PresentationFormat>
  <Paragraphs>60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Living Lab 4th Year Fellows Presentation</vt:lpstr>
      <vt:lpstr>ENT 4410 – Technical Direction</vt:lpstr>
      <vt:lpstr>Slide 3</vt:lpstr>
      <vt:lpstr>Old Version</vt:lpstr>
      <vt:lpstr>Revised Version</vt:lpstr>
      <vt:lpstr>Sample Assignment - Portfolio</vt:lpstr>
      <vt:lpstr>Sample Assignment – Problem 4</vt:lpstr>
      <vt:lpstr>Selected Bibliography</vt:lpstr>
    </vt:vector>
  </TitlesOfParts>
  <Company>NYC College of Technology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Lab 4th Year Fellows Presentation</dc:title>
  <dc:creator>John McCullough</dc:creator>
  <cp:lastModifiedBy>John McCullough</cp:lastModifiedBy>
  <cp:revision>9</cp:revision>
  <dcterms:created xsi:type="dcterms:W3CDTF">2014-05-07T19:36:37Z</dcterms:created>
  <dcterms:modified xsi:type="dcterms:W3CDTF">2014-05-08T20:24:47Z</dcterms:modified>
</cp:coreProperties>
</file>