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6"/>
  </p:notesMasterIdLst>
  <p:handoutMasterIdLst>
    <p:handoutMasterId r:id="rId17"/>
  </p:handoutMasterIdLst>
  <p:sldIdLst>
    <p:sldId id="256" r:id="rId5"/>
    <p:sldId id="257" r:id="rId6"/>
    <p:sldId id="259" r:id="rId7"/>
    <p:sldId id="260" r:id="rId8"/>
    <p:sldId id="261" r:id="rId9"/>
    <p:sldId id="263" r:id="rId10"/>
    <p:sldId id="262"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4615" autoAdjust="0"/>
  </p:normalViewPr>
  <p:slideViewPr>
    <p:cSldViewPr snapToGrid="0">
      <p:cViewPr varScale="1">
        <p:scale>
          <a:sx n="106" d="100"/>
          <a:sy n="106" d="100"/>
        </p:scale>
        <p:origin x="768" y="17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59275-AFE1-4999-B78A-D0D76B9F2B0B}" type="datetimeFigureOut">
              <a:rPr lang="en-US" smtClean="0"/>
              <a:t>11/15/22</a:t>
            </a:fld>
            <a:endParaRPr lang="en-US" dirty="0"/>
          </a:p>
        </p:txBody>
      </p:sp>
      <p:sp>
        <p:nvSpPr>
          <p:cNvPr id="4" name="Footer Placeholder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668C69-0C3E-40A2-B4A0-B2C8B71D8E3A}" type="slidenum">
              <a:rPr lang="en-US" smtClean="0"/>
              <a:t>‹#›</a:t>
            </a:fld>
            <a:endParaRPr lang="en-US" dirty="0"/>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ADD7A-FE61-48EE-BE0E-8546E5401374}" type="datetimeFigureOut">
              <a:rPr lang="en-US" smtClean="0"/>
              <a:t>11/15/22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00EEB-8338-48D7-8EE8-EE0082EF7602}" type="slidenum">
              <a:rPr lang="en-US" smtClean="0"/>
              <a:t>‹#›</a:t>
            </a:fld>
            <a:endParaRPr lang="en-US" dirty="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a:t>
            </a:fld>
            <a:endParaRPr lang="en-US" dirty="0"/>
          </a:p>
        </p:txBody>
      </p:sp>
    </p:spTree>
    <p:extLst>
      <p:ext uri="{BB962C8B-B14F-4D97-AF65-F5344CB8AC3E}">
        <p14:creationId xmlns:p14="http://schemas.microsoft.com/office/powerpoint/2010/main" val="40053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https://en.wikipedia.org/wiki/Streaming_media</a:t>
            </a:r>
          </a:p>
        </p:txBody>
      </p:sp>
      <p:sp>
        <p:nvSpPr>
          <p:cNvPr id="4" name="Slide Number Placeholder 3"/>
          <p:cNvSpPr>
            <a:spLocks noGrp="1"/>
          </p:cNvSpPr>
          <p:nvPr>
            <p:ph type="sldNum" sz="quarter" idx="5"/>
          </p:nvPr>
        </p:nvSpPr>
        <p:spPr/>
        <p:txBody>
          <a:bodyPr/>
          <a:lstStyle/>
          <a:p>
            <a:fld id="{EE000EEB-8338-48D7-8EE8-EE0082EF7602}" type="slidenum">
              <a:rPr lang="en-US" smtClean="0"/>
              <a:t>2</a:t>
            </a:fld>
            <a:endParaRPr lang="en-US" dirty="0"/>
          </a:p>
        </p:txBody>
      </p:sp>
    </p:spTree>
    <p:extLst>
      <p:ext uri="{BB962C8B-B14F-4D97-AF65-F5344CB8AC3E}">
        <p14:creationId xmlns:p14="http://schemas.microsoft.com/office/powerpoint/2010/main" val="108357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4</a:t>
            </a:fld>
            <a:endParaRPr lang="en-US" dirty="0"/>
          </a:p>
        </p:txBody>
      </p:sp>
    </p:spTree>
    <p:extLst>
      <p:ext uri="{BB962C8B-B14F-4D97-AF65-F5344CB8AC3E}">
        <p14:creationId xmlns:p14="http://schemas.microsoft.com/office/powerpoint/2010/main" val="42082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https://www.businessinsider.com/guides/streaming/what-is-streaming</a:t>
            </a:r>
          </a:p>
          <a:p>
            <a:r>
              <a:rPr lang="en-US" dirty="0"/>
              <a:t>https://toughnickel.com/frugal-living/Does-Cutting-the-Cord-Save-you-Money-It-Depends </a:t>
            </a:r>
          </a:p>
          <a:p>
            <a:endParaRPr lang="en-US" dirty="0"/>
          </a:p>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5</a:t>
            </a:fld>
            <a:endParaRPr lang="en-US" dirty="0"/>
          </a:p>
        </p:txBody>
      </p:sp>
    </p:spTree>
    <p:extLst>
      <p:ext uri="{BB962C8B-B14F-4D97-AF65-F5344CB8AC3E}">
        <p14:creationId xmlns:p14="http://schemas.microsoft.com/office/powerpoint/2010/main" val="242486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https://www.finehomesandliving.com/featured/top-5-advantages-of-tv-streaming-service/article_0a7d7b52-cbc3-11ec-a386-271492cd74dd.html</a:t>
            </a:r>
          </a:p>
          <a:p>
            <a:r>
              <a:rPr lang="en-US" dirty="0"/>
              <a:t>https://www.cabletv.com/blog/cable-vs-streaming</a:t>
            </a:r>
          </a:p>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6</a:t>
            </a:fld>
            <a:endParaRPr lang="en-US" dirty="0"/>
          </a:p>
        </p:txBody>
      </p:sp>
    </p:spTree>
    <p:extLst>
      <p:ext uri="{BB962C8B-B14F-4D97-AF65-F5344CB8AC3E}">
        <p14:creationId xmlns:p14="http://schemas.microsoft.com/office/powerpoint/2010/main" val="197540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https://www.ict-pulse.com/2018/07/on-demand-streaming-traditional-tv-pros-cons/</a:t>
            </a:r>
          </a:p>
          <a:p>
            <a:r>
              <a:rPr lang="en-US" dirty="0"/>
              <a:t>https://www.finehomesandliving.com/featured/top-5-advantages-of-tv-streaming-service/article_0a7d7b52-cbc3-11ec-a386-271492cd74dd.html</a:t>
            </a:r>
          </a:p>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7</a:t>
            </a:fld>
            <a:endParaRPr lang="en-US" dirty="0"/>
          </a:p>
        </p:txBody>
      </p:sp>
    </p:spTree>
    <p:extLst>
      <p:ext uri="{BB962C8B-B14F-4D97-AF65-F5344CB8AC3E}">
        <p14:creationId xmlns:p14="http://schemas.microsoft.com/office/powerpoint/2010/main" val="387660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https://www.moneygeek.com/financial-planning/resources/best-streaming-services-on-a-budget/#deciding-on-streaming-services</a:t>
            </a:r>
          </a:p>
        </p:txBody>
      </p:sp>
      <p:sp>
        <p:nvSpPr>
          <p:cNvPr id="4" name="Slide Number Placeholder 3"/>
          <p:cNvSpPr>
            <a:spLocks noGrp="1"/>
          </p:cNvSpPr>
          <p:nvPr>
            <p:ph type="sldNum" sz="quarter" idx="5"/>
          </p:nvPr>
        </p:nvSpPr>
        <p:spPr/>
        <p:txBody>
          <a:bodyPr/>
          <a:lstStyle/>
          <a:p>
            <a:fld id="{EE000EEB-8338-48D7-8EE8-EE0082EF7602}" type="slidenum">
              <a:rPr lang="en-US" smtClean="0"/>
              <a:t>8</a:t>
            </a:fld>
            <a:endParaRPr lang="en-US" dirty="0"/>
          </a:p>
        </p:txBody>
      </p:sp>
    </p:spTree>
    <p:extLst>
      <p:ext uri="{BB962C8B-B14F-4D97-AF65-F5344CB8AC3E}">
        <p14:creationId xmlns:p14="http://schemas.microsoft.com/office/powerpoint/2010/main" val="287907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https://www.businessinsider.com/guides/streaming/what-is-streaming</a:t>
            </a:r>
          </a:p>
          <a:p>
            <a:r>
              <a:rPr lang="en-US" dirty="0"/>
              <a:t>https://www.finder.com.au/pay-tv-vs-streaming</a:t>
            </a:r>
          </a:p>
        </p:txBody>
      </p:sp>
      <p:sp>
        <p:nvSpPr>
          <p:cNvPr id="4" name="Slide Number Placeholder 3"/>
          <p:cNvSpPr>
            <a:spLocks noGrp="1"/>
          </p:cNvSpPr>
          <p:nvPr>
            <p:ph type="sldNum" sz="quarter" idx="5"/>
          </p:nvPr>
        </p:nvSpPr>
        <p:spPr/>
        <p:txBody>
          <a:bodyPr/>
          <a:lstStyle/>
          <a:p>
            <a:fld id="{EE000EEB-8338-48D7-8EE8-EE0082EF7602}" type="slidenum">
              <a:rPr lang="en-US" smtClean="0"/>
              <a:t>9</a:t>
            </a:fld>
            <a:endParaRPr lang="en-US" dirty="0"/>
          </a:p>
        </p:txBody>
      </p:sp>
    </p:spTree>
    <p:extLst>
      <p:ext uri="{BB962C8B-B14F-4D97-AF65-F5344CB8AC3E}">
        <p14:creationId xmlns:p14="http://schemas.microsoft.com/office/powerpoint/2010/main" val="79491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www.thesundaily.my</a:t>
            </a:r>
            <a:r>
              <a:rPr lang="en-US" dirty="0"/>
              <a:t>/style-life/pros-and-cons-of-binge-watching-shows-NX8734492 </a:t>
            </a:r>
          </a:p>
        </p:txBody>
      </p:sp>
      <p:sp>
        <p:nvSpPr>
          <p:cNvPr id="4" name="Slide Number Placeholder 3"/>
          <p:cNvSpPr>
            <a:spLocks noGrp="1"/>
          </p:cNvSpPr>
          <p:nvPr>
            <p:ph type="sldNum" sz="quarter" idx="5"/>
          </p:nvPr>
        </p:nvSpPr>
        <p:spPr/>
        <p:txBody>
          <a:bodyPr/>
          <a:lstStyle/>
          <a:p>
            <a:fld id="{EE000EEB-8338-48D7-8EE8-EE0082EF7602}" type="slidenum">
              <a:rPr lang="en-US" smtClean="0"/>
              <a:t>10</a:t>
            </a:fld>
            <a:endParaRPr lang="en-US" dirty="0"/>
          </a:p>
        </p:txBody>
      </p:sp>
    </p:spTree>
    <p:extLst>
      <p:ext uri="{BB962C8B-B14F-4D97-AF65-F5344CB8AC3E}">
        <p14:creationId xmlns:p14="http://schemas.microsoft.com/office/powerpoint/2010/main" val="339804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11/15/22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11/15/22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sundaily.my/style-life/pros-and-cons-of-binge-watching-shows-NX8734492" TargetMode="External"/><Relationship Id="rId2" Type="http://schemas.openxmlformats.org/officeDocument/2006/relationships/hyperlink" Target="https://en.wikipedia.org/wiki/Streaming_media" TargetMode="External"/><Relationship Id="rId1" Type="http://schemas.openxmlformats.org/officeDocument/2006/relationships/slideLayout" Target="../slideLayouts/slideLayout2.xml"/><Relationship Id="rId5" Type="http://schemas.openxmlformats.org/officeDocument/2006/relationships/hyperlink" Target="https://www.finehomesandliving.com/featured/top-5-advantages-of-tv-streaming-service/article_0a7d7b52-cbc3-11ec-a386-271492cd74dd.html" TargetMode="External"/><Relationship Id="rId4" Type="http://schemas.openxmlformats.org/officeDocument/2006/relationships/hyperlink" Target="https://www.moneygeek.com/financial-planning/resources/best-streaming-services-on-a-budget/#deciding-on-streaming-servic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pixabay.com/illustrations/right-wrong-button-thumbs-up-17129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chain links">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3D30D32A-359B-41BB-9746-2CF3A21EEFFC}"/>
              </a:ext>
            </a:extLst>
          </p:cNvPr>
          <p:cNvSpPr>
            <a:spLocks noGrp="1"/>
          </p:cNvSpPr>
          <p:nvPr>
            <p:ph type="ctrTitle"/>
          </p:nvPr>
        </p:nvSpPr>
        <p:spPr>
          <a:xfrm>
            <a:off x="1683171" y="2712938"/>
            <a:ext cx="8825658" cy="1287561"/>
          </a:xfrm>
        </p:spPr>
        <p:txBody>
          <a:bodyPr>
            <a:normAutofit/>
          </a:bodyPr>
          <a:lstStyle/>
          <a:p>
            <a:r>
              <a:rPr lang="en-US" dirty="0"/>
              <a:t>Streaming Services</a:t>
            </a:r>
            <a:endParaRPr lang="ru-RU" dirty="0"/>
          </a:p>
        </p:txBody>
      </p:sp>
      <p:sp>
        <p:nvSpPr>
          <p:cNvPr id="3" name="Subtitle 2">
            <a:extLst>
              <a:ext uri="{FF2B5EF4-FFF2-40B4-BE49-F238E27FC236}">
                <a16:creationId xmlns:a16="http://schemas.microsoft.com/office/drawing/2014/main" id="{B4CA222A-88BC-48F4-9AE8-2115B7D1E6DC}"/>
              </a:ext>
            </a:extLst>
          </p:cNvPr>
          <p:cNvSpPr>
            <a:spLocks noGrp="1"/>
          </p:cNvSpPr>
          <p:nvPr>
            <p:ph type="subTitle" idx="1"/>
          </p:nvPr>
        </p:nvSpPr>
        <p:spPr>
          <a:xfrm>
            <a:off x="1612154" y="4128518"/>
            <a:ext cx="8825658" cy="611924"/>
          </a:xfrm>
        </p:spPr>
        <p:txBody>
          <a:bodyPr>
            <a:normAutofit/>
          </a:bodyPr>
          <a:lstStyle/>
          <a:p>
            <a:pPr algn="ctr"/>
            <a:r>
              <a:rPr lang="en-US" i="1" dirty="0">
                <a:solidFill>
                  <a:schemeClr val="tx1"/>
                </a:solidFill>
              </a:rPr>
              <a:t>Tiana Beatty</a:t>
            </a:r>
          </a:p>
        </p:txBody>
      </p:sp>
      <p:sp>
        <p:nvSpPr>
          <p:cNvPr id="20" name="Rectangle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76CC-7F5F-4190-8189-82CB971BF5BA}"/>
              </a:ext>
            </a:extLst>
          </p:cNvPr>
          <p:cNvSpPr>
            <a:spLocks noGrp="1"/>
          </p:cNvSpPr>
          <p:nvPr>
            <p:ph type="title"/>
          </p:nvPr>
        </p:nvSpPr>
        <p:spPr>
          <a:xfrm>
            <a:off x="646111" y="452718"/>
            <a:ext cx="9404723" cy="728012"/>
          </a:xfrm>
        </p:spPr>
        <p:txBody>
          <a:bodyPr/>
          <a:lstStyle/>
          <a:p>
            <a:pPr algn="ctr"/>
            <a:r>
              <a:rPr lang="en-US" sz="3600" i="1" dirty="0"/>
              <a:t>Con: Binge-Watching &amp; Social Isolation</a:t>
            </a:r>
          </a:p>
        </p:txBody>
      </p:sp>
      <p:sp>
        <p:nvSpPr>
          <p:cNvPr id="3" name="Content Placeholder 2">
            <a:extLst>
              <a:ext uri="{FF2B5EF4-FFF2-40B4-BE49-F238E27FC236}">
                <a16:creationId xmlns:a16="http://schemas.microsoft.com/office/drawing/2014/main" id="{9A3CFFA6-450A-43DA-87C7-A55EB4781DD0}"/>
              </a:ext>
            </a:extLst>
          </p:cNvPr>
          <p:cNvSpPr>
            <a:spLocks noGrp="1"/>
          </p:cNvSpPr>
          <p:nvPr>
            <p:ph idx="1"/>
          </p:nvPr>
        </p:nvSpPr>
        <p:spPr>
          <a:xfrm>
            <a:off x="310209" y="1331259"/>
            <a:ext cx="8946541" cy="4195481"/>
          </a:xfrm>
        </p:spPr>
        <p:txBody>
          <a:bodyPr/>
          <a:lstStyle/>
          <a:p>
            <a:r>
              <a:rPr lang="en-US" dirty="0"/>
              <a:t>Binge-watching is the continuous watching of a TV show for a long period of time. </a:t>
            </a:r>
          </a:p>
          <a:p>
            <a:r>
              <a:rPr lang="en-US" dirty="0"/>
              <a:t>“</a:t>
            </a:r>
            <a:r>
              <a:rPr lang="en-US" b="0" i="0" u="none" strike="noStrike" dirty="0">
                <a:effectLst/>
              </a:rPr>
              <a:t>Binge-watching affects the quality of your sleep and your sleep patterns. You may keep convincing yourself that this will be the last episode you watch for the night, and then find yourself still watching hours later.”</a:t>
            </a:r>
          </a:p>
          <a:p>
            <a:r>
              <a:rPr lang="en-US" dirty="0"/>
              <a:t>Binge watching leads to social isolation as the watcher losses time as they are watching the show of their choice. Because of the time, they are losing they can ignore other areas of life that need to be prioritized like work, school, family, and friends. </a:t>
            </a:r>
          </a:p>
        </p:txBody>
      </p:sp>
      <p:pic>
        <p:nvPicPr>
          <p:cNvPr id="4" name="Picture 3">
            <a:extLst>
              <a:ext uri="{FF2B5EF4-FFF2-40B4-BE49-F238E27FC236}">
                <a16:creationId xmlns:a16="http://schemas.microsoft.com/office/drawing/2014/main" id="{94115A48-6229-B0E5-2F74-ECD3CEE22875}"/>
              </a:ext>
            </a:extLst>
          </p:cNvPr>
          <p:cNvPicPr>
            <a:picLocks noChangeAspect="1"/>
          </p:cNvPicPr>
          <p:nvPr/>
        </p:nvPicPr>
        <p:blipFill>
          <a:blip r:embed="rId3"/>
          <a:stretch>
            <a:fillRect/>
          </a:stretch>
        </p:blipFill>
        <p:spPr>
          <a:xfrm>
            <a:off x="8374088" y="4451684"/>
            <a:ext cx="3610804" cy="2406316"/>
          </a:xfrm>
          <a:prstGeom prst="rect">
            <a:avLst/>
          </a:prstGeom>
        </p:spPr>
      </p:pic>
    </p:spTree>
    <p:extLst>
      <p:ext uri="{BB962C8B-B14F-4D97-AF65-F5344CB8AC3E}">
        <p14:creationId xmlns:p14="http://schemas.microsoft.com/office/powerpoint/2010/main" val="158788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FD44-6624-4796-A018-25E6F22032E7}"/>
              </a:ext>
            </a:extLst>
          </p:cNvPr>
          <p:cNvSpPr>
            <a:spLocks noGrp="1"/>
          </p:cNvSpPr>
          <p:nvPr>
            <p:ph type="title"/>
          </p:nvPr>
        </p:nvSpPr>
        <p:spPr>
          <a:xfrm>
            <a:off x="646111" y="452718"/>
            <a:ext cx="9404723" cy="932199"/>
          </a:xfrm>
        </p:spPr>
        <p:txBody>
          <a:bodyPr/>
          <a:lstStyle/>
          <a:p>
            <a:pPr algn="ctr"/>
            <a:r>
              <a:rPr lang="en-US" i="1" dirty="0"/>
              <a:t>References </a:t>
            </a:r>
          </a:p>
        </p:txBody>
      </p:sp>
      <p:sp>
        <p:nvSpPr>
          <p:cNvPr id="3" name="Content Placeholder 2">
            <a:extLst>
              <a:ext uri="{FF2B5EF4-FFF2-40B4-BE49-F238E27FC236}">
                <a16:creationId xmlns:a16="http://schemas.microsoft.com/office/drawing/2014/main" id="{4042B344-7C99-4C79-A056-79F3B1B1AA0E}"/>
              </a:ext>
            </a:extLst>
          </p:cNvPr>
          <p:cNvSpPr>
            <a:spLocks noGrp="1"/>
          </p:cNvSpPr>
          <p:nvPr>
            <p:ph idx="1"/>
          </p:nvPr>
        </p:nvSpPr>
        <p:spPr>
          <a:xfrm>
            <a:off x="1103312" y="1576138"/>
            <a:ext cx="8946541" cy="4672262"/>
          </a:xfrm>
        </p:spPr>
        <p:txBody>
          <a:bodyPr>
            <a:normAutofit/>
          </a:bodyPr>
          <a:lstStyle/>
          <a:p>
            <a:r>
              <a:rPr lang="en-US" sz="1600" dirty="0">
                <a:hlinkClick r:id="rId2"/>
              </a:rPr>
              <a:t>https://en.wikipedia.org/wiki/Streaming_media</a:t>
            </a:r>
            <a:r>
              <a:rPr lang="en-US" sz="1600" dirty="0"/>
              <a:t> </a:t>
            </a:r>
            <a:endParaRPr lang="en-US" sz="1600" dirty="0">
              <a:hlinkClick r:id="rId3"/>
            </a:endParaRPr>
          </a:p>
          <a:p>
            <a:r>
              <a:rPr lang="en-US" sz="1600" dirty="0">
                <a:hlinkClick r:id="rId3"/>
              </a:rPr>
              <a:t>https://www.thesundaily.my/style-life/pros-and-cons-of-binge-watching-shows-NX8734492</a:t>
            </a:r>
            <a:endParaRPr lang="en-US" sz="1600" dirty="0"/>
          </a:p>
          <a:p>
            <a:r>
              <a:rPr lang="en-US" sz="1600" dirty="0"/>
              <a:t>https://</a:t>
            </a:r>
            <a:r>
              <a:rPr lang="en-US" sz="1600" dirty="0" err="1"/>
              <a:t>www.businessinsider.com</a:t>
            </a:r>
            <a:r>
              <a:rPr lang="en-US" sz="1600" dirty="0"/>
              <a:t>/guides/streaming/what-is-streaming</a:t>
            </a:r>
          </a:p>
          <a:p>
            <a:r>
              <a:rPr lang="en-US" sz="1600" dirty="0"/>
              <a:t>https://</a:t>
            </a:r>
            <a:r>
              <a:rPr lang="en-US" sz="1600" dirty="0" err="1"/>
              <a:t>www.finder.com.au</a:t>
            </a:r>
            <a:r>
              <a:rPr lang="en-US" sz="1600" dirty="0"/>
              <a:t>/pay-tv-vs-streaming</a:t>
            </a:r>
          </a:p>
          <a:p>
            <a:r>
              <a:rPr lang="en-US" sz="1600" dirty="0">
                <a:hlinkClick r:id="rId4"/>
              </a:rPr>
              <a:t>https://www.moneygeek.com/financial-planning/resources/best-streaming-services-on-a-budget/#deciding-on-streaming-services</a:t>
            </a:r>
            <a:endParaRPr lang="en-US" sz="1600" dirty="0"/>
          </a:p>
          <a:p>
            <a:r>
              <a:rPr lang="en-US" sz="1600" dirty="0"/>
              <a:t>https://</a:t>
            </a:r>
            <a:r>
              <a:rPr lang="en-US" sz="1600" dirty="0" err="1"/>
              <a:t>www.ict-pulse.com</a:t>
            </a:r>
            <a:r>
              <a:rPr lang="en-US" sz="1600" dirty="0"/>
              <a:t>/2018/07/on-demand-streaming-traditional-tv-pros-cons/</a:t>
            </a:r>
          </a:p>
          <a:p>
            <a:r>
              <a:rPr lang="en-US" sz="1600" dirty="0">
                <a:hlinkClick r:id="rId5"/>
              </a:rPr>
              <a:t>https://www.finehomesandliving.com/featured/top-5-advantages-of-tv-streaming-service/article_0a7d7b52-cbc3-11ec-a386-271492cd74dd.html</a:t>
            </a:r>
            <a:endParaRPr lang="en-US" sz="1600" dirty="0"/>
          </a:p>
          <a:p>
            <a:r>
              <a:rPr lang="en-US" sz="1600" dirty="0"/>
              <a:t>https://</a:t>
            </a:r>
            <a:r>
              <a:rPr lang="en-US" sz="1600" dirty="0" err="1"/>
              <a:t>www.cabletv.com</a:t>
            </a:r>
            <a:r>
              <a:rPr lang="en-US" sz="1600" dirty="0"/>
              <a:t>/blog/cable-vs-streaming</a:t>
            </a:r>
          </a:p>
          <a:p>
            <a:r>
              <a:rPr lang="en-US" sz="1600" dirty="0"/>
              <a:t>https://</a:t>
            </a:r>
            <a:r>
              <a:rPr lang="en-US" sz="1600" dirty="0" err="1"/>
              <a:t>toughnickel.com</a:t>
            </a:r>
            <a:r>
              <a:rPr lang="en-US" sz="1600" dirty="0"/>
              <a:t>/frugal-living/Does-Cutting-the-Cord-Save-you-Money-It-Depends </a:t>
            </a:r>
          </a:p>
          <a:p>
            <a:endParaRPr lang="en-US" sz="1600" dirty="0"/>
          </a:p>
          <a:p>
            <a:pPr marL="0" indent="0">
              <a:buNone/>
            </a:pPr>
            <a:endParaRPr lang="en-US" sz="1600" dirty="0"/>
          </a:p>
          <a:p>
            <a:endParaRPr lang="en-US" dirty="0"/>
          </a:p>
          <a:p>
            <a:endParaRPr lang="en-US" dirty="0"/>
          </a:p>
        </p:txBody>
      </p:sp>
    </p:spTree>
    <p:extLst>
      <p:ext uri="{BB962C8B-B14F-4D97-AF65-F5344CB8AC3E}">
        <p14:creationId xmlns:p14="http://schemas.microsoft.com/office/powerpoint/2010/main" val="345082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6D8D-4C54-49D9-AF2C-BB552F154F2E}"/>
              </a:ext>
            </a:extLst>
          </p:cNvPr>
          <p:cNvSpPr>
            <a:spLocks noGrp="1"/>
          </p:cNvSpPr>
          <p:nvPr>
            <p:ph type="title"/>
          </p:nvPr>
        </p:nvSpPr>
        <p:spPr>
          <a:xfrm>
            <a:off x="646111" y="452718"/>
            <a:ext cx="9404723" cy="881132"/>
          </a:xfrm>
        </p:spPr>
        <p:txBody>
          <a:bodyPr/>
          <a:lstStyle/>
          <a:p>
            <a:pPr algn="ctr"/>
            <a:r>
              <a:rPr lang="en-US" i="1" dirty="0"/>
              <a:t>What is a streaming service?</a:t>
            </a:r>
          </a:p>
        </p:txBody>
      </p:sp>
      <p:sp>
        <p:nvSpPr>
          <p:cNvPr id="3" name="Content Placeholder 2">
            <a:extLst>
              <a:ext uri="{FF2B5EF4-FFF2-40B4-BE49-F238E27FC236}">
                <a16:creationId xmlns:a16="http://schemas.microsoft.com/office/drawing/2014/main" id="{D800C87E-11EC-44EB-ACAC-25122B1857B0}"/>
              </a:ext>
            </a:extLst>
          </p:cNvPr>
          <p:cNvSpPr>
            <a:spLocks noGrp="1"/>
          </p:cNvSpPr>
          <p:nvPr>
            <p:ph idx="1"/>
          </p:nvPr>
        </p:nvSpPr>
        <p:spPr>
          <a:xfrm>
            <a:off x="1103312" y="1744910"/>
            <a:ext cx="8946541" cy="4503490"/>
          </a:xfrm>
        </p:spPr>
        <p:txBody>
          <a:bodyPr/>
          <a:lstStyle/>
          <a:p>
            <a:r>
              <a:rPr lang="en-US" dirty="0"/>
              <a:t>A streaming service or streaming media is “is multimedia that is delivered and consumed in a continuous manner from a source, with little or no intermediate storage in network elements. Streaming refers to the delivery method of content, rather than the content itself.” </a:t>
            </a:r>
          </a:p>
          <a:p>
            <a:r>
              <a:rPr lang="en-US" dirty="0"/>
              <a:t>The term "streaming media" can apply to media other than video and audio, such as live closed captioning, ticker tape, and real-time text, which are all considered "streaming text".</a:t>
            </a:r>
          </a:p>
          <a:p>
            <a:r>
              <a:rPr lang="en-US" dirty="0"/>
              <a:t>Streaming is most popularized through entertainment platforms such as movies, tv shows, sports, and music. </a:t>
            </a:r>
          </a:p>
          <a:p>
            <a:endParaRPr lang="en-US" dirty="0"/>
          </a:p>
        </p:txBody>
      </p:sp>
    </p:spTree>
    <p:extLst>
      <p:ext uri="{BB962C8B-B14F-4D97-AF65-F5344CB8AC3E}">
        <p14:creationId xmlns:p14="http://schemas.microsoft.com/office/powerpoint/2010/main" val="249295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E9B1-E8BC-4F12-9248-F0FE24BE253F}"/>
              </a:ext>
            </a:extLst>
          </p:cNvPr>
          <p:cNvSpPr>
            <a:spLocks noGrp="1"/>
          </p:cNvSpPr>
          <p:nvPr>
            <p:ph type="title"/>
          </p:nvPr>
        </p:nvSpPr>
        <p:spPr>
          <a:xfrm>
            <a:off x="646111" y="452718"/>
            <a:ext cx="9404723" cy="990188"/>
          </a:xfrm>
        </p:spPr>
        <p:txBody>
          <a:bodyPr/>
          <a:lstStyle/>
          <a:p>
            <a:pPr algn="ctr"/>
            <a:r>
              <a:rPr lang="en-US" i="1" dirty="0"/>
              <a:t>Examples of Streaming Services</a:t>
            </a:r>
          </a:p>
        </p:txBody>
      </p:sp>
      <p:pic>
        <p:nvPicPr>
          <p:cNvPr id="1026" name="Picture 2" descr="Microsoft Apps">
            <a:extLst>
              <a:ext uri="{FF2B5EF4-FFF2-40B4-BE49-F238E27FC236}">
                <a16:creationId xmlns:a16="http://schemas.microsoft.com/office/drawing/2014/main" id="{A903B84D-D06D-4F94-A4C1-06B0713CC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10" y="1139328"/>
            <a:ext cx="1929071" cy="192907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isney Announces Cheaper Version of Disney+ Coming Soon - Inside the Magic">
            <a:extLst>
              <a:ext uri="{FF2B5EF4-FFF2-40B4-BE49-F238E27FC236}">
                <a16:creationId xmlns:a16="http://schemas.microsoft.com/office/drawing/2014/main" id="{1B0763A6-FB64-4251-9DC0-E3E3932AAA14}"/>
              </a:ext>
            </a:extLst>
          </p:cNvPr>
          <p:cNvSpPr>
            <a:spLocks noChangeAspect="1" noChangeArrowheads="1"/>
          </p:cNvSpPr>
          <p:nvPr/>
        </p:nvSpPr>
        <p:spPr bwMode="auto">
          <a:xfrm>
            <a:off x="5889132" y="3360489"/>
            <a:ext cx="304800" cy="347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86930611-B2EA-470D-B02F-14E3806B5A3D}"/>
              </a:ext>
            </a:extLst>
          </p:cNvPr>
          <p:cNvPicPr>
            <a:picLocks noChangeAspect="1"/>
          </p:cNvPicPr>
          <p:nvPr/>
        </p:nvPicPr>
        <p:blipFill>
          <a:blip r:embed="rId3"/>
          <a:stretch>
            <a:fillRect/>
          </a:stretch>
        </p:blipFill>
        <p:spPr>
          <a:xfrm>
            <a:off x="3124934" y="1207786"/>
            <a:ext cx="3365552" cy="1792156"/>
          </a:xfrm>
          <a:prstGeom prst="rect">
            <a:avLst/>
          </a:prstGeom>
        </p:spPr>
      </p:pic>
      <p:pic>
        <p:nvPicPr>
          <p:cNvPr id="12" name="Picture 11">
            <a:extLst>
              <a:ext uri="{FF2B5EF4-FFF2-40B4-BE49-F238E27FC236}">
                <a16:creationId xmlns:a16="http://schemas.microsoft.com/office/drawing/2014/main" id="{C35EEDD8-287C-4063-9FCA-1FDE2B32A99F}"/>
              </a:ext>
            </a:extLst>
          </p:cNvPr>
          <p:cNvPicPr>
            <a:picLocks noChangeAspect="1"/>
          </p:cNvPicPr>
          <p:nvPr/>
        </p:nvPicPr>
        <p:blipFill>
          <a:blip r:embed="rId4"/>
          <a:stretch>
            <a:fillRect/>
          </a:stretch>
        </p:blipFill>
        <p:spPr>
          <a:xfrm>
            <a:off x="6919544" y="1302434"/>
            <a:ext cx="2304730" cy="1537255"/>
          </a:xfrm>
          <a:prstGeom prst="rect">
            <a:avLst/>
          </a:prstGeom>
        </p:spPr>
      </p:pic>
      <p:pic>
        <p:nvPicPr>
          <p:cNvPr id="15" name="Picture 14">
            <a:extLst>
              <a:ext uri="{FF2B5EF4-FFF2-40B4-BE49-F238E27FC236}">
                <a16:creationId xmlns:a16="http://schemas.microsoft.com/office/drawing/2014/main" id="{7AD32224-1934-4768-B894-30927C80FDC4}"/>
              </a:ext>
            </a:extLst>
          </p:cNvPr>
          <p:cNvPicPr>
            <a:picLocks noChangeAspect="1"/>
          </p:cNvPicPr>
          <p:nvPr/>
        </p:nvPicPr>
        <p:blipFill>
          <a:blip r:embed="rId5"/>
          <a:stretch>
            <a:fillRect/>
          </a:stretch>
        </p:blipFill>
        <p:spPr>
          <a:xfrm>
            <a:off x="373933" y="3170222"/>
            <a:ext cx="3025327" cy="1701747"/>
          </a:xfrm>
          <a:prstGeom prst="rect">
            <a:avLst/>
          </a:prstGeom>
        </p:spPr>
      </p:pic>
      <p:pic>
        <p:nvPicPr>
          <p:cNvPr id="17" name="Picture 16">
            <a:extLst>
              <a:ext uri="{FF2B5EF4-FFF2-40B4-BE49-F238E27FC236}">
                <a16:creationId xmlns:a16="http://schemas.microsoft.com/office/drawing/2014/main" id="{B5FB0EC6-3832-4EC9-924E-2FD0F1ABAD75}"/>
              </a:ext>
            </a:extLst>
          </p:cNvPr>
          <p:cNvPicPr>
            <a:picLocks noChangeAspect="1"/>
          </p:cNvPicPr>
          <p:nvPr/>
        </p:nvPicPr>
        <p:blipFill>
          <a:blip r:embed="rId6"/>
          <a:stretch>
            <a:fillRect/>
          </a:stretch>
        </p:blipFill>
        <p:spPr>
          <a:xfrm>
            <a:off x="5163214" y="3197212"/>
            <a:ext cx="2794304" cy="1572149"/>
          </a:xfrm>
          <a:prstGeom prst="rect">
            <a:avLst/>
          </a:prstGeom>
        </p:spPr>
      </p:pic>
      <p:pic>
        <p:nvPicPr>
          <p:cNvPr id="19" name="Picture 18">
            <a:extLst>
              <a:ext uri="{FF2B5EF4-FFF2-40B4-BE49-F238E27FC236}">
                <a16:creationId xmlns:a16="http://schemas.microsoft.com/office/drawing/2014/main" id="{B9718A06-016D-4A71-BC82-B3FB2DD16D1C}"/>
              </a:ext>
            </a:extLst>
          </p:cNvPr>
          <p:cNvPicPr>
            <a:picLocks noChangeAspect="1"/>
          </p:cNvPicPr>
          <p:nvPr/>
        </p:nvPicPr>
        <p:blipFill>
          <a:blip r:embed="rId7"/>
          <a:stretch>
            <a:fillRect/>
          </a:stretch>
        </p:blipFill>
        <p:spPr>
          <a:xfrm>
            <a:off x="7592753" y="4871969"/>
            <a:ext cx="2687071" cy="1701747"/>
          </a:xfrm>
          <a:prstGeom prst="rect">
            <a:avLst/>
          </a:prstGeom>
        </p:spPr>
      </p:pic>
      <p:pic>
        <p:nvPicPr>
          <p:cNvPr id="21" name="Picture 20">
            <a:extLst>
              <a:ext uri="{FF2B5EF4-FFF2-40B4-BE49-F238E27FC236}">
                <a16:creationId xmlns:a16="http://schemas.microsoft.com/office/drawing/2014/main" id="{C5C695EB-5D1A-447E-8ED0-3D6FC21F723A}"/>
              </a:ext>
            </a:extLst>
          </p:cNvPr>
          <p:cNvPicPr>
            <a:picLocks noChangeAspect="1"/>
          </p:cNvPicPr>
          <p:nvPr/>
        </p:nvPicPr>
        <p:blipFill>
          <a:blip r:embed="rId8"/>
          <a:stretch>
            <a:fillRect/>
          </a:stretch>
        </p:blipFill>
        <p:spPr>
          <a:xfrm>
            <a:off x="9410264" y="1362311"/>
            <a:ext cx="2622261" cy="1537255"/>
          </a:xfrm>
          <a:prstGeom prst="rect">
            <a:avLst/>
          </a:prstGeom>
        </p:spPr>
      </p:pic>
      <p:pic>
        <p:nvPicPr>
          <p:cNvPr id="23" name="Picture 22">
            <a:extLst>
              <a:ext uri="{FF2B5EF4-FFF2-40B4-BE49-F238E27FC236}">
                <a16:creationId xmlns:a16="http://schemas.microsoft.com/office/drawing/2014/main" id="{9983373A-6AA2-4A11-BA3A-7CB8105035E0}"/>
              </a:ext>
            </a:extLst>
          </p:cNvPr>
          <p:cNvPicPr>
            <a:picLocks noChangeAspect="1"/>
          </p:cNvPicPr>
          <p:nvPr/>
        </p:nvPicPr>
        <p:blipFill>
          <a:blip r:embed="rId9"/>
          <a:stretch>
            <a:fillRect/>
          </a:stretch>
        </p:blipFill>
        <p:spPr>
          <a:xfrm>
            <a:off x="8295028" y="3014858"/>
            <a:ext cx="2994570" cy="1572149"/>
          </a:xfrm>
          <a:prstGeom prst="rect">
            <a:avLst/>
          </a:prstGeom>
        </p:spPr>
      </p:pic>
      <p:pic>
        <p:nvPicPr>
          <p:cNvPr id="25" name="Picture 24">
            <a:extLst>
              <a:ext uri="{FF2B5EF4-FFF2-40B4-BE49-F238E27FC236}">
                <a16:creationId xmlns:a16="http://schemas.microsoft.com/office/drawing/2014/main" id="{D9C98792-42FC-471D-88A8-B8F6F7C1E266}"/>
              </a:ext>
            </a:extLst>
          </p:cNvPr>
          <p:cNvPicPr>
            <a:picLocks noChangeAspect="1"/>
          </p:cNvPicPr>
          <p:nvPr/>
        </p:nvPicPr>
        <p:blipFill>
          <a:blip r:embed="rId10"/>
          <a:stretch>
            <a:fillRect/>
          </a:stretch>
        </p:blipFill>
        <p:spPr>
          <a:xfrm>
            <a:off x="4757158" y="4871969"/>
            <a:ext cx="2568747" cy="1777530"/>
          </a:xfrm>
          <a:prstGeom prst="rect">
            <a:avLst/>
          </a:prstGeom>
        </p:spPr>
      </p:pic>
      <p:pic>
        <p:nvPicPr>
          <p:cNvPr id="27" name="Picture 26">
            <a:extLst>
              <a:ext uri="{FF2B5EF4-FFF2-40B4-BE49-F238E27FC236}">
                <a16:creationId xmlns:a16="http://schemas.microsoft.com/office/drawing/2014/main" id="{46DAAE23-2A50-46AA-AC87-02EC7A8C250B}"/>
              </a:ext>
            </a:extLst>
          </p:cNvPr>
          <p:cNvPicPr>
            <a:picLocks noChangeAspect="1"/>
          </p:cNvPicPr>
          <p:nvPr/>
        </p:nvPicPr>
        <p:blipFill>
          <a:blip r:embed="rId11"/>
          <a:stretch>
            <a:fillRect/>
          </a:stretch>
        </p:blipFill>
        <p:spPr>
          <a:xfrm>
            <a:off x="464601" y="5023819"/>
            <a:ext cx="1736485" cy="1736485"/>
          </a:xfrm>
          <a:prstGeom prst="rect">
            <a:avLst/>
          </a:prstGeom>
        </p:spPr>
      </p:pic>
      <p:pic>
        <p:nvPicPr>
          <p:cNvPr id="5" name="Picture 4">
            <a:extLst>
              <a:ext uri="{FF2B5EF4-FFF2-40B4-BE49-F238E27FC236}">
                <a16:creationId xmlns:a16="http://schemas.microsoft.com/office/drawing/2014/main" id="{2624822C-7A07-4D33-BD53-6F47DAE5423C}"/>
              </a:ext>
            </a:extLst>
          </p:cNvPr>
          <p:cNvPicPr>
            <a:picLocks noChangeAspect="1"/>
          </p:cNvPicPr>
          <p:nvPr/>
        </p:nvPicPr>
        <p:blipFill>
          <a:blip r:embed="rId12"/>
          <a:stretch>
            <a:fillRect/>
          </a:stretch>
        </p:blipFill>
        <p:spPr>
          <a:xfrm>
            <a:off x="2506507" y="5029346"/>
            <a:ext cx="1736484" cy="1736484"/>
          </a:xfrm>
          <a:prstGeom prst="rect">
            <a:avLst/>
          </a:prstGeom>
        </p:spPr>
      </p:pic>
      <p:pic>
        <p:nvPicPr>
          <p:cNvPr id="7" name="Picture 6">
            <a:extLst>
              <a:ext uri="{FF2B5EF4-FFF2-40B4-BE49-F238E27FC236}">
                <a16:creationId xmlns:a16="http://schemas.microsoft.com/office/drawing/2014/main" id="{69E72163-0F00-4A42-9A56-030D9F5F49EC}"/>
              </a:ext>
            </a:extLst>
          </p:cNvPr>
          <p:cNvPicPr>
            <a:picLocks noChangeAspect="1"/>
          </p:cNvPicPr>
          <p:nvPr/>
        </p:nvPicPr>
        <p:blipFill>
          <a:blip r:embed="rId13"/>
          <a:stretch>
            <a:fillRect/>
          </a:stretch>
        </p:blipFill>
        <p:spPr>
          <a:xfrm>
            <a:off x="3617751" y="3286759"/>
            <a:ext cx="1393054" cy="1393054"/>
          </a:xfrm>
          <a:prstGeom prst="rect">
            <a:avLst/>
          </a:prstGeom>
        </p:spPr>
      </p:pic>
      <p:pic>
        <p:nvPicPr>
          <p:cNvPr id="10" name="Picture 9">
            <a:extLst>
              <a:ext uri="{FF2B5EF4-FFF2-40B4-BE49-F238E27FC236}">
                <a16:creationId xmlns:a16="http://schemas.microsoft.com/office/drawing/2014/main" id="{54E88159-C6D3-4C42-A087-273858A1C7F8}"/>
              </a:ext>
            </a:extLst>
          </p:cNvPr>
          <p:cNvPicPr>
            <a:picLocks noChangeAspect="1"/>
          </p:cNvPicPr>
          <p:nvPr/>
        </p:nvPicPr>
        <p:blipFill>
          <a:blip r:embed="rId14"/>
          <a:stretch>
            <a:fillRect/>
          </a:stretch>
        </p:blipFill>
        <p:spPr>
          <a:xfrm>
            <a:off x="10460376" y="4709614"/>
            <a:ext cx="1572149" cy="1572149"/>
          </a:xfrm>
          <a:prstGeom prst="rect">
            <a:avLst/>
          </a:prstGeom>
        </p:spPr>
      </p:pic>
    </p:spTree>
    <p:extLst>
      <p:ext uri="{BB962C8B-B14F-4D97-AF65-F5344CB8AC3E}">
        <p14:creationId xmlns:p14="http://schemas.microsoft.com/office/powerpoint/2010/main" val="116819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D949-A9DB-4B12-97F5-9963854450A1}"/>
              </a:ext>
            </a:extLst>
          </p:cNvPr>
          <p:cNvSpPr>
            <a:spLocks noGrp="1"/>
          </p:cNvSpPr>
          <p:nvPr>
            <p:ph type="title"/>
          </p:nvPr>
        </p:nvSpPr>
        <p:spPr>
          <a:xfrm>
            <a:off x="646111" y="190601"/>
            <a:ext cx="9404723" cy="1400530"/>
          </a:xfrm>
        </p:spPr>
        <p:txBody>
          <a:bodyPr/>
          <a:lstStyle/>
          <a:p>
            <a:pPr algn="ctr"/>
            <a:r>
              <a:rPr lang="en-US" dirty="0"/>
              <a:t>Pros &amp; Cons</a:t>
            </a:r>
            <a:br>
              <a:rPr lang="en-US" dirty="0"/>
            </a:br>
            <a:r>
              <a:rPr lang="en-US" dirty="0"/>
              <a:t>(Intended &amp; Unintended Consequences)</a:t>
            </a:r>
          </a:p>
        </p:txBody>
      </p:sp>
      <p:sp>
        <p:nvSpPr>
          <p:cNvPr id="4" name="Text Placeholder 3">
            <a:extLst>
              <a:ext uri="{FF2B5EF4-FFF2-40B4-BE49-F238E27FC236}">
                <a16:creationId xmlns:a16="http://schemas.microsoft.com/office/drawing/2014/main" id="{63D54CB4-2308-498C-A86E-1BC3F50665C1}"/>
              </a:ext>
            </a:extLst>
          </p:cNvPr>
          <p:cNvSpPr>
            <a:spLocks noGrp="1"/>
          </p:cNvSpPr>
          <p:nvPr>
            <p:ph type="body" idx="1"/>
          </p:nvPr>
        </p:nvSpPr>
        <p:spPr>
          <a:xfrm>
            <a:off x="801309" y="2173448"/>
            <a:ext cx="4396338" cy="576262"/>
          </a:xfrm>
        </p:spPr>
        <p:txBody>
          <a:bodyPr/>
          <a:lstStyle/>
          <a:p>
            <a:r>
              <a:rPr lang="en-US" sz="2000" i="1" dirty="0">
                <a:solidFill>
                  <a:schemeClr val="tx1"/>
                </a:solidFill>
              </a:rPr>
              <a:t>Pros (Intended Consequences) </a:t>
            </a:r>
          </a:p>
        </p:txBody>
      </p:sp>
      <p:sp>
        <p:nvSpPr>
          <p:cNvPr id="5" name="Content Placeholder 4">
            <a:extLst>
              <a:ext uri="{FF2B5EF4-FFF2-40B4-BE49-F238E27FC236}">
                <a16:creationId xmlns:a16="http://schemas.microsoft.com/office/drawing/2014/main" id="{D6B74A86-E255-4BD1-B331-79F1FAE1CDA6}"/>
              </a:ext>
            </a:extLst>
          </p:cNvPr>
          <p:cNvSpPr>
            <a:spLocks noGrp="1"/>
          </p:cNvSpPr>
          <p:nvPr>
            <p:ph sz="half" idx="2"/>
          </p:nvPr>
        </p:nvSpPr>
        <p:spPr>
          <a:xfrm>
            <a:off x="801308" y="2890256"/>
            <a:ext cx="4396339" cy="1790028"/>
          </a:xfrm>
        </p:spPr>
        <p:txBody>
          <a:bodyPr/>
          <a:lstStyle/>
          <a:p>
            <a:r>
              <a:rPr lang="en-US" dirty="0"/>
              <a:t>Streaming is immediate. </a:t>
            </a:r>
          </a:p>
          <a:p>
            <a:r>
              <a:rPr lang="en-US" dirty="0"/>
              <a:t>No advertisements or commercials</a:t>
            </a:r>
          </a:p>
          <a:p>
            <a:r>
              <a:rPr lang="en-US" dirty="0"/>
              <a:t>Catching up on past, current, and upcoming movies and tv shows</a:t>
            </a:r>
          </a:p>
          <a:p>
            <a:endParaRPr lang="en-US" dirty="0"/>
          </a:p>
        </p:txBody>
      </p:sp>
      <p:sp>
        <p:nvSpPr>
          <p:cNvPr id="6" name="Text Placeholder 5">
            <a:extLst>
              <a:ext uri="{FF2B5EF4-FFF2-40B4-BE49-F238E27FC236}">
                <a16:creationId xmlns:a16="http://schemas.microsoft.com/office/drawing/2014/main" id="{513488D0-70B2-4D71-A48C-6CD774430D49}"/>
              </a:ext>
            </a:extLst>
          </p:cNvPr>
          <p:cNvSpPr>
            <a:spLocks noGrp="1"/>
          </p:cNvSpPr>
          <p:nvPr>
            <p:ph type="body" sz="quarter" idx="3"/>
          </p:nvPr>
        </p:nvSpPr>
        <p:spPr>
          <a:xfrm>
            <a:off x="5746774" y="2173448"/>
            <a:ext cx="4655575" cy="576262"/>
          </a:xfrm>
        </p:spPr>
        <p:txBody>
          <a:bodyPr/>
          <a:lstStyle/>
          <a:p>
            <a:r>
              <a:rPr lang="en-US" sz="2000" i="1" dirty="0">
                <a:solidFill>
                  <a:schemeClr val="tx1"/>
                </a:solidFill>
              </a:rPr>
              <a:t>Cons (Unintended Consequences) </a:t>
            </a:r>
          </a:p>
        </p:txBody>
      </p:sp>
      <p:sp>
        <p:nvSpPr>
          <p:cNvPr id="7" name="Content Placeholder 6">
            <a:extLst>
              <a:ext uri="{FF2B5EF4-FFF2-40B4-BE49-F238E27FC236}">
                <a16:creationId xmlns:a16="http://schemas.microsoft.com/office/drawing/2014/main" id="{0EE1DDC6-46EF-4F2E-A9B0-76408A745ED5}"/>
              </a:ext>
            </a:extLst>
          </p:cNvPr>
          <p:cNvSpPr>
            <a:spLocks noGrp="1"/>
          </p:cNvSpPr>
          <p:nvPr>
            <p:ph sz="quarter" idx="4"/>
          </p:nvPr>
        </p:nvSpPr>
        <p:spPr>
          <a:xfrm>
            <a:off x="5876391" y="2851457"/>
            <a:ext cx="4396339" cy="1790028"/>
          </a:xfrm>
        </p:spPr>
        <p:txBody>
          <a:bodyPr/>
          <a:lstStyle/>
          <a:p>
            <a:r>
              <a:rPr lang="en-US" dirty="0"/>
              <a:t>Streaming services cost money</a:t>
            </a:r>
          </a:p>
          <a:p>
            <a:r>
              <a:rPr lang="en-US" dirty="0"/>
              <a:t>Binge-watching and social isolation</a:t>
            </a:r>
          </a:p>
          <a:p>
            <a:r>
              <a:rPr lang="en-US" dirty="0"/>
              <a:t>Reliable internet connection</a:t>
            </a:r>
          </a:p>
        </p:txBody>
      </p:sp>
      <p:pic>
        <p:nvPicPr>
          <p:cNvPr id="10" name="Picture 9">
            <a:extLst>
              <a:ext uri="{FF2B5EF4-FFF2-40B4-BE49-F238E27FC236}">
                <a16:creationId xmlns:a16="http://schemas.microsoft.com/office/drawing/2014/main" id="{50C90A07-83BA-E25F-D941-C3B1560FE3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51866" y="4463025"/>
            <a:ext cx="4436476" cy="2204374"/>
          </a:xfrm>
          <a:prstGeom prst="rect">
            <a:avLst/>
          </a:prstGeom>
        </p:spPr>
      </p:pic>
    </p:spTree>
    <p:extLst>
      <p:ext uri="{BB962C8B-B14F-4D97-AF65-F5344CB8AC3E}">
        <p14:creationId xmlns:p14="http://schemas.microsoft.com/office/powerpoint/2010/main" val="220389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3A5B1B-FCBC-46DB-B255-30AC7DDE916F}"/>
              </a:ext>
            </a:extLst>
          </p:cNvPr>
          <p:cNvSpPr>
            <a:spLocks noGrp="1"/>
          </p:cNvSpPr>
          <p:nvPr>
            <p:ph type="title"/>
          </p:nvPr>
        </p:nvSpPr>
        <p:spPr>
          <a:xfrm>
            <a:off x="646111" y="452718"/>
            <a:ext cx="9404723" cy="816789"/>
          </a:xfrm>
        </p:spPr>
        <p:txBody>
          <a:bodyPr/>
          <a:lstStyle/>
          <a:p>
            <a:pPr algn="ctr"/>
            <a:r>
              <a:rPr lang="en-US" i="1" dirty="0"/>
              <a:t>Pro: Streaming is Immediate</a:t>
            </a:r>
          </a:p>
        </p:txBody>
      </p:sp>
      <p:sp>
        <p:nvSpPr>
          <p:cNvPr id="10" name="Content Placeholder 9">
            <a:extLst>
              <a:ext uri="{FF2B5EF4-FFF2-40B4-BE49-F238E27FC236}">
                <a16:creationId xmlns:a16="http://schemas.microsoft.com/office/drawing/2014/main" id="{5800F12F-4848-4EB7-9C27-DBCF7AC0ECA7}"/>
              </a:ext>
            </a:extLst>
          </p:cNvPr>
          <p:cNvSpPr>
            <a:spLocks noGrp="1"/>
          </p:cNvSpPr>
          <p:nvPr>
            <p:ph idx="1"/>
          </p:nvPr>
        </p:nvSpPr>
        <p:spPr>
          <a:xfrm>
            <a:off x="646111" y="1411550"/>
            <a:ext cx="8946541" cy="4774706"/>
          </a:xfrm>
        </p:spPr>
        <p:txBody>
          <a:bodyPr>
            <a:normAutofit/>
          </a:bodyPr>
          <a:lstStyle/>
          <a:p>
            <a:r>
              <a:rPr lang="en-US" dirty="0"/>
              <a:t>Streaming services provide immediate content no matter how big or small the file is. </a:t>
            </a:r>
          </a:p>
          <a:p>
            <a:r>
              <a:rPr lang="en-US" dirty="0"/>
              <a:t>Using a streaming service doesn’t require storage space; only the app that’s downloaded onto the device you’re watching or where you’re listening to the content on. </a:t>
            </a:r>
          </a:p>
          <a:p>
            <a:r>
              <a:rPr lang="en-US" dirty="0"/>
              <a:t> You can access the same or multiple shows on many device, like computers, TV/smart TVs, and cellphones, for streaming services. All is needed is downloaded app and login information. </a:t>
            </a:r>
          </a:p>
          <a:p>
            <a:r>
              <a:rPr lang="en-US" dirty="0"/>
              <a:t>Streaming provides convenience. Streaming gives the user the ability to watch whatever and whenever he/she wants. There is no commitment to scheduling compared to cable TV. </a:t>
            </a:r>
          </a:p>
          <a:p>
            <a:r>
              <a:rPr lang="en-US" dirty="0"/>
              <a:t>Streaming services introduces new and additional channels that viewers may have not been aware of. </a:t>
            </a:r>
          </a:p>
          <a:p>
            <a:endParaRPr lang="en-US" dirty="0"/>
          </a:p>
          <a:p>
            <a:endParaRPr lang="en-US" dirty="0"/>
          </a:p>
        </p:txBody>
      </p:sp>
      <p:pic>
        <p:nvPicPr>
          <p:cNvPr id="12" name="Picture 11">
            <a:extLst>
              <a:ext uri="{FF2B5EF4-FFF2-40B4-BE49-F238E27FC236}">
                <a16:creationId xmlns:a16="http://schemas.microsoft.com/office/drawing/2014/main" id="{CFCD7F4C-C541-4DA3-BA13-97F26532EAEC}"/>
              </a:ext>
            </a:extLst>
          </p:cNvPr>
          <p:cNvPicPr>
            <a:picLocks noChangeAspect="1"/>
          </p:cNvPicPr>
          <p:nvPr/>
        </p:nvPicPr>
        <p:blipFill>
          <a:blip r:embed="rId3"/>
          <a:stretch>
            <a:fillRect/>
          </a:stretch>
        </p:blipFill>
        <p:spPr>
          <a:xfrm>
            <a:off x="9783523" y="0"/>
            <a:ext cx="2143125" cy="2143125"/>
          </a:xfrm>
          <a:prstGeom prst="rect">
            <a:avLst/>
          </a:prstGeom>
        </p:spPr>
      </p:pic>
    </p:spTree>
    <p:extLst>
      <p:ext uri="{BB962C8B-B14F-4D97-AF65-F5344CB8AC3E}">
        <p14:creationId xmlns:p14="http://schemas.microsoft.com/office/powerpoint/2010/main" val="103112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061C-9DCD-4269-B45E-60FCB86CFBD7}"/>
              </a:ext>
            </a:extLst>
          </p:cNvPr>
          <p:cNvSpPr>
            <a:spLocks noGrp="1"/>
          </p:cNvSpPr>
          <p:nvPr>
            <p:ph type="title"/>
          </p:nvPr>
        </p:nvSpPr>
        <p:spPr/>
        <p:txBody>
          <a:bodyPr/>
          <a:lstStyle/>
          <a:p>
            <a:pPr algn="ctr"/>
            <a:r>
              <a:rPr lang="en-US" sz="3600" i="1" dirty="0"/>
              <a:t>Pro: Catching Up on Past, Current, and Upcoming Movies, TV Shows, &amp; Music</a:t>
            </a:r>
          </a:p>
        </p:txBody>
      </p:sp>
      <p:sp>
        <p:nvSpPr>
          <p:cNvPr id="3" name="Content Placeholder 2">
            <a:extLst>
              <a:ext uri="{FF2B5EF4-FFF2-40B4-BE49-F238E27FC236}">
                <a16:creationId xmlns:a16="http://schemas.microsoft.com/office/drawing/2014/main" id="{9A7CED01-98E0-47A8-9D09-2CEFA1CA5A12}"/>
              </a:ext>
            </a:extLst>
          </p:cNvPr>
          <p:cNvSpPr>
            <a:spLocks noGrp="1"/>
          </p:cNvSpPr>
          <p:nvPr>
            <p:ph idx="1"/>
          </p:nvPr>
        </p:nvSpPr>
        <p:spPr/>
        <p:txBody>
          <a:bodyPr/>
          <a:lstStyle/>
          <a:p>
            <a:r>
              <a:rPr lang="en-US" dirty="0"/>
              <a:t>Streaming services offer a variety of different genres and ranges for every person invested into a streaming service. </a:t>
            </a:r>
          </a:p>
          <a:p>
            <a:r>
              <a:rPr lang="en-US" dirty="0"/>
              <a:t>Viewers and listeners can choose what they want to watch no matter how old the content is. For example, someone can watch a movie that came out in 1999 without experiencing poor quality. </a:t>
            </a:r>
          </a:p>
          <a:p>
            <a:r>
              <a:rPr lang="en-US" dirty="0"/>
              <a:t>“Streaming on-demand apps open a whole other universe of options.” </a:t>
            </a:r>
          </a:p>
          <a:p>
            <a:r>
              <a:rPr lang="en-US" dirty="0"/>
              <a:t>Because streaming services can offer a wide range of different options, viewers and listeners can easily find new favorites or discover old ones. </a:t>
            </a:r>
          </a:p>
          <a:p>
            <a:endParaRPr lang="en-US" dirty="0"/>
          </a:p>
        </p:txBody>
      </p:sp>
    </p:spTree>
    <p:extLst>
      <p:ext uri="{BB962C8B-B14F-4D97-AF65-F5344CB8AC3E}">
        <p14:creationId xmlns:p14="http://schemas.microsoft.com/office/powerpoint/2010/main" val="298247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9304-297A-48FF-ABE6-ECBC7C319877}"/>
              </a:ext>
            </a:extLst>
          </p:cNvPr>
          <p:cNvSpPr>
            <a:spLocks noGrp="1"/>
          </p:cNvSpPr>
          <p:nvPr>
            <p:ph type="title"/>
          </p:nvPr>
        </p:nvSpPr>
        <p:spPr/>
        <p:txBody>
          <a:bodyPr/>
          <a:lstStyle/>
          <a:p>
            <a:r>
              <a:rPr lang="en-US" sz="4000" i="1" dirty="0"/>
              <a:t>Pro: No Advisements or Commercials</a:t>
            </a:r>
          </a:p>
        </p:txBody>
      </p:sp>
      <p:sp>
        <p:nvSpPr>
          <p:cNvPr id="6" name="Content Placeholder 5">
            <a:extLst>
              <a:ext uri="{FF2B5EF4-FFF2-40B4-BE49-F238E27FC236}">
                <a16:creationId xmlns:a16="http://schemas.microsoft.com/office/drawing/2014/main" id="{55DD3042-0A91-42CE-8A19-38753FDF0BCA}"/>
              </a:ext>
            </a:extLst>
          </p:cNvPr>
          <p:cNvSpPr>
            <a:spLocks noGrp="1"/>
          </p:cNvSpPr>
          <p:nvPr>
            <p:ph idx="1"/>
          </p:nvPr>
        </p:nvSpPr>
        <p:spPr>
          <a:xfrm>
            <a:off x="259933" y="1926084"/>
            <a:ext cx="8662125" cy="3968318"/>
          </a:xfrm>
        </p:spPr>
        <p:txBody>
          <a:bodyPr>
            <a:normAutofit lnSpcReduction="10000"/>
          </a:bodyPr>
          <a:lstStyle/>
          <a:p>
            <a:r>
              <a:rPr lang="en-US" dirty="0"/>
              <a:t>Compared to cable-TV, most streaming services stop the usage of ads. This can create a productive, uninterrupted, and seamless viewing experience.</a:t>
            </a:r>
          </a:p>
          <a:p>
            <a:r>
              <a:rPr lang="en-US" dirty="0"/>
              <a:t>“You can watch your favorite shows and movies without having to sit through any interruptions. This is great news for those of us who hate being forced to watch commercials, and it's also great news for those of us who appreciate being able to control our own media consumption. No ads means that we can choose to watch what we want, when we want, and how we want. This is the way that streaming services are supposed to be.</a:t>
            </a:r>
          </a:p>
          <a:p>
            <a:r>
              <a:rPr lang="en-US" dirty="0"/>
              <a:t>Ads interrupts the viewing experience and when there are ads, the viewers can’t enjoy the content that’s in front of them. </a:t>
            </a:r>
          </a:p>
          <a:p>
            <a:endParaRPr lang="en-US" dirty="0"/>
          </a:p>
        </p:txBody>
      </p:sp>
      <p:pic>
        <p:nvPicPr>
          <p:cNvPr id="5" name="Picture 4">
            <a:extLst>
              <a:ext uri="{FF2B5EF4-FFF2-40B4-BE49-F238E27FC236}">
                <a16:creationId xmlns:a16="http://schemas.microsoft.com/office/drawing/2014/main" id="{547ADB83-C284-4FC1-8922-69F1FF560B33}"/>
              </a:ext>
            </a:extLst>
          </p:cNvPr>
          <p:cNvPicPr>
            <a:picLocks noChangeAspect="1"/>
          </p:cNvPicPr>
          <p:nvPr/>
        </p:nvPicPr>
        <p:blipFill>
          <a:blip r:embed="rId3"/>
          <a:stretch>
            <a:fillRect/>
          </a:stretch>
        </p:blipFill>
        <p:spPr>
          <a:xfrm>
            <a:off x="9276904" y="2582662"/>
            <a:ext cx="2655163" cy="2655163"/>
          </a:xfrm>
          <a:prstGeom prst="rect">
            <a:avLst/>
          </a:prstGeom>
        </p:spPr>
      </p:pic>
    </p:spTree>
    <p:extLst>
      <p:ext uri="{BB962C8B-B14F-4D97-AF65-F5344CB8AC3E}">
        <p14:creationId xmlns:p14="http://schemas.microsoft.com/office/powerpoint/2010/main" val="403145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D699-C604-4F3C-B0EC-A16FC10D6DED}"/>
              </a:ext>
            </a:extLst>
          </p:cNvPr>
          <p:cNvSpPr>
            <a:spLocks noGrp="1"/>
          </p:cNvSpPr>
          <p:nvPr>
            <p:ph type="title"/>
          </p:nvPr>
        </p:nvSpPr>
        <p:spPr>
          <a:xfrm>
            <a:off x="646111" y="452718"/>
            <a:ext cx="9404723" cy="932199"/>
          </a:xfrm>
        </p:spPr>
        <p:txBody>
          <a:bodyPr/>
          <a:lstStyle/>
          <a:p>
            <a:pPr algn="ctr"/>
            <a:r>
              <a:rPr lang="en-US" sz="4000" i="1" dirty="0"/>
              <a:t>Con: Streaming Services Cost Money</a:t>
            </a:r>
          </a:p>
        </p:txBody>
      </p:sp>
      <p:sp>
        <p:nvSpPr>
          <p:cNvPr id="3" name="Content Placeholder 2">
            <a:extLst>
              <a:ext uri="{FF2B5EF4-FFF2-40B4-BE49-F238E27FC236}">
                <a16:creationId xmlns:a16="http://schemas.microsoft.com/office/drawing/2014/main" id="{982E4705-7270-4CF5-8C6B-E2B6785BB1E5}"/>
              </a:ext>
            </a:extLst>
          </p:cNvPr>
          <p:cNvSpPr>
            <a:spLocks noGrp="1"/>
          </p:cNvSpPr>
          <p:nvPr>
            <p:ph idx="1"/>
          </p:nvPr>
        </p:nvSpPr>
        <p:spPr>
          <a:xfrm>
            <a:off x="3245459" y="1384917"/>
            <a:ext cx="8946541" cy="4195481"/>
          </a:xfrm>
        </p:spPr>
        <p:txBody>
          <a:bodyPr>
            <a:normAutofit/>
          </a:bodyPr>
          <a:lstStyle/>
          <a:p>
            <a:r>
              <a:rPr lang="en-US" dirty="0"/>
              <a:t>Most streaming services costs money and can range from $5.99 to $80.99 depending on the services you want provided. </a:t>
            </a:r>
          </a:p>
          <a:p>
            <a:r>
              <a:rPr lang="en-US" dirty="0"/>
              <a:t>Because streaming services are charging viewers and listeners, depending on the purchased plan; access to the streaming service can be limited. </a:t>
            </a:r>
          </a:p>
          <a:p>
            <a:r>
              <a:rPr lang="en-US" dirty="0"/>
              <a:t>HBO-Max charges $9.99/month for basic streaming and $14.99/month for ad-free streaming</a:t>
            </a:r>
          </a:p>
          <a:p>
            <a:r>
              <a:rPr lang="en-US" dirty="0"/>
              <a:t>Hulu charges $6.99/month with ad-supported content and $75.99/month with Hulu ad-free and live TV with Disney+ and ESPN.</a:t>
            </a:r>
          </a:p>
          <a:p>
            <a:r>
              <a:rPr lang="en-US" dirty="0"/>
              <a:t>Promotions and free trials reel in a new viewers and listeners. </a:t>
            </a:r>
          </a:p>
          <a:p>
            <a:endParaRPr lang="en-US" dirty="0"/>
          </a:p>
        </p:txBody>
      </p:sp>
      <p:pic>
        <p:nvPicPr>
          <p:cNvPr id="7" name="Picture 6">
            <a:extLst>
              <a:ext uri="{FF2B5EF4-FFF2-40B4-BE49-F238E27FC236}">
                <a16:creationId xmlns:a16="http://schemas.microsoft.com/office/drawing/2014/main" id="{EE98A085-E9BC-423F-8CB2-44D432823CF6}"/>
              </a:ext>
            </a:extLst>
          </p:cNvPr>
          <p:cNvPicPr>
            <a:picLocks noChangeAspect="1"/>
          </p:cNvPicPr>
          <p:nvPr/>
        </p:nvPicPr>
        <p:blipFill>
          <a:blip r:embed="rId3"/>
          <a:stretch>
            <a:fillRect/>
          </a:stretch>
        </p:blipFill>
        <p:spPr>
          <a:xfrm>
            <a:off x="0" y="2077374"/>
            <a:ext cx="3329126" cy="1871444"/>
          </a:xfrm>
          <a:prstGeom prst="rect">
            <a:avLst/>
          </a:prstGeom>
        </p:spPr>
      </p:pic>
    </p:spTree>
    <p:extLst>
      <p:ext uri="{BB962C8B-B14F-4D97-AF65-F5344CB8AC3E}">
        <p14:creationId xmlns:p14="http://schemas.microsoft.com/office/powerpoint/2010/main" val="20740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D836-1906-4F89-BAFA-9A071CC9E6B7}"/>
              </a:ext>
            </a:extLst>
          </p:cNvPr>
          <p:cNvSpPr>
            <a:spLocks noGrp="1"/>
          </p:cNvSpPr>
          <p:nvPr>
            <p:ph type="title"/>
          </p:nvPr>
        </p:nvSpPr>
        <p:spPr>
          <a:xfrm>
            <a:off x="646111" y="452718"/>
            <a:ext cx="9404723" cy="807911"/>
          </a:xfrm>
        </p:spPr>
        <p:txBody>
          <a:bodyPr/>
          <a:lstStyle/>
          <a:p>
            <a:pPr algn="ctr"/>
            <a:r>
              <a:rPr lang="en-US" sz="3600" i="1" dirty="0"/>
              <a:t>Con: WIFI/Internet Connection</a:t>
            </a:r>
          </a:p>
        </p:txBody>
      </p:sp>
      <p:sp>
        <p:nvSpPr>
          <p:cNvPr id="3" name="Content Placeholder 2">
            <a:extLst>
              <a:ext uri="{FF2B5EF4-FFF2-40B4-BE49-F238E27FC236}">
                <a16:creationId xmlns:a16="http://schemas.microsoft.com/office/drawing/2014/main" id="{3E77C2F7-2963-47D1-BD2D-FEB1DD7650E9}"/>
              </a:ext>
            </a:extLst>
          </p:cNvPr>
          <p:cNvSpPr>
            <a:spLocks noGrp="1"/>
          </p:cNvSpPr>
          <p:nvPr>
            <p:ph idx="1"/>
          </p:nvPr>
        </p:nvSpPr>
        <p:spPr>
          <a:xfrm>
            <a:off x="1103312" y="1509204"/>
            <a:ext cx="8946541" cy="4739195"/>
          </a:xfrm>
        </p:spPr>
        <p:txBody>
          <a:bodyPr/>
          <a:lstStyle/>
          <a:p>
            <a:r>
              <a:rPr lang="en-US" dirty="0"/>
              <a:t>Accessing streaming services causes for a reliable and fast WIFI/internet connection. </a:t>
            </a:r>
          </a:p>
          <a:p>
            <a:r>
              <a:rPr lang="en-US" dirty="0"/>
              <a:t>This normally isn’t a problem for most, but some areas can have limited connections which can cause buffers and lags when someone is streaming their content. Waiting time can be last from minutes to hours. </a:t>
            </a:r>
          </a:p>
          <a:p>
            <a:endParaRPr lang="en-US" dirty="0"/>
          </a:p>
          <a:p>
            <a:endParaRPr lang="en-US" dirty="0"/>
          </a:p>
        </p:txBody>
      </p:sp>
      <p:pic>
        <p:nvPicPr>
          <p:cNvPr id="5" name="Picture 4">
            <a:extLst>
              <a:ext uri="{FF2B5EF4-FFF2-40B4-BE49-F238E27FC236}">
                <a16:creationId xmlns:a16="http://schemas.microsoft.com/office/drawing/2014/main" id="{AE5167D9-B31F-40DF-BF64-5A46424B32EF}"/>
              </a:ext>
            </a:extLst>
          </p:cNvPr>
          <p:cNvPicPr>
            <a:picLocks noChangeAspect="1"/>
          </p:cNvPicPr>
          <p:nvPr/>
        </p:nvPicPr>
        <p:blipFill>
          <a:blip r:embed="rId3"/>
          <a:stretch>
            <a:fillRect/>
          </a:stretch>
        </p:blipFill>
        <p:spPr>
          <a:xfrm>
            <a:off x="417819" y="3634115"/>
            <a:ext cx="2740796" cy="2135080"/>
          </a:xfrm>
          <a:prstGeom prst="rect">
            <a:avLst/>
          </a:prstGeom>
        </p:spPr>
      </p:pic>
      <p:pic>
        <p:nvPicPr>
          <p:cNvPr id="7" name="Picture 6">
            <a:extLst>
              <a:ext uri="{FF2B5EF4-FFF2-40B4-BE49-F238E27FC236}">
                <a16:creationId xmlns:a16="http://schemas.microsoft.com/office/drawing/2014/main" id="{D011F534-351B-4133-B7C7-8CC92189F41E}"/>
              </a:ext>
            </a:extLst>
          </p:cNvPr>
          <p:cNvPicPr>
            <a:picLocks noChangeAspect="1"/>
          </p:cNvPicPr>
          <p:nvPr/>
        </p:nvPicPr>
        <p:blipFill>
          <a:blip r:embed="rId4"/>
          <a:stretch>
            <a:fillRect/>
          </a:stretch>
        </p:blipFill>
        <p:spPr>
          <a:xfrm>
            <a:off x="4335139" y="3311796"/>
            <a:ext cx="2482885" cy="3093486"/>
          </a:xfrm>
          <a:prstGeom prst="rect">
            <a:avLst/>
          </a:prstGeom>
        </p:spPr>
      </p:pic>
      <p:pic>
        <p:nvPicPr>
          <p:cNvPr id="9" name="Picture 8">
            <a:extLst>
              <a:ext uri="{FF2B5EF4-FFF2-40B4-BE49-F238E27FC236}">
                <a16:creationId xmlns:a16="http://schemas.microsoft.com/office/drawing/2014/main" id="{871B0CB3-A29C-44CF-8B61-A0C8E270529A}"/>
              </a:ext>
            </a:extLst>
          </p:cNvPr>
          <p:cNvPicPr>
            <a:picLocks noChangeAspect="1"/>
          </p:cNvPicPr>
          <p:nvPr/>
        </p:nvPicPr>
        <p:blipFill>
          <a:blip r:embed="rId5"/>
          <a:stretch>
            <a:fillRect/>
          </a:stretch>
        </p:blipFill>
        <p:spPr>
          <a:xfrm>
            <a:off x="7941842" y="3547621"/>
            <a:ext cx="2461941" cy="2308069"/>
          </a:xfrm>
          <a:prstGeom prst="rect">
            <a:avLst/>
          </a:prstGeom>
        </p:spPr>
      </p:pic>
    </p:spTree>
    <p:extLst>
      <p:ext uri="{BB962C8B-B14F-4D97-AF65-F5344CB8AC3E}">
        <p14:creationId xmlns:p14="http://schemas.microsoft.com/office/powerpoint/2010/main" val="1033570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54328-0E3E-40FC-9B9C-E60E585EE030}">
  <ds:schemaRefs>
    <ds:schemaRef ds:uri="16c05727-aa75-4e4a-9b5f-8a80a1165891"/>
    <ds:schemaRef ds:uri="http://schemas.microsoft.com/office/2006/documentManagement/types"/>
    <ds:schemaRef ds:uri="http://www.w3.org/XML/1998/namespace"/>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F4172B9F-030A-4864-9C8F-117B052D0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33AA69-F09C-4769-984A-89F3144473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 design</Template>
  <TotalTime>0</TotalTime>
  <Words>1097</Words>
  <Application>Microsoft Macintosh PowerPoint</Application>
  <PresentationFormat>Widescreen</PresentationFormat>
  <Paragraphs>76</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Streaming Services</vt:lpstr>
      <vt:lpstr>What is a streaming service?</vt:lpstr>
      <vt:lpstr>Examples of Streaming Services</vt:lpstr>
      <vt:lpstr>Pros &amp; Cons (Intended &amp; Unintended Consequences)</vt:lpstr>
      <vt:lpstr>Pro: Streaming is Immediate</vt:lpstr>
      <vt:lpstr>Pro: Catching Up on Past, Current, and Upcoming Movies, TV Shows, &amp; Music</vt:lpstr>
      <vt:lpstr>Pro: No Advisements or Commercials</vt:lpstr>
      <vt:lpstr>Con: Streaming Services Cost Money</vt:lpstr>
      <vt:lpstr>Con: WIFI/Internet Connection</vt:lpstr>
      <vt:lpstr>Con: Binge-Watching &amp; Social Isolation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2022-11-09T00:07:02Z</dcterms:created>
  <dcterms:modified xsi:type="dcterms:W3CDTF">2022-11-15T15:53:06Z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