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Nunito"/>
      <p:regular r:id="rId16"/>
      <p:bold r:id="rId17"/>
      <p:italic r:id="rId18"/>
      <p:boldItalic r:id="rId19"/>
    </p:embeddedFont>
    <p:embeddedFont>
      <p:font typeface="Maven Pro"/>
      <p:regular r:id="rId20"/>
      <p:bold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avenPro-regular.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MavenPro-bold.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Nunito-bold.fntdata"/><Relationship Id="rId16" Type="http://schemas.openxmlformats.org/officeDocument/2006/relationships/font" Target="fonts/Nunito-regular.fntdata"/><Relationship Id="rId5" Type="http://schemas.openxmlformats.org/officeDocument/2006/relationships/notesMaster" Target="notesMasters/notesMaster1.xml"/><Relationship Id="rId19" Type="http://schemas.openxmlformats.org/officeDocument/2006/relationships/font" Target="fonts/Nunito-boldItalic.fntdata"/><Relationship Id="rId6" Type="http://schemas.openxmlformats.org/officeDocument/2006/relationships/slide" Target="slides/slide1.xml"/><Relationship Id="rId18" Type="http://schemas.openxmlformats.org/officeDocument/2006/relationships/font" Target="fonts/Nuni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184b3dd8a3a_0_1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184b3dd8a3a_0_1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184b3dd8a3a_0_1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184b3dd8a3a_0_1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184b3dd8a3a_0_11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184b3dd8a3a_0_1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184b3dd8a3a_0_1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184b3dd8a3a_0_1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184b3dd8a3a_0_1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184b3dd8a3a_0_1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184b3dd8a3a_0_1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5" name="Google Shape;305;g184b3dd8a3a_0_1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g184b3dd8a3a_0_1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1" name="Google Shape;311;g184b3dd8a3a_0_1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184b3dd8a3a_0_1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184b3dd8a3a_0_1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184b3dd8a3a_0_1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184b3dd8a3a_0_1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solidFill>
                  <a:srgbClr val="351C75"/>
                </a:solidFill>
                <a:latin typeface="Times New Roman"/>
                <a:ea typeface="Times New Roman"/>
                <a:cs typeface="Times New Roman"/>
                <a:sym typeface="Times New Roman"/>
              </a:rPr>
              <a:t>Artificial Intelligence and Machine Learning</a:t>
            </a:r>
            <a:r>
              <a:rPr lang="en"/>
              <a:t> </a:t>
            </a:r>
            <a:endParaRPr/>
          </a:p>
        </p:txBody>
      </p:sp>
      <p:sp>
        <p:nvSpPr>
          <p:cNvPr id="278" name="Google Shape;278;p13"/>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BY: Elija Ruhith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22"/>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Resources </a:t>
            </a:r>
            <a:endParaRPr>
              <a:solidFill>
                <a:schemeClr val="dk1"/>
              </a:solidFill>
            </a:endParaRPr>
          </a:p>
        </p:txBody>
      </p:sp>
      <p:sp>
        <p:nvSpPr>
          <p:cNvPr id="332" name="Google Shape;332;p22"/>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fontScale="25000" lnSpcReduction="20000"/>
          </a:bodyPr>
          <a:lstStyle/>
          <a:p>
            <a:pPr indent="0" lvl="0" marL="355600" rtl="0" algn="l">
              <a:spcBef>
                <a:spcPts val="1200"/>
              </a:spcBef>
              <a:spcAft>
                <a:spcPts val="0"/>
              </a:spcAft>
              <a:buNone/>
            </a:pPr>
            <a:r>
              <a:rPr i="1" lang="en" sz="3750">
                <a:solidFill>
                  <a:srgbClr val="000000"/>
                </a:solidFill>
                <a:latin typeface="Times New Roman"/>
                <a:ea typeface="Times New Roman"/>
                <a:cs typeface="Times New Roman"/>
                <a:sym typeface="Times New Roman"/>
              </a:rPr>
              <a:t>Artificial Intelligence vs. Machine Learning: Microsoft azure</a:t>
            </a:r>
            <a:r>
              <a:rPr lang="en" sz="3750">
                <a:solidFill>
                  <a:srgbClr val="000000"/>
                </a:solidFill>
                <a:latin typeface="Times New Roman"/>
                <a:ea typeface="Times New Roman"/>
                <a:cs typeface="Times New Roman"/>
                <a:sym typeface="Times New Roman"/>
              </a:rPr>
              <a:t>. Artificial Intelligence vs. Machine Learning | Microsoft Azure. (n.d.). Retrieved November 8, 2022, from https://azure.microsoft.com/en-us/solutions/ai/artificial-intelligence-vs-machine-learning/#introduction </a:t>
            </a:r>
            <a:endParaRPr sz="3750">
              <a:solidFill>
                <a:srgbClr val="000000"/>
              </a:solidFill>
              <a:latin typeface="Times New Roman"/>
              <a:ea typeface="Times New Roman"/>
              <a:cs typeface="Times New Roman"/>
              <a:sym typeface="Times New Roman"/>
            </a:endParaRPr>
          </a:p>
          <a:p>
            <a:pPr indent="0" lvl="0" marL="355600" rtl="0" algn="l">
              <a:spcBef>
                <a:spcPts val="1200"/>
              </a:spcBef>
              <a:spcAft>
                <a:spcPts val="0"/>
              </a:spcAft>
              <a:buNone/>
            </a:pPr>
            <a:r>
              <a:rPr lang="en" sz="3750">
                <a:solidFill>
                  <a:srgbClr val="000000"/>
                </a:solidFill>
                <a:latin typeface="Times New Roman"/>
                <a:ea typeface="Times New Roman"/>
                <a:cs typeface="Times New Roman"/>
                <a:sym typeface="Times New Roman"/>
              </a:rPr>
              <a:t>Federico Cabitza, P. D. (2017, August 8). </a:t>
            </a:r>
            <a:r>
              <a:rPr i="1" lang="en" sz="3750">
                <a:solidFill>
                  <a:srgbClr val="000000"/>
                </a:solidFill>
                <a:latin typeface="Times New Roman"/>
                <a:ea typeface="Times New Roman"/>
                <a:cs typeface="Times New Roman"/>
                <a:sym typeface="Times New Roman"/>
              </a:rPr>
              <a:t>Unintended consequences of machine learning in medicine</a:t>
            </a:r>
            <a:r>
              <a:rPr lang="en" sz="3750">
                <a:solidFill>
                  <a:srgbClr val="000000"/>
                </a:solidFill>
                <a:latin typeface="Times New Roman"/>
                <a:ea typeface="Times New Roman"/>
                <a:cs typeface="Times New Roman"/>
                <a:sym typeface="Times New Roman"/>
              </a:rPr>
              <a:t>. JAMA. Retrieved November 8, 2022, from https://jamanetwork.com/journals/jama/article-abstract/2645762?casa_token=jIsH7YMZWC0AAAAA%3A4HWegTwEOmxN6jBDuRBWMs8RrDVJlUDFgUYIbbEwUWOMrPn5d3O5_H_yD6Tj4ud4uy5BbGgKKw </a:t>
            </a:r>
            <a:endParaRPr sz="3750">
              <a:solidFill>
                <a:srgbClr val="000000"/>
              </a:solidFill>
              <a:latin typeface="Times New Roman"/>
              <a:ea typeface="Times New Roman"/>
              <a:cs typeface="Times New Roman"/>
              <a:sym typeface="Times New Roman"/>
            </a:endParaRPr>
          </a:p>
          <a:p>
            <a:pPr indent="0" lvl="0" marL="355600" rtl="0" algn="l">
              <a:spcBef>
                <a:spcPts val="1200"/>
              </a:spcBef>
              <a:spcAft>
                <a:spcPts val="0"/>
              </a:spcAft>
              <a:buNone/>
            </a:pPr>
            <a:r>
              <a:rPr lang="en" sz="3750">
                <a:latin typeface="Times New Roman"/>
                <a:ea typeface="Times New Roman"/>
                <a:cs typeface="Times New Roman"/>
                <a:sym typeface="Times New Roman"/>
              </a:rPr>
              <a:t>IEEE Xplore Full-text PDF: (n.d.). Retrieved November 8, 2022, from https://ieeexplore.ieee.org/stamp/stamp.jsp?arnumber=8825881 </a:t>
            </a:r>
            <a:endParaRPr sz="3750">
              <a:latin typeface="Times New Roman"/>
              <a:ea typeface="Times New Roman"/>
              <a:cs typeface="Times New Roman"/>
              <a:sym typeface="Times New Roman"/>
            </a:endParaRPr>
          </a:p>
          <a:p>
            <a:pPr indent="0" lvl="0" marL="355600" rtl="0" algn="l">
              <a:spcBef>
                <a:spcPts val="1200"/>
              </a:spcBef>
              <a:spcAft>
                <a:spcPts val="0"/>
              </a:spcAft>
              <a:buNone/>
            </a:pPr>
            <a:r>
              <a:rPr i="1" lang="en" sz="3750">
                <a:solidFill>
                  <a:srgbClr val="000000"/>
                </a:solidFill>
                <a:latin typeface="Arial"/>
                <a:ea typeface="Arial"/>
                <a:cs typeface="Arial"/>
                <a:sym typeface="Arial"/>
              </a:rPr>
              <a:t>EBSCOhost Research Platform: EBSCO</a:t>
            </a:r>
            <a:r>
              <a:rPr lang="en" sz="3750">
                <a:solidFill>
                  <a:srgbClr val="000000"/>
                </a:solidFill>
                <a:latin typeface="Arial"/>
                <a:ea typeface="Arial"/>
                <a:cs typeface="Arial"/>
                <a:sym typeface="Arial"/>
              </a:rPr>
              <a:t>. EBSCO Information Services, Inc. | www.ebsco.com. (n.d.). Retrieved November 8, 2022, from https://www.ebsco.com/products/ebscohost-research-platform </a:t>
            </a:r>
            <a:endParaRPr sz="3750">
              <a:solidFill>
                <a:srgbClr val="000000"/>
              </a:solidFill>
              <a:latin typeface="Arial"/>
              <a:ea typeface="Arial"/>
              <a:cs typeface="Arial"/>
              <a:sym typeface="Arial"/>
            </a:endParaRPr>
          </a:p>
          <a:p>
            <a:pPr indent="0" lvl="0" marL="355600" rtl="0" algn="l">
              <a:spcBef>
                <a:spcPts val="1200"/>
              </a:spcBef>
              <a:spcAft>
                <a:spcPts val="0"/>
              </a:spcAft>
              <a:buNone/>
            </a:pPr>
            <a:r>
              <a:t/>
            </a:r>
            <a:endParaRPr sz="1200">
              <a:latin typeface="Times New Roman"/>
              <a:ea typeface="Times New Roman"/>
              <a:cs typeface="Times New Roman"/>
              <a:sym typeface="Times New Roman"/>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artificial Intelligence and Machine Learning?</a:t>
            </a:r>
            <a:endParaRPr/>
          </a:p>
        </p:txBody>
      </p:sp>
      <p:sp>
        <p:nvSpPr>
          <p:cNvPr id="284" name="Google Shape;284;p1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rgbClr val="434343"/>
                </a:solidFill>
              </a:rPr>
              <a:t>Artificial</a:t>
            </a:r>
            <a:r>
              <a:rPr lang="en">
                <a:solidFill>
                  <a:srgbClr val="434343"/>
                </a:solidFill>
              </a:rPr>
              <a:t> intelligence is the capability of a computer system to mimic human cognitive functions such as learning and problem solving. ML is a subset of </a:t>
            </a:r>
            <a:r>
              <a:rPr lang="en">
                <a:solidFill>
                  <a:srgbClr val="434343"/>
                </a:solidFill>
              </a:rPr>
              <a:t>artificial</a:t>
            </a:r>
            <a:r>
              <a:rPr lang="en">
                <a:solidFill>
                  <a:srgbClr val="434343"/>
                </a:solidFill>
              </a:rPr>
              <a:t> intelligence that refers to the ability of machines to learn independently and make accurate predictions. </a:t>
            </a:r>
            <a:endParaRPr>
              <a:solidFill>
                <a:srgbClr val="43434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Products of Artificial Intelligence are</a:t>
            </a:r>
            <a:endParaRPr/>
          </a:p>
        </p:txBody>
      </p:sp>
      <p:sp>
        <p:nvSpPr>
          <p:cNvPr id="290" name="Google Shape;290;p15"/>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fontScale="85000" lnSpcReduction="20000"/>
          </a:bodyPr>
          <a:lstStyle/>
          <a:p>
            <a:pPr indent="-298767" lvl="0" marL="457200" rtl="0" algn="l">
              <a:spcBef>
                <a:spcPts val="0"/>
              </a:spcBef>
              <a:spcAft>
                <a:spcPts val="0"/>
              </a:spcAft>
              <a:buSzPct val="100000"/>
              <a:buChar char="●"/>
            </a:pPr>
            <a:r>
              <a:rPr lang="en"/>
              <a:t>Siri</a:t>
            </a:r>
            <a:endParaRPr/>
          </a:p>
          <a:p>
            <a:pPr indent="-298767" lvl="0" marL="457200" rtl="0" algn="l">
              <a:spcBef>
                <a:spcPts val="0"/>
              </a:spcBef>
              <a:spcAft>
                <a:spcPts val="0"/>
              </a:spcAft>
              <a:buSzPct val="100000"/>
              <a:buChar char="●"/>
            </a:pPr>
            <a:r>
              <a:rPr lang="en"/>
              <a:t>Gmail</a:t>
            </a:r>
            <a:endParaRPr/>
          </a:p>
          <a:p>
            <a:pPr indent="-298767" lvl="0" marL="457200" rtl="0" algn="l">
              <a:spcBef>
                <a:spcPts val="0"/>
              </a:spcBef>
              <a:spcAft>
                <a:spcPts val="0"/>
              </a:spcAft>
              <a:buSzPct val="100000"/>
              <a:buChar char="●"/>
            </a:pPr>
            <a:r>
              <a:rPr lang="en"/>
              <a:t>Tesla</a:t>
            </a:r>
            <a:endParaRPr/>
          </a:p>
          <a:p>
            <a:pPr indent="-298767" lvl="0" marL="457200" rtl="0" algn="l">
              <a:spcBef>
                <a:spcPts val="0"/>
              </a:spcBef>
              <a:spcAft>
                <a:spcPts val="0"/>
              </a:spcAft>
              <a:buSzPct val="100000"/>
              <a:buChar char="●"/>
            </a:pPr>
            <a:r>
              <a:rPr lang="en"/>
              <a:t>Amazon</a:t>
            </a:r>
            <a:endParaRPr/>
          </a:p>
          <a:p>
            <a:pPr indent="-298767" lvl="0" marL="457200" rtl="0" algn="l">
              <a:spcBef>
                <a:spcPts val="0"/>
              </a:spcBef>
              <a:spcAft>
                <a:spcPts val="0"/>
              </a:spcAft>
              <a:buSzPct val="100000"/>
              <a:buChar char="●"/>
            </a:pPr>
            <a:r>
              <a:rPr lang="en"/>
              <a:t>Google now</a:t>
            </a:r>
            <a:endParaRPr/>
          </a:p>
          <a:p>
            <a:pPr indent="-298767" lvl="0" marL="457200" rtl="0" algn="l">
              <a:spcBef>
                <a:spcPts val="0"/>
              </a:spcBef>
              <a:spcAft>
                <a:spcPts val="0"/>
              </a:spcAft>
              <a:buSzPct val="100000"/>
              <a:buChar char="●"/>
            </a:pPr>
            <a:r>
              <a:rPr lang="en"/>
              <a:t>Netflix </a:t>
            </a:r>
            <a:endParaRPr/>
          </a:p>
          <a:p>
            <a:pPr indent="-298767" lvl="0" marL="457200" rtl="0" algn="l">
              <a:spcBef>
                <a:spcPts val="0"/>
              </a:spcBef>
              <a:spcAft>
                <a:spcPts val="0"/>
              </a:spcAft>
              <a:buSzPct val="100000"/>
              <a:buChar char="●"/>
            </a:pPr>
            <a:r>
              <a:rPr lang="en"/>
              <a:t>Google Translate </a:t>
            </a:r>
            <a:endParaRPr/>
          </a:p>
          <a:p>
            <a:pPr indent="-298767" lvl="0" marL="457200" rtl="0" algn="l">
              <a:spcBef>
                <a:spcPts val="0"/>
              </a:spcBef>
              <a:spcAft>
                <a:spcPts val="0"/>
              </a:spcAft>
              <a:buSzPct val="100000"/>
              <a:buChar char="●"/>
            </a:pPr>
            <a:r>
              <a:rPr lang="en"/>
              <a:t>Facebook </a:t>
            </a:r>
            <a:endParaRPr/>
          </a:p>
          <a:p>
            <a:pPr indent="-298767" lvl="0" marL="457200" rtl="0" algn="l">
              <a:spcBef>
                <a:spcPts val="0"/>
              </a:spcBef>
              <a:spcAft>
                <a:spcPts val="0"/>
              </a:spcAft>
              <a:buSzPct val="100000"/>
              <a:buChar char="●"/>
            </a:pPr>
            <a:r>
              <a:rPr lang="en"/>
              <a:t>Google Maps</a:t>
            </a:r>
            <a:endParaRPr/>
          </a:p>
          <a:p>
            <a:pPr indent="-298767" lvl="0" marL="457200" rtl="0" algn="l">
              <a:spcBef>
                <a:spcPts val="0"/>
              </a:spcBef>
              <a:spcAft>
                <a:spcPts val="0"/>
              </a:spcAft>
              <a:buSzPct val="100000"/>
              <a:buChar char="●"/>
            </a:pPr>
            <a:r>
              <a:rPr lang="en"/>
              <a:t>Spotify </a:t>
            </a:r>
            <a:endParaRPr/>
          </a:p>
          <a:p>
            <a:pPr indent="0" lvl="0" marL="45720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4A86E8"/>
                </a:solidFill>
              </a:rPr>
              <a:t>Intended Consequences </a:t>
            </a:r>
            <a:endParaRPr>
              <a:solidFill>
                <a:srgbClr val="4A86E8"/>
              </a:solidFill>
            </a:endParaRPr>
          </a:p>
        </p:txBody>
      </p:sp>
      <p:sp>
        <p:nvSpPr>
          <p:cNvPr id="296" name="Google Shape;296;p16"/>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0000FF"/>
                </a:solidFill>
              </a:rPr>
              <a:t>Marketing </a:t>
            </a:r>
            <a:endParaRPr>
              <a:solidFill>
                <a:srgbClr val="0000FF"/>
              </a:solidFill>
            </a:endParaRPr>
          </a:p>
          <a:p>
            <a:pPr indent="0" lvl="0" marL="0" rtl="0" algn="l">
              <a:spcBef>
                <a:spcPts val="1200"/>
              </a:spcBef>
              <a:spcAft>
                <a:spcPts val="0"/>
              </a:spcAft>
              <a:buNone/>
            </a:pPr>
            <a:r>
              <a:rPr lang="en"/>
              <a:t>“The most popular Artifical Intelligence applications in marketing are: content creation, voice search, predictiveness, analysis, lead scoring, ad </a:t>
            </a:r>
            <a:r>
              <a:rPr lang="en"/>
              <a:t>targeting</a:t>
            </a:r>
            <a:r>
              <a:rPr lang="en"/>
              <a:t>, and dynamic pricing. With these Aritifical intelligence application, marketers can analyse customers based on their movement and behaviour over time in order to achieve dynamic micro segmentation and forecast their future movements, in general”. (Belgrade, Serbia, Benefits of Artificial Intelligence and Machine Learning in Marketing)</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17"/>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4A86E8"/>
                </a:solidFill>
                <a:latin typeface="Times New Roman"/>
                <a:ea typeface="Times New Roman"/>
                <a:cs typeface="Times New Roman"/>
                <a:sym typeface="Times New Roman"/>
              </a:rPr>
              <a:t>Reducing Human Error</a:t>
            </a:r>
            <a:endParaRPr>
              <a:solidFill>
                <a:srgbClr val="4A86E8"/>
              </a:solidFill>
              <a:latin typeface="Times New Roman"/>
              <a:ea typeface="Times New Roman"/>
              <a:cs typeface="Times New Roman"/>
              <a:sym typeface="Times New Roman"/>
            </a:endParaRPr>
          </a:p>
        </p:txBody>
      </p:sp>
      <p:sp>
        <p:nvSpPr>
          <p:cNvPr id="302" name="Google Shape;302;p17"/>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first AI-based drone was used in japan in the year 1980 for crop dusting. Today, most companies are taking advantage of agriculture AI and aerial technology to keep an eye on crop health”( Rawat, Artificial Intelligence in food quality Improvement”.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18"/>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4A86E8"/>
                </a:solidFill>
                <a:latin typeface="Times New Roman"/>
                <a:ea typeface="Times New Roman"/>
                <a:cs typeface="Times New Roman"/>
                <a:sym typeface="Times New Roman"/>
              </a:rPr>
              <a:t>Artificial Intelligence and Machine Learning in Health Care</a:t>
            </a:r>
            <a:endParaRPr>
              <a:solidFill>
                <a:srgbClr val="4A86E8"/>
              </a:solidFill>
              <a:latin typeface="Times New Roman"/>
              <a:ea typeface="Times New Roman"/>
              <a:cs typeface="Times New Roman"/>
              <a:sym typeface="Times New Roman"/>
            </a:endParaRPr>
          </a:p>
        </p:txBody>
      </p:sp>
      <p:sp>
        <p:nvSpPr>
          <p:cNvPr id="308" name="Google Shape;308;p18"/>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“Natural Language processing is a subset of Al that refers to the ability of computers to read and understand human’s natural language. In health care, this offers the opportunity to comb through millions of documents and automate extraction and interpretation of data”.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19"/>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0000"/>
                </a:solidFill>
              </a:rPr>
              <a:t>Bias</a:t>
            </a:r>
            <a:endParaRPr>
              <a:solidFill>
                <a:srgbClr val="FF0000"/>
              </a:solidFill>
            </a:endParaRPr>
          </a:p>
        </p:txBody>
      </p:sp>
      <p:sp>
        <p:nvSpPr>
          <p:cNvPr id="314" name="Google Shape;314;p19"/>
          <p:cNvSpPr txBox="1"/>
          <p:nvPr/>
        </p:nvSpPr>
        <p:spPr>
          <a:xfrm>
            <a:off x="724050" y="1767125"/>
            <a:ext cx="78891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Nunito"/>
                <a:ea typeface="Nunito"/>
                <a:cs typeface="Nunito"/>
                <a:sym typeface="Nunito"/>
              </a:rPr>
              <a:t>“ In 2015, it was reported that Google’s </a:t>
            </a:r>
            <a:r>
              <a:rPr lang="en">
                <a:latin typeface="Nunito"/>
                <a:ea typeface="Nunito"/>
                <a:cs typeface="Nunito"/>
                <a:sym typeface="Nunito"/>
              </a:rPr>
              <a:t>photo</a:t>
            </a:r>
            <a:r>
              <a:rPr lang="en">
                <a:latin typeface="Nunito"/>
                <a:ea typeface="Nunito"/>
                <a:cs typeface="Nunito"/>
                <a:sym typeface="Nunito"/>
              </a:rPr>
              <a:t> service classified Black people as gorillas in certain pictures, reinforcing a racist </a:t>
            </a:r>
            <a:r>
              <a:rPr lang="en">
                <a:latin typeface="Nunito"/>
                <a:ea typeface="Nunito"/>
                <a:cs typeface="Nunito"/>
                <a:sym typeface="Nunito"/>
              </a:rPr>
              <a:t>stereotype</a:t>
            </a:r>
            <a:r>
              <a:rPr lang="en">
                <a:latin typeface="Nunito"/>
                <a:ea typeface="Nunito"/>
                <a:cs typeface="Nunito"/>
                <a:sym typeface="Nunito"/>
              </a:rPr>
              <a:t>. Surprisingly, the problem appeared difficult to resolve: more than two years later, the seemingly </a:t>
            </a:r>
            <a:r>
              <a:rPr lang="en">
                <a:latin typeface="Nunito"/>
                <a:ea typeface="Nunito"/>
                <a:cs typeface="Nunito"/>
                <a:sym typeface="Nunito"/>
              </a:rPr>
              <a:t>preferred</a:t>
            </a:r>
            <a:r>
              <a:rPr lang="en">
                <a:latin typeface="Nunito"/>
                <a:ea typeface="Nunito"/>
                <a:cs typeface="Nunito"/>
                <a:sym typeface="Nunito"/>
              </a:rPr>
              <a:t> solution was to simply remove the gorilla's category from the classification </a:t>
            </a:r>
            <a:r>
              <a:rPr lang="en">
                <a:latin typeface="Nunito"/>
                <a:ea typeface="Nunito"/>
                <a:cs typeface="Nunito"/>
                <a:sym typeface="Nunito"/>
              </a:rPr>
              <a:t>algorithm</a:t>
            </a:r>
            <a:r>
              <a:rPr lang="en">
                <a:latin typeface="Nunito"/>
                <a:ea typeface="Nunito"/>
                <a:cs typeface="Nunito"/>
                <a:sym typeface="Nunito"/>
              </a:rPr>
              <a:t>. ( Raj Madhaven, P.11)</a:t>
            </a:r>
            <a:endParaRPr>
              <a:latin typeface="Nunito"/>
              <a:ea typeface="Nunito"/>
              <a:cs typeface="Nunito"/>
              <a:sym typeface="Nuni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20"/>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0000"/>
                </a:solidFill>
              </a:rPr>
              <a:t>Al can lead to loss of skills</a:t>
            </a:r>
            <a:endParaRPr>
              <a:solidFill>
                <a:srgbClr val="FF0000"/>
              </a:solidFill>
            </a:endParaRPr>
          </a:p>
        </p:txBody>
      </p:sp>
      <p:sp>
        <p:nvSpPr>
          <p:cNvPr id="320" name="Google Shape;320;p20"/>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 The reduction of the level of skills required to </a:t>
            </a:r>
            <a:r>
              <a:rPr lang="en"/>
              <a:t>complete</a:t>
            </a:r>
            <a:r>
              <a:rPr lang="en"/>
              <a:t> a task when some or all components of the task are partly automated, and which may cause </a:t>
            </a:r>
            <a:r>
              <a:rPr lang="en"/>
              <a:t>serious</a:t>
            </a:r>
            <a:r>
              <a:rPr lang="en"/>
              <a:t> disruptions of performance or inefficiencies whenever technology fails or breaks down”. ( Unintended C</a:t>
            </a:r>
            <a:r>
              <a:rPr lang="en"/>
              <a:t>onsequences</a:t>
            </a:r>
            <a:r>
              <a:rPr lang="en"/>
              <a:t> of Machine Learning in medicine)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21"/>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rgbClr val="FF0000"/>
                </a:solidFill>
              </a:rPr>
              <a:t>Unemployment</a:t>
            </a:r>
            <a:r>
              <a:rPr lang="en">
                <a:solidFill>
                  <a:srgbClr val="FF0000"/>
                </a:solidFill>
              </a:rPr>
              <a:t> </a:t>
            </a:r>
            <a:endParaRPr>
              <a:solidFill>
                <a:srgbClr val="FF0000"/>
              </a:solidFill>
            </a:endParaRPr>
          </a:p>
        </p:txBody>
      </p:sp>
      <p:sp>
        <p:nvSpPr>
          <p:cNvPr id="326" name="Google Shape;326;p21"/>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“On the one hand, the technology driven automation and standardization of growing number of tasks resulted in some employees becoming </a:t>
            </a:r>
            <a:r>
              <a:rPr lang="en"/>
              <a:t>redundant”. (Anne- Sophie Mayer, Article Unintended Consequences of introducing Al systems for Decision Making). </a:t>
            </a:r>
            <a:endParaRPr/>
          </a:p>
          <a:p>
            <a:pPr indent="0" lvl="0" marL="0" rtl="0" algn="l">
              <a:spcBef>
                <a:spcPts val="1200"/>
              </a:spcBef>
              <a:spcAft>
                <a:spcPts val="0"/>
              </a:spcAft>
              <a:buNone/>
            </a:pPr>
            <a:r>
              <a:rPr lang="en"/>
              <a:t>“ The fact is that Al can go further than humans, it could be billions of times smarter than humans at this point,” Pearson said, “So we really do need to make sure we have some means of keeping up”. </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