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64" r:id="rId3"/>
    <p:sldId id="265" r:id="rId4"/>
    <p:sldId id="273" r:id="rId5"/>
    <p:sldId id="274" r:id="rId6"/>
    <p:sldId id="266" r:id="rId7"/>
    <p:sldId id="267" r:id="rId8"/>
    <p:sldId id="268" r:id="rId9"/>
    <p:sldId id="269" r:id="rId10"/>
    <p:sldId id="270" r:id="rId11"/>
    <p:sldId id="272" r:id="rId12"/>
    <p:sldId id="271" r:id="rId13"/>
    <p:sldId id="260" r:id="rId14"/>
    <p:sldId id="26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86576"/>
  </p:normalViewPr>
  <p:slideViewPr>
    <p:cSldViewPr snapToGrid="0" snapToObjects="1">
      <p:cViewPr varScale="1">
        <p:scale>
          <a:sx n="90" d="100"/>
          <a:sy n="90" d="100"/>
        </p:scale>
        <p:origin x="232" y="3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DAEF71-11A0-2C4F-88AC-5F249D5F2AC9}" type="datetimeFigureOut">
              <a:rPr lang="en-US" smtClean="0"/>
              <a:t>4/28/22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1B7BE4-144E-E544-BD59-5324C14A80C8}" type="slidenum">
              <a:rPr lang="en-US" smtClean="0"/>
              <a:t>‹#›</a:t>
            </a:fld>
            <a:endParaRPr lang="en-US"/>
          </a:p>
        </p:txBody>
      </p:sp>
    </p:spTree>
    <p:extLst>
      <p:ext uri="{BB962C8B-B14F-4D97-AF65-F5344CB8AC3E}">
        <p14:creationId xmlns:p14="http://schemas.microsoft.com/office/powerpoint/2010/main" val="666275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s://ila.onlinelibrary.wiley.com/doi/full/10.1002/rrq.286#rrq286-bib-0036" TargetMode="External"/><Relationship Id="rId13" Type="http://schemas.openxmlformats.org/officeDocument/2006/relationships/hyperlink" Target="https://ila.onlinelibrary.wiley.com/doi/full/10.1002/rrq.286#rrq286-bib-0102" TargetMode="External"/><Relationship Id="rId3" Type="http://schemas.openxmlformats.org/officeDocument/2006/relationships/hyperlink" Target="https://ila.onlinelibrary.wiley.com/doi/full/10.1002/rrq.286#rrq286-bib-0066" TargetMode="External"/><Relationship Id="rId7" Type="http://schemas.openxmlformats.org/officeDocument/2006/relationships/hyperlink" Target="https://ila.onlinelibrary.wiley.com/doi/full/10.1002/rrq.286#rrq286-bib-0010" TargetMode="External"/><Relationship Id="rId12" Type="http://schemas.openxmlformats.org/officeDocument/2006/relationships/hyperlink" Target="https://ila.onlinelibrary.wiley.com/doi/full/10.1002/rrq.286#rrq286-bib-0101"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s://ila.onlinelibrary.wiley.com/doi/full/10.1002/rrq.286#rrq286-bib-0014" TargetMode="External"/><Relationship Id="rId11" Type="http://schemas.openxmlformats.org/officeDocument/2006/relationships/hyperlink" Target="https://ila.onlinelibrary.wiley.com/doi/full/10.1002/rrq.286#rrq286-bib-0079" TargetMode="External"/><Relationship Id="rId5" Type="http://schemas.openxmlformats.org/officeDocument/2006/relationships/hyperlink" Target="https://ila.onlinelibrary.wiley.com/doi/full/10.1002/rrq.286#rrq286-bib-0110" TargetMode="External"/><Relationship Id="rId10" Type="http://schemas.openxmlformats.org/officeDocument/2006/relationships/hyperlink" Target="https://ila.onlinelibrary.wiley.com/doi/full/10.1002/rrq.286#rrq286-bib-0078" TargetMode="External"/><Relationship Id="rId4" Type="http://schemas.openxmlformats.org/officeDocument/2006/relationships/hyperlink" Target="https://ila.onlinelibrary.wiley.com/doi/full/10.1002/rrq.286#rrq286-bib-0103" TargetMode="External"/><Relationship Id="rId9" Type="http://schemas.openxmlformats.org/officeDocument/2006/relationships/hyperlink" Target="https://ila.onlinelibrary.wiley.com/doi/full/10.1002/rrq.286#rrq286-bib-0043"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a:t>Meaning-making</a:t>
            </a:r>
            <a:r>
              <a:rPr lang="en-US" dirty="0"/>
              <a:t>:  </a:t>
            </a:r>
            <a:r>
              <a:rPr lang="en-US" i="1" dirty="0" err="1"/>
              <a:t>Polylanguaging</a:t>
            </a:r>
            <a:r>
              <a:rPr lang="en-US" dirty="0"/>
              <a:t>/</a:t>
            </a:r>
            <a:r>
              <a:rPr lang="en-US" i="1" dirty="0"/>
              <a:t>polylingual </a:t>
            </a:r>
            <a:r>
              <a:rPr lang="en-US" i="1" dirty="0" err="1"/>
              <a:t>languaging</a:t>
            </a:r>
            <a:r>
              <a:rPr lang="en-US" dirty="0"/>
              <a:t> (</a:t>
            </a:r>
            <a:r>
              <a:rPr lang="en-US" dirty="0" err="1"/>
              <a:t>Jørgensen</a:t>
            </a:r>
            <a:r>
              <a:rPr lang="en-US" dirty="0"/>
              <a:t>, </a:t>
            </a:r>
            <a:r>
              <a:rPr lang="en-US" dirty="0">
                <a:hlinkClick r:id="rId3"/>
              </a:rPr>
              <a:t>2008</a:t>
            </a:r>
            <a:r>
              <a:rPr lang="en-US" dirty="0"/>
              <a:t>), </a:t>
            </a:r>
            <a:r>
              <a:rPr lang="en-US" i="1" dirty="0"/>
              <a:t>Metrolingualism</a:t>
            </a:r>
            <a:r>
              <a:rPr lang="en-US" dirty="0"/>
              <a:t> (Otsuji &amp; Pennycook, </a:t>
            </a:r>
            <a:r>
              <a:rPr lang="en-US" dirty="0">
                <a:hlinkClick r:id="rId4"/>
              </a:rPr>
              <a:t>2010</a:t>
            </a:r>
            <a:r>
              <a:rPr lang="en-US" dirty="0"/>
              <a:t>; Pennycook &amp; Otsuji, </a:t>
            </a:r>
            <a:r>
              <a:rPr lang="en-US" dirty="0">
                <a:hlinkClick r:id="rId5"/>
              </a:rPr>
              <a:t>2015</a:t>
            </a:r>
            <a:r>
              <a:rPr lang="en-US" dirty="0"/>
              <a:t>), </a:t>
            </a:r>
            <a:r>
              <a:rPr lang="en-US" i="1" dirty="0"/>
              <a:t>Translingual Practices</a:t>
            </a:r>
            <a:r>
              <a:rPr lang="en-US" dirty="0"/>
              <a:t> (</a:t>
            </a:r>
            <a:r>
              <a:rPr lang="en-US" dirty="0" err="1"/>
              <a:t>Canagarajah</a:t>
            </a:r>
            <a:r>
              <a:rPr lang="en-US" dirty="0"/>
              <a:t>, </a:t>
            </a:r>
            <a:r>
              <a:rPr lang="en-US" dirty="0">
                <a:hlinkClick r:id="rId6"/>
              </a:rPr>
              <a:t>2013</a:t>
            </a:r>
            <a:r>
              <a:rPr lang="en-US" dirty="0"/>
              <a:t>), </a:t>
            </a:r>
            <a:r>
              <a:rPr lang="en-US" i="1" dirty="0" err="1"/>
              <a:t>Translanguaging</a:t>
            </a:r>
            <a:r>
              <a:rPr lang="en-US" dirty="0"/>
              <a:t> (Blackledge &amp; Creese, </a:t>
            </a:r>
            <a:r>
              <a:rPr lang="en-US" dirty="0">
                <a:hlinkClick r:id="rId7"/>
              </a:rPr>
              <a:t>2010</a:t>
            </a:r>
            <a:r>
              <a:rPr lang="en-US" dirty="0"/>
              <a:t>; García, </a:t>
            </a:r>
            <a:r>
              <a:rPr lang="en-US" dirty="0">
                <a:hlinkClick r:id="rId8"/>
              </a:rPr>
              <a:t>2009</a:t>
            </a:r>
            <a:r>
              <a:rPr lang="en-US" dirty="0"/>
              <a:t>; García &amp; Li, </a:t>
            </a:r>
            <a:r>
              <a:rPr lang="en-US" dirty="0">
                <a:hlinkClick r:id="rId9"/>
              </a:rPr>
              <a:t>2014</a:t>
            </a:r>
            <a:r>
              <a:rPr lang="en-US" dirty="0"/>
              <a:t>; Li, </a:t>
            </a:r>
            <a:r>
              <a:rPr lang="en-US" dirty="0">
                <a:hlinkClick r:id="rId10"/>
              </a:rPr>
              <a:t>2011</a:t>
            </a:r>
            <a:r>
              <a:rPr lang="en-US" dirty="0"/>
              <a:t>, </a:t>
            </a:r>
            <a:r>
              <a:rPr lang="en-US" dirty="0">
                <a:hlinkClick r:id="rId11"/>
              </a:rPr>
              <a:t>2017</a:t>
            </a:r>
            <a:r>
              <a:rPr lang="en-US" dirty="0"/>
              <a:t>; </a:t>
            </a:r>
            <a:r>
              <a:rPr lang="en-US" dirty="0" err="1"/>
              <a:t>Otheguy</a:t>
            </a:r>
            <a:r>
              <a:rPr lang="en-US" dirty="0"/>
              <a:t>, García, &amp; Reid, </a:t>
            </a:r>
            <a:r>
              <a:rPr lang="en-US" dirty="0">
                <a:hlinkClick r:id="rId12"/>
              </a:rPr>
              <a:t>2015</a:t>
            </a:r>
            <a:r>
              <a:rPr lang="en-US" dirty="0"/>
              <a:t>, </a:t>
            </a:r>
            <a:r>
              <a:rPr lang="en-US" dirty="0">
                <a:hlinkClick r:id="rId13"/>
              </a:rPr>
              <a:t>2018</a:t>
            </a:r>
            <a:r>
              <a:rPr lang="en-US" dirty="0"/>
              <a:t>) all reject the notion of separate, bounded languages as defined by nation-states and their institutions and instead capture the meaning-making potential of the fluid semiotic practices of multilinguals.</a:t>
            </a:r>
            <a:endParaRPr lang="en-US" u="sng" dirty="0"/>
          </a:p>
          <a:p>
            <a:endParaRPr lang="en-US" dirty="0"/>
          </a:p>
          <a:p>
            <a:endParaRPr lang="en-US" dirty="0"/>
          </a:p>
        </p:txBody>
      </p:sp>
      <p:sp>
        <p:nvSpPr>
          <p:cNvPr id="4" name="Slide Number Placeholder 3"/>
          <p:cNvSpPr>
            <a:spLocks noGrp="1"/>
          </p:cNvSpPr>
          <p:nvPr>
            <p:ph type="sldNum" sz="quarter" idx="5"/>
          </p:nvPr>
        </p:nvSpPr>
        <p:spPr/>
        <p:txBody>
          <a:bodyPr/>
          <a:lstStyle/>
          <a:p>
            <a:fld id="{DB1B7BE4-144E-E544-BD59-5324C14A80C8}" type="slidenum">
              <a:rPr lang="en-US" smtClean="0"/>
              <a:t>5</a:t>
            </a:fld>
            <a:endParaRPr lang="en-US"/>
          </a:p>
        </p:txBody>
      </p:sp>
    </p:spTree>
    <p:extLst>
      <p:ext uri="{BB962C8B-B14F-4D97-AF65-F5344CB8AC3E}">
        <p14:creationId xmlns:p14="http://schemas.microsoft.com/office/powerpoint/2010/main" val="2238680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SLIDE 11: </a:t>
            </a:r>
            <a:r>
              <a:rPr lang="en-US" sz="1200" u="sng" kern="1200" dirty="0">
                <a:solidFill>
                  <a:schemeClr val="tx1"/>
                </a:solidFill>
                <a:effectLst/>
                <a:latin typeface="+mn-lt"/>
                <a:ea typeface="+mn-ea"/>
                <a:cs typeface="+mn-cs"/>
              </a:rPr>
              <a:t>Corrective Feedback- Grammar Hierarchy </a:t>
            </a:r>
          </a:p>
          <a:p>
            <a:r>
              <a:rPr lang="en-US" sz="1200" kern="1200" dirty="0">
                <a:solidFill>
                  <a:schemeClr val="tx1"/>
                </a:solidFill>
                <a:effectLst/>
                <a:latin typeface="+mn-lt"/>
                <a:ea typeface="+mn-ea"/>
                <a:cs typeface="+mn-cs"/>
              </a:rPr>
              <a:t>These four error types account for most of the errors made by multilingual writers with a fairly high level of English proficiency; multilingual writers with lower levels of proficiency may also exhibit more problems with basic sentence, clause and phrase structure-which (when combined with vocabulary limitations) result in writing that may be difficult to decipher. Article problems can sometimes be significant, too; that is, they can seriously obscure meaning in some contexts. But they generally do not cause readers any serious difficulties, and because they are so hard to eradicate, they should not be a high priority for instructors and tutors. It might help teachers, tutors and multilingual writers to think of article problems in writing as akin to a slight foreign accent in writing-something that doesn't pose serious difficulties and disappears only gradually-if at all.  </a:t>
            </a:r>
          </a:p>
          <a:p>
            <a:endParaRPr lang="en-US" dirty="0"/>
          </a:p>
        </p:txBody>
      </p:sp>
      <p:sp>
        <p:nvSpPr>
          <p:cNvPr id="4" name="Slide Number Placeholder 3"/>
          <p:cNvSpPr>
            <a:spLocks noGrp="1"/>
          </p:cNvSpPr>
          <p:nvPr>
            <p:ph type="sldNum" sz="quarter" idx="5"/>
          </p:nvPr>
        </p:nvSpPr>
        <p:spPr/>
        <p:txBody>
          <a:bodyPr/>
          <a:lstStyle/>
          <a:p>
            <a:fld id="{DB1B7BE4-144E-E544-BD59-5324C14A80C8}" type="slidenum">
              <a:rPr lang="en-US" smtClean="0"/>
              <a:t>11</a:t>
            </a:fld>
            <a:endParaRPr lang="en-US"/>
          </a:p>
        </p:txBody>
      </p:sp>
    </p:spTree>
    <p:extLst>
      <p:ext uri="{BB962C8B-B14F-4D97-AF65-F5344CB8AC3E}">
        <p14:creationId xmlns:p14="http://schemas.microsoft.com/office/powerpoint/2010/main" val="612801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1B7BE4-144E-E544-BD59-5324C14A80C8}" type="slidenum">
              <a:rPr lang="en-US" smtClean="0"/>
              <a:t>12</a:t>
            </a:fld>
            <a:endParaRPr lang="en-US"/>
          </a:p>
        </p:txBody>
      </p:sp>
    </p:spTree>
    <p:extLst>
      <p:ext uri="{BB962C8B-B14F-4D97-AF65-F5344CB8AC3E}">
        <p14:creationId xmlns:p14="http://schemas.microsoft.com/office/powerpoint/2010/main" val="26644630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SLIDE 13: </a:t>
            </a:r>
            <a:r>
              <a:rPr lang="en-US" sz="1200" u="sng" kern="1200" dirty="0">
                <a:solidFill>
                  <a:schemeClr val="tx1"/>
                </a:solidFill>
                <a:effectLst/>
                <a:latin typeface="+mn-lt"/>
                <a:ea typeface="+mn-ea"/>
                <a:cs typeface="+mn-cs"/>
              </a:rPr>
              <a:t>Asset-oriented pedagogical strategies- Multilingual writers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Remix assignments expand static conceptions of writing and language by asking students to “show the rhetorical potential of transforming already-existing materials into new texts for new audiences” (Edwards, 2016, p. 42). Importantly, remix assignments allow composers to make important connections between various audiences, relationships, and communities </a:t>
            </a:r>
          </a:p>
          <a:p>
            <a:endParaRPr lang="en-US" dirty="0"/>
          </a:p>
        </p:txBody>
      </p:sp>
      <p:sp>
        <p:nvSpPr>
          <p:cNvPr id="4" name="Slide Number Placeholder 3"/>
          <p:cNvSpPr>
            <a:spLocks noGrp="1"/>
          </p:cNvSpPr>
          <p:nvPr>
            <p:ph type="sldNum" sz="quarter" idx="5"/>
          </p:nvPr>
        </p:nvSpPr>
        <p:spPr/>
        <p:txBody>
          <a:bodyPr/>
          <a:lstStyle/>
          <a:p>
            <a:fld id="{DB1B7BE4-144E-E544-BD59-5324C14A80C8}" type="slidenum">
              <a:rPr lang="en-US" smtClean="0"/>
              <a:t>13</a:t>
            </a:fld>
            <a:endParaRPr lang="en-US"/>
          </a:p>
        </p:txBody>
      </p:sp>
    </p:spTree>
    <p:extLst>
      <p:ext uri="{BB962C8B-B14F-4D97-AF65-F5344CB8AC3E}">
        <p14:creationId xmlns:p14="http://schemas.microsoft.com/office/powerpoint/2010/main" val="1011705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4/28/22</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4/28/22</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4/28/22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4/28/22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4/28/22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4/28/22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4/28/22</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4/28/22</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4/28/22</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A255D-0BC5-3F4C-B5DF-86AB6CCB56B8}"/>
              </a:ext>
            </a:extLst>
          </p:cNvPr>
          <p:cNvSpPr>
            <a:spLocks noGrp="1"/>
          </p:cNvSpPr>
          <p:nvPr>
            <p:ph type="ctrTitle"/>
          </p:nvPr>
        </p:nvSpPr>
        <p:spPr/>
        <p:txBody>
          <a:bodyPr/>
          <a:lstStyle/>
          <a:p>
            <a:r>
              <a:rPr lang="en-US" sz="3600" dirty="0">
                <a:latin typeface="Arial Narrow" panose="020B0604020202020204" pitchFamily="34" charset="0"/>
                <a:cs typeface="Arial Narrow" panose="020B0604020202020204" pitchFamily="34" charset="0"/>
              </a:rPr>
              <a:t>Multilingual writers: Deductive/Inductive grammar corrective feedback </a:t>
            </a:r>
            <a:br>
              <a:rPr lang="en-US" sz="3600" dirty="0">
                <a:latin typeface="Arial Narrow" panose="020B0604020202020204" pitchFamily="34" charset="0"/>
                <a:cs typeface="Arial Narrow" panose="020B0604020202020204" pitchFamily="34" charset="0"/>
              </a:rPr>
            </a:br>
            <a:endParaRPr lang="en-US" sz="3600" dirty="0">
              <a:latin typeface="Arial Narrow" panose="020B0604020202020204" pitchFamily="34" charset="0"/>
              <a:cs typeface="Arial Narrow" panose="020B0604020202020204" pitchFamily="34" charset="0"/>
            </a:endParaRPr>
          </a:p>
        </p:txBody>
      </p:sp>
      <p:sp>
        <p:nvSpPr>
          <p:cNvPr id="3" name="Subtitle 2">
            <a:extLst>
              <a:ext uri="{FF2B5EF4-FFF2-40B4-BE49-F238E27FC236}">
                <a16:creationId xmlns:a16="http://schemas.microsoft.com/office/drawing/2014/main" id="{4FFFD2B5-FCD5-9E40-B223-A4EB9F18F089}"/>
              </a:ext>
            </a:extLst>
          </p:cNvPr>
          <p:cNvSpPr>
            <a:spLocks noGrp="1"/>
          </p:cNvSpPr>
          <p:nvPr>
            <p:ph type="subTitle" idx="1"/>
          </p:nvPr>
        </p:nvSpPr>
        <p:spPr>
          <a:xfrm>
            <a:off x="2215045" y="5298972"/>
            <a:ext cx="8045373" cy="1157584"/>
          </a:xfrm>
        </p:spPr>
        <p:txBody>
          <a:bodyPr>
            <a:normAutofit lnSpcReduction="10000"/>
          </a:bodyPr>
          <a:lstStyle/>
          <a:p>
            <a:r>
              <a:rPr lang="en-US" b="0" dirty="0">
                <a:latin typeface="Arial Narrow" panose="020B0604020202020204" pitchFamily="34" charset="0"/>
                <a:cs typeface="Arial Narrow" panose="020B0604020202020204" pitchFamily="34" charset="0"/>
              </a:rPr>
              <a:t>Joshua Belknap</a:t>
            </a:r>
          </a:p>
          <a:p>
            <a:r>
              <a:rPr lang="en-US" b="0" dirty="0">
                <a:latin typeface="Arial Narrow" panose="020B0604020202020204" pitchFamily="34" charset="0"/>
                <a:cs typeface="Arial Narrow" panose="020B0604020202020204" pitchFamily="34" charset="0"/>
              </a:rPr>
              <a:t>City University of New York</a:t>
            </a:r>
          </a:p>
          <a:p>
            <a:r>
              <a:rPr lang="en-US" b="0" dirty="0">
                <a:latin typeface="Arial Narrow" panose="020B0604020202020204" pitchFamily="34" charset="0"/>
                <a:cs typeface="Arial Narrow" panose="020B0604020202020204" pitchFamily="34" charset="0"/>
              </a:rPr>
              <a:t>JBELKNAP@CITYTECH.CUNY.EDU</a:t>
            </a:r>
          </a:p>
          <a:p>
            <a:endParaRPr lang="en-US" dirty="0"/>
          </a:p>
          <a:p>
            <a:endParaRPr lang="en-US" dirty="0"/>
          </a:p>
        </p:txBody>
      </p:sp>
    </p:spTree>
    <p:extLst>
      <p:ext uri="{BB962C8B-B14F-4D97-AF65-F5344CB8AC3E}">
        <p14:creationId xmlns:p14="http://schemas.microsoft.com/office/powerpoint/2010/main" val="2205882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986FA-71B8-0440-AA34-3F1108607A94}"/>
              </a:ext>
            </a:extLst>
          </p:cNvPr>
          <p:cNvSpPr>
            <a:spLocks noGrp="1"/>
          </p:cNvSpPr>
          <p:nvPr>
            <p:ph type="title"/>
          </p:nvPr>
        </p:nvSpPr>
        <p:spPr/>
        <p:txBody>
          <a:bodyPr>
            <a:normAutofit fontScale="90000"/>
          </a:bodyPr>
          <a:lstStyle/>
          <a:p>
            <a:r>
              <a:rPr lang="en-US" sz="5400" dirty="0">
                <a:latin typeface="Arial" panose="020B0604020202020204" pitchFamily="34" charset="0"/>
                <a:cs typeface="Arial" panose="020B0604020202020204" pitchFamily="34" charset="0"/>
              </a:rPr>
              <a:t>Grammar: inductive Approach</a:t>
            </a:r>
            <a:endParaRPr lang="en-US" dirty="0"/>
          </a:p>
        </p:txBody>
      </p:sp>
      <p:sp>
        <p:nvSpPr>
          <p:cNvPr id="3" name="Content Placeholder 2">
            <a:extLst>
              <a:ext uri="{FF2B5EF4-FFF2-40B4-BE49-F238E27FC236}">
                <a16:creationId xmlns:a16="http://schemas.microsoft.com/office/drawing/2014/main" id="{FB5CB8A8-ADF2-284E-BAE5-F97B5063D9D0}"/>
              </a:ext>
            </a:extLst>
          </p:cNvPr>
          <p:cNvSpPr>
            <a:spLocks noGrp="1"/>
          </p:cNvSpPr>
          <p:nvPr>
            <p:ph idx="1"/>
          </p:nvPr>
        </p:nvSpPr>
        <p:spPr>
          <a:xfrm>
            <a:off x="1251678" y="2114550"/>
            <a:ext cx="10178322" cy="4157663"/>
          </a:xfrm>
        </p:spPr>
        <p:txBody>
          <a:bodyPr/>
          <a:lstStyle/>
          <a:p>
            <a:pPr fontAlgn="base"/>
            <a:r>
              <a:rPr lang="en-US" dirty="0">
                <a:solidFill>
                  <a:schemeClr val="tx1"/>
                </a:solidFill>
                <a:latin typeface="Arial" panose="020B0604020202020204" pitchFamily="34" charset="0"/>
                <a:cs typeface="Arial" panose="020B0604020202020204" pitchFamily="34" charset="0"/>
              </a:rPr>
              <a:t>Contextualized sentences illustrating grammatical concepts as opposed to de-contextualized "drills"</a:t>
            </a:r>
          </a:p>
          <a:p>
            <a:pPr fontAlgn="base"/>
            <a:r>
              <a:rPr lang="en-US" dirty="0">
                <a:solidFill>
                  <a:schemeClr val="tx1"/>
                </a:solidFill>
                <a:latin typeface="Arial" panose="020B0604020202020204" pitchFamily="34" charset="0"/>
                <a:cs typeface="Arial" panose="020B0604020202020204" pitchFamily="34" charset="0"/>
              </a:rPr>
              <a:t>Point out grammatical constructs without using "meta-" terminology: what works? What doesn't? </a:t>
            </a:r>
          </a:p>
          <a:p>
            <a:pPr fontAlgn="base"/>
            <a:r>
              <a:rPr lang="en-US" dirty="0">
                <a:solidFill>
                  <a:schemeClr val="tx1"/>
                </a:solidFill>
                <a:latin typeface="Arial" panose="020B0604020202020204" pitchFamily="34" charset="0"/>
                <a:cs typeface="Arial" panose="020B0604020202020204" pitchFamily="34" charset="0"/>
              </a:rPr>
              <a:t>English home speaker students tasked with using inductive reasoning to recognize broad grammar points which can be applied to later writing</a:t>
            </a:r>
          </a:p>
          <a:p>
            <a:pPr fontAlgn="base"/>
            <a:r>
              <a:rPr lang="en-US" dirty="0">
                <a:solidFill>
                  <a:schemeClr val="tx1"/>
                </a:solidFill>
                <a:latin typeface="Arial" panose="020B0604020202020204" pitchFamily="34" charset="0"/>
                <a:cs typeface="Arial" panose="020B0604020202020204" pitchFamily="34" charset="0"/>
              </a:rPr>
              <a:t>Modeling: Many more "correct" examples demonstrated than error-laden examples so as to avoid "fossilized" mistakes</a:t>
            </a:r>
          </a:p>
          <a:p>
            <a:pPr fontAlgn="base"/>
            <a:r>
              <a:rPr lang="en-US" dirty="0">
                <a:solidFill>
                  <a:schemeClr val="tx1"/>
                </a:solidFill>
                <a:latin typeface="Arial" panose="020B0604020202020204" pitchFamily="34" charset="0"/>
                <a:cs typeface="Arial" panose="020B0604020202020204" pitchFamily="34" charset="0"/>
              </a:rPr>
              <a:t>Grammar shown through activities (not lecturing) to be a tool to improve written expression as opposed to an arbitrary "requirement" unconnected to writing</a:t>
            </a:r>
          </a:p>
          <a:p>
            <a:endParaRPr lang="en-US" dirty="0"/>
          </a:p>
        </p:txBody>
      </p:sp>
    </p:spTree>
    <p:extLst>
      <p:ext uri="{BB962C8B-B14F-4D97-AF65-F5344CB8AC3E}">
        <p14:creationId xmlns:p14="http://schemas.microsoft.com/office/powerpoint/2010/main" val="2001238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A502F-426B-9341-887F-A1AD1BFB3A88}"/>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Corrective Feedback: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Grammar hierarchy</a:t>
            </a:r>
            <a:endParaRPr lang="en-US" dirty="0"/>
          </a:p>
        </p:txBody>
      </p:sp>
      <p:sp>
        <p:nvSpPr>
          <p:cNvPr id="3" name="Content Placeholder 2">
            <a:extLst>
              <a:ext uri="{FF2B5EF4-FFF2-40B4-BE49-F238E27FC236}">
                <a16:creationId xmlns:a16="http://schemas.microsoft.com/office/drawing/2014/main" id="{79DD320F-98DD-1542-8A4B-1551EC455FA1}"/>
              </a:ext>
            </a:extLst>
          </p:cNvPr>
          <p:cNvSpPr>
            <a:spLocks noGrp="1"/>
          </p:cNvSpPr>
          <p:nvPr>
            <p:ph idx="1"/>
          </p:nvPr>
        </p:nvSpPr>
        <p:spPr>
          <a:xfrm>
            <a:off x="1251678" y="1874517"/>
            <a:ext cx="10178322" cy="4601098"/>
          </a:xfrm>
        </p:spPr>
        <p:txBody>
          <a:bodyPr>
            <a:normAutofit fontScale="92500" lnSpcReduction="20000"/>
          </a:bodyPr>
          <a:lstStyle/>
          <a:p>
            <a:r>
              <a:rPr lang="en-US" b="1" dirty="0">
                <a:solidFill>
                  <a:schemeClr val="tx1"/>
                </a:solidFill>
                <a:latin typeface="Arial" panose="020B0604020202020204" pitchFamily="34" charset="0"/>
                <a:cs typeface="Arial" panose="020B0604020202020204" pitchFamily="34" charset="0"/>
              </a:rPr>
              <a:t>Verbs</a:t>
            </a:r>
          </a:p>
          <a:p>
            <a:pPr lvl="1"/>
            <a:r>
              <a:rPr lang="en-US" dirty="0">
                <a:solidFill>
                  <a:schemeClr val="tx1"/>
                </a:solidFill>
                <a:latin typeface="Arial" panose="020B0604020202020204" pitchFamily="34" charset="0"/>
                <a:cs typeface="Arial" panose="020B0604020202020204" pitchFamily="34" charset="0"/>
              </a:rPr>
              <a:t>Inflectional morphology (agreement with nouns in person, number, etc.) </a:t>
            </a:r>
          </a:p>
          <a:p>
            <a:pPr lvl="1"/>
            <a:r>
              <a:rPr lang="en-US" dirty="0">
                <a:solidFill>
                  <a:schemeClr val="tx1"/>
                </a:solidFill>
                <a:latin typeface="Arial" panose="020B0604020202020204" pitchFamily="34" charset="0"/>
                <a:cs typeface="Arial" panose="020B0604020202020204" pitchFamily="34" charset="0"/>
              </a:rPr>
              <a:t>Verbal forms (participials, infinitives, gerunds) </a:t>
            </a:r>
          </a:p>
          <a:p>
            <a:pPr lvl="1"/>
            <a:r>
              <a:rPr lang="en-US" dirty="0">
                <a:solidFill>
                  <a:schemeClr val="tx1"/>
                </a:solidFill>
                <a:latin typeface="Arial" panose="020B0604020202020204" pitchFamily="34" charset="0"/>
                <a:cs typeface="Arial" panose="020B0604020202020204" pitchFamily="34" charset="0"/>
              </a:rPr>
              <a:t>Verb complementation (the types of clauses or constructions that must follow a particular verb)  </a:t>
            </a:r>
          </a:p>
          <a:p>
            <a:r>
              <a:rPr lang="en-US" b="1" dirty="0">
                <a:solidFill>
                  <a:schemeClr val="tx1"/>
                </a:solidFill>
                <a:latin typeface="Arial" panose="020B0604020202020204" pitchFamily="34" charset="0"/>
                <a:cs typeface="Arial" panose="020B0604020202020204" pitchFamily="34" charset="0"/>
              </a:rPr>
              <a:t>Nouns</a:t>
            </a:r>
          </a:p>
          <a:p>
            <a:pPr lvl="1"/>
            <a:r>
              <a:rPr lang="en-US" dirty="0">
                <a:solidFill>
                  <a:schemeClr val="tx1"/>
                </a:solidFill>
                <a:latin typeface="Arial" panose="020B0604020202020204" pitchFamily="34" charset="0"/>
                <a:cs typeface="Arial" panose="020B0604020202020204" pitchFamily="34" charset="0"/>
              </a:rPr>
              <a:t>Inflection (especially in terms of singular/plural and count/mass distinctions) </a:t>
            </a:r>
          </a:p>
          <a:p>
            <a:pPr lvl="1"/>
            <a:r>
              <a:rPr lang="en-US" dirty="0">
                <a:solidFill>
                  <a:schemeClr val="tx1"/>
                </a:solidFill>
                <a:latin typeface="Arial" panose="020B0604020202020204" pitchFamily="34" charset="0"/>
                <a:cs typeface="Arial" panose="020B0604020202020204" pitchFamily="34" charset="0"/>
              </a:rPr>
              <a:t>Derivation (deriving nouns from other parts of speech), e.g., quick- quickness, which often seems quite arbitrary to many multilingual students) </a:t>
            </a:r>
            <a:endParaRPr lang="en-US" b="1" dirty="0">
              <a:solidFill>
                <a:schemeClr val="tx1"/>
              </a:solidFill>
              <a:latin typeface="Arial" panose="020B0604020202020204" pitchFamily="34" charset="0"/>
              <a:cs typeface="Arial" panose="020B0604020202020204" pitchFamily="34" charset="0"/>
            </a:endParaRPr>
          </a:p>
          <a:p>
            <a:r>
              <a:rPr lang="en-US" b="1" dirty="0">
                <a:solidFill>
                  <a:schemeClr val="tx1"/>
                </a:solidFill>
                <a:latin typeface="Arial" panose="020B0604020202020204" pitchFamily="34" charset="0"/>
                <a:cs typeface="Arial" panose="020B0604020202020204" pitchFamily="34" charset="0"/>
              </a:rPr>
              <a:t>Articles</a:t>
            </a:r>
          </a:p>
          <a:p>
            <a:pPr lvl="1"/>
            <a:r>
              <a:rPr lang="en-US" dirty="0">
                <a:solidFill>
                  <a:schemeClr val="tx1"/>
                </a:solidFill>
                <a:latin typeface="Arial" panose="020B0604020202020204" pitchFamily="34" charset="0"/>
                <a:cs typeface="Arial" panose="020B0604020202020204" pitchFamily="34" charset="0"/>
              </a:rPr>
              <a:t>Articles (related to problems in classifying nouns) Use of wrong article Missing article Use of an article when none is necessary or appropriate </a:t>
            </a:r>
            <a:endParaRPr lang="en-US" b="1" dirty="0">
              <a:solidFill>
                <a:schemeClr val="tx1"/>
              </a:solidFill>
              <a:latin typeface="Arial" panose="020B0604020202020204" pitchFamily="34" charset="0"/>
              <a:cs typeface="Arial" panose="020B0604020202020204" pitchFamily="34" charset="0"/>
            </a:endParaRPr>
          </a:p>
          <a:p>
            <a:r>
              <a:rPr lang="en-US" b="1" dirty="0">
                <a:solidFill>
                  <a:schemeClr val="tx1"/>
                </a:solidFill>
                <a:latin typeface="Arial" panose="020B0604020202020204" pitchFamily="34" charset="0"/>
                <a:cs typeface="Arial" panose="020B0604020202020204" pitchFamily="34" charset="0"/>
              </a:rPr>
              <a:t>Prepositions</a:t>
            </a:r>
          </a:p>
          <a:p>
            <a:pPr lvl="1"/>
            <a:r>
              <a:rPr lang="en-US" dirty="0">
                <a:solidFill>
                  <a:schemeClr val="tx1"/>
                </a:solidFill>
                <a:latin typeface="Arial" panose="020B0604020202020204" pitchFamily="34" charset="0"/>
                <a:cs typeface="Arial" panose="020B0604020202020204" pitchFamily="34" charset="0"/>
              </a:rPr>
              <a:t>Prepositions (primarily a result of limited lexical resources) Knowing which one goes with a particular noun, verb, adjective, or adverb </a:t>
            </a:r>
          </a:p>
          <a:p>
            <a:endParaRPr lang="en-US" dirty="0">
              <a:solidFill>
                <a:schemeClr val="tx1"/>
              </a:solidFill>
            </a:endParaRPr>
          </a:p>
        </p:txBody>
      </p:sp>
    </p:spTree>
    <p:extLst>
      <p:ext uri="{BB962C8B-B14F-4D97-AF65-F5344CB8AC3E}">
        <p14:creationId xmlns:p14="http://schemas.microsoft.com/office/powerpoint/2010/main" val="1968912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EA146-BA54-E749-88BF-AF3EA45D34EF}"/>
              </a:ext>
            </a:extLst>
          </p:cNvPr>
          <p:cNvSpPr>
            <a:spLocks noGrp="1"/>
          </p:cNvSpPr>
          <p:nvPr>
            <p:ph type="title"/>
          </p:nvPr>
        </p:nvSpPr>
        <p:spPr/>
        <p:txBody>
          <a:bodyPr>
            <a:normAutofit fontScale="90000"/>
          </a:bodyPr>
          <a:lstStyle/>
          <a:p>
            <a:r>
              <a:rPr lang="en-US" dirty="0">
                <a:latin typeface="Arial" panose="020B0604020202020204" pitchFamily="34" charset="0"/>
                <a:cs typeface="Arial" panose="020B0604020202020204" pitchFamily="34" charset="0"/>
              </a:rPr>
              <a:t>Corrective Feedback: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4-Step Strategy</a:t>
            </a:r>
            <a:br>
              <a:rPr lang="en-US" dirty="0"/>
            </a:br>
            <a:endParaRPr lang="en-US" dirty="0"/>
          </a:p>
        </p:txBody>
      </p:sp>
      <p:sp>
        <p:nvSpPr>
          <p:cNvPr id="3" name="Content Placeholder 2">
            <a:extLst>
              <a:ext uri="{FF2B5EF4-FFF2-40B4-BE49-F238E27FC236}">
                <a16:creationId xmlns:a16="http://schemas.microsoft.com/office/drawing/2014/main" id="{6DD6D1FC-AA93-D64D-8126-20524183F73E}"/>
              </a:ext>
            </a:extLst>
          </p:cNvPr>
          <p:cNvSpPr>
            <a:spLocks noGrp="1"/>
          </p:cNvSpPr>
          <p:nvPr>
            <p:ph idx="1"/>
          </p:nvPr>
        </p:nvSpPr>
        <p:spPr>
          <a:xfrm>
            <a:off x="1251678" y="2028825"/>
            <a:ext cx="10178322" cy="4329113"/>
          </a:xfrm>
        </p:spPr>
        <p:txBody>
          <a:bodyPr>
            <a:normAutofit lnSpcReduction="10000"/>
          </a:bodyPr>
          <a:lstStyle/>
          <a:p>
            <a:pPr fontAlgn="base"/>
            <a:r>
              <a:rPr lang="en-US" sz="2100" b="1" dirty="0">
                <a:solidFill>
                  <a:schemeClr val="tx1"/>
                </a:solidFill>
                <a:latin typeface="Arial" panose="020B0604020202020204" pitchFamily="34" charset="0"/>
                <a:cs typeface="Arial" panose="020B0604020202020204" pitchFamily="34" charset="0"/>
              </a:rPr>
              <a:t>Indicate, name, and correct</a:t>
            </a:r>
            <a:r>
              <a:rPr lang="en-US" sz="2100" dirty="0">
                <a:solidFill>
                  <a:schemeClr val="tx1"/>
                </a:solidFill>
                <a:latin typeface="Arial" panose="020B0604020202020204" pitchFamily="34" charset="0"/>
                <a:cs typeface="Arial" panose="020B0604020202020204" pitchFamily="34" charset="0"/>
              </a:rPr>
              <a:t> the first two occurrences of a pattern of error. The responsibility is now the instructor’s, but the baton is soon passed.</a:t>
            </a:r>
          </a:p>
          <a:p>
            <a:pPr fontAlgn="base"/>
            <a:r>
              <a:rPr lang="en-US" sz="2100" b="1" dirty="0">
                <a:solidFill>
                  <a:schemeClr val="tx1"/>
                </a:solidFill>
                <a:latin typeface="Arial" panose="020B0604020202020204" pitchFamily="34" charset="0"/>
                <a:cs typeface="Arial" panose="020B0604020202020204" pitchFamily="34" charset="0"/>
              </a:rPr>
              <a:t>Indicate and name</a:t>
            </a:r>
            <a:r>
              <a:rPr lang="en-US" sz="2100" dirty="0">
                <a:solidFill>
                  <a:schemeClr val="tx1"/>
                </a:solidFill>
                <a:latin typeface="Arial" panose="020B0604020202020204" pitchFamily="34" charset="0"/>
                <a:cs typeface="Arial" panose="020B0604020202020204" pitchFamily="34" charset="0"/>
              </a:rPr>
              <a:t> the next 1 or 2 occurrences of the error. This shifts some of the responsibility to students: they correct it themselves now that it has been identified for them, and they have a previous model of how to correct it.</a:t>
            </a:r>
          </a:p>
          <a:p>
            <a:pPr fontAlgn="base"/>
            <a:r>
              <a:rPr lang="en-US" sz="2100" b="1" dirty="0">
                <a:solidFill>
                  <a:schemeClr val="tx1"/>
                </a:solidFill>
                <a:latin typeface="Arial" panose="020B0604020202020204" pitchFamily="34" charset="0"/>
                <a:cs typeface="Arial" panose="020B0604020202020204" pitchFamily="34" charset="0"/>
              </a:rPr>
              <a:t>Only indicate the error</a:t>
            </a:r>
            <a:r>
              <a:rPr lang="en-US" sz="2100" dirty="0">
                <a:solidFill>
                  <a:schemeClr val="tx1"/>
                </a:solidFill>
                <a:latin typeface="Arial" panose="020B0604020202020204" pitchFamily="34" charset="0"/>
                <a:cs typeface="Arial" panose="020B0604020202020204" pitchFamily="34" charset="0"/>
              </a:rPr>
              <a:t> In the following 1 or 2 occurrences of the error (circle, underline, </a:t>
            </a:r>
            <a:r>
              <a:rPr lang="en-US" sz="2100" dirty="0" err="1">
                <a:solidFill>
                  <a:schemeClr val="tx1"/>
                </a:solidFill>
                <a:latin typeface="Arial" panose="020B0604020202020204" pitchFamily="34" charset="0"/>
                <a:cs typeface="Arial" panose="020B0604020202020204" pitchFamily="34" charset="0"/>
              </a:rPr>
              <a:t>etc</a:t>
            </a:r>
            <a:r>
              <a:rPr lang="en-US" sz="2100" dirty="0">
                <a:solidFill>
                  <a:schemeClr val="tx1"/>
                </a:solidFill>
                <a:latin typeface="Arial" panose="020B0604020202020204" pitchFamily="34" charset="0"/>
                <a:cs typeface="Arial" panose="020B0604020202020204" pitchFamily="34" charset="0"/>
              </a:rPr>
              <a:t>). Students must understand what the error is and how to repair it themselves.</a:t>
            </a:r>
          </a:p>
          <a:p>
            <a:pPr fontAlgn="base"/>
            <a:r>
              <a:rPr lang="en-US" sz="2100" b="1" dirty="0">
                <a:solidFill>
                  <a:schemeClr val="tx1"/>
                </a:solidFill>
                <a:latin typeface="Arial" panose="020B0604020202020204" pitchFamily="34" charset="0"/>
                <a:cs typeface="Arial" panose="020B0604020202020204" pitchFamily="34" charset="0"/>
              </a:rPr>
              <a:t>Leave some errors in the pattern completely unmarked</a:t>
            </a:r>
            <a:r>
              <a:rPr lang="en-US" sz="2100" dirty="0">
                <a:solidFill>
                  <a:schemeClr val="tx1"/>
                </a:solidFill>
                <a:latin typeface="Arial" panose="020B0604020202020204" pitchFamily="34" charset="0"/>
                <a:cs typeface="Arial" panose="020B0604020202020204" pitchFamily="34" charset="0"/>
              </a:rPr>
              <a:t>, and indicate where you’ve done this (“I stopped marking errors beginning here”). Students have been given the information they need from the instructor and are now running with the baton.</a:t>
            </a:r>
          </a:p>
          <a:p>
            <a:endParaRPr lang="en-US" dirty="0"/>
          </a:p>
        </p:txBody>
      </p:sp>
    </p:spTree>
    <p:extLst>
      <p:ext uri="{BB962C8B-B14F-4D97-AF65-F5344CB8AC3E}">
        <p14:creationId xmlns:p14="http://schemas.microsoft.com/office/powerpoint/2010/main" val="676331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077B1-8113-3F42-9419-E19E93561681}"/>
              </a:ext>
            </a:extLst>
          </p:cNvPr>
          <p:cNvSpPr>
            <a:spLocks noGrp="1"/>
          </p:cNvSpPr>
          <p:nvPr>
            <p:ph type="title"/>
          </p:nvPr>
        </p:nvSpPr>
        <p:spPr/>
        <p:txBody>
          <a:bodyPr>
            <a:normAutofit/>
          </a:bodyPr>
          <a:lstStyle/>
          <a:p>
            <a:r>
              <a:rPr lang="en-US" sz="4400" dirty="0">
                <a:latin typeface="Arial Narrow" panose="020B0604020202020204" pitchFamily="34" charset="0"/>
                <a:cs typeface="Arial Narrow" panose="020B0604020202020204" pitchFamily="34" charset="0"/>
              </a:rPr>
              <a:t>Asset-oriented Pedagogical strategies: Multilingual writers</a:t>
            </a:r>
          </a:p>
        </p:txBody>
      </p:sp>
      <p:sp>
        <p:nvSpPr>
          <p:cNvPr id="3" name="Content Placeholder 2">
            <a:extLst>
              <a:ext uri="{FF2B5EF4-FFF2-40B4-BE49-F238E27FC236}">
                <a16:creationId xmlns:a16="http://schemas.microsoft.com/office/drawing/2014/main" id="{B28B394A-6F8E-7348-8DCA-29AFDE959B75}"/>
              </a:ext>
            </a:extLst>
          </p:cNvPr>
          <p:cNvSpPr>
            <a:spLocks noGrp="1"/>
          </p:cNvSpPr>
          <p:nvPr>
            <p:ph idx="1"/>
          </p:nvPr>
        </p:nvSpPr>
        <p:spPr>
          <a:xfrm>
            <a:off x="1251678" y="2046541"/>
            <a:ext cx="10178322" cy="3593591"/>
          </a:xfrm>
        </p:spPr>
        <p:txBody>
          <a:bodyPr>
            <a:normAutofit fontScale="92500" lnSpcReduction="20000"/>
          </a:bodyPr>
          <a:lstStyle/>
          <a:p>
            <a:r>
              <a:rPr lang="en-US" u="sng" dirty="0">
                <a:solidFill>
                  <a:schemeClr val="tx1"/>
                </a:solidFill>
                <a:latin typeface="Arial" panose="020B0604020202020204" pitchFamily="34" charset="0"/>
                <a:cs typeface="Arial" panose="020B0604020202020204" pitchFamily="34" charset="0"/>
              </a:rPr>
              <a:t>Language and Technology</a:t>
            </a:r>
            <a:r>
              <a:rPr lang="en-US" dirty="0">
                <a:solidFill>
                  <a:schemeClr val="tx1"/>
                </a:solidFill>
                <a:latin typeface="Arial" panose="020B0604020202020204" pitchFamily="34" charset="0"/>
                <a:cs typeface="Arial" panose="020B0604020202020204" pitchFamily="34" charset="0"/>
              </a:rPr>
              <a:t>: Recognize, acknowledge and utilize students’ technological and linguistic fluencies &amp; literacies</a:t>
            </a:r>
          </a:p>
          <a:p>
            <a:r>
              <a:rPr lang="en-US" u="sng" dirty="0">
                <a:solidFill>
                  <a:schemeClr val="tx1"/>
                </a:solidFill>
                <a:latin typeface="Arial" panose="020B0604020202020204" pitchFamily="34" charset="0"/>
                <a:cs typeface="Arial" panose="020B0604020202020204" pitchFamily="34" charset="0"/>
              </a:rPr>
              <a:t>Work Across Boundaries</a:t>
            </a:r>
            <a:r>
              <a:rPr lang="en-US" dirty="0">
                <a:solidFill>
                  <a:schemeClr val="tx1"/>
                </a:solidFill>
                <a:latin typeface="Arial" panose="020B0604020202020204" pitchFamily="34" charset="0"/>
                <a:cs typeface="Arial" panose="020B0604020202020204" pitchFamily="34" charset="0"/>
              </a:rPr>
              <a:t> (practical, methodological, modal, experiential): negotiable, context-sensitive, and emergent. </a:t>
            </a:r>
          </a:p>
          <a:p>
            <a:r>
              <a:rPr lang="en-US" u="sng" dirty="0">
                <a:solidFill>
                  <a:schemeClr val="tx1"/>
                </a:solidFill>
                <a:latin typeface="Arial" panose="020B0604020202020204" pitchFamily="34" charset="0"/>
                <a:cs typeface="Arial" panose="020B0604020202020204" pitchFamily="34" charset="0"/>
              </a:rPr>
              <a:t>Home Language Content and Research</a:t>
            </a:r>
            <a:r>
              <a:rPr lang="en-US" dirty="0">
                <a:solidFill>
                  <a:schemeClr val="tx1"/>
                </a:solidFill>
                <a:latin typeface="Arial" panose="020B0604020202020204" pitchFamily="34" charset="0"/>
                <a:cs typeface="Arial" panose="020B0604020202020204" pitchFamily="34" charset="0"/>
              </a:rPr>
              <a:t>:  Access online resources in home language </a:t>
            </a:r>
            <a:r>
              <a:rPr lang="en-US" i="1" u="sng" dirty="0">
                <a:solidFill>
                  <a:schemeClr val="tx1"/>
                </a:solidFill>
                <a:latin typeface="Arial" panose="020B0604020202020204" pitchFamily="34" charset="0"/>
                <a:cs typeface="Arial" panose="020B0604020202020204" pitchFamily="34" charset="0"/>
              </a:rPr>
              <a:t>and</a:t>
            </a:r>
            <a:r>
              <a:rPr lang="en-US" dirty="0">
                <a:solidFill>
                  <a:schemeClr val="tx1"/>
                </a:solidFill>
                <a:latin typeface="Arial" panose="020B0604020202020204" pitchFamily="34" charset="0"/>
                <a:cs typeface="Arial" panose="020B0604020202020204" pitchFamily="34" charset="0"/>
              </a:rPr>
              <a:t> English </a:t>
            </a:r>
            <a:endParaRPr lang="en-US" u="sng" dirty="0">
              <a:solidFill>
                <a:schemeClr val="tx1"/>
              </a:solidFill>
              <a:latin typeface="Arial" panose="020B0604020202020204" pitchFamily="34" charset="0"/>
              <a:cs typeface="Arial" panose="020B0604020202020204" pitchFamily="34" charset="0"/>
            </a:endParaRPr>
          </a:p>
          <a:p>
            <a:r>
              <a:rPr lang="en-US" u="sng" dirty="0">
                <a:solidFill>
                  <a:schemeClr val="tx1"/>
                </a:solidFill>
                <a:latin typeface="Arial" panose="020B0604020202020204" pitchFamily="34" charset="0"/>
                <a:cs typeface="Arial" panose="020B0604020202020204" pitchFamily="34" charset="0"/>
              </a:rPr>
              <a:t>Remix Projects</a:t>
            </a:r>
            <a:r>
              <a:rPr lang="en-US" dirty="0">
                <a:solidFill>
                  <a:schemeClr val="tx1"/>
                </a:solidFill>
                <a:latin typeface="Arial" panose="020B0604020202020204" pitchFamily="34" charset="0"/>
                <a:cs typeface="Arial" panose="020B0604020202020204" pitchFamily="34" charset="0"/>
              </a:rPr>
              <a:t>:  Encourage students to repurpose texts, images, and media to make new arguments in digital contexts for specific rhetorical purposes</a:t>
            </a:r>
          </a:p>
          <a:p>
            <a:r>
              <a:rPr lang="en-US" u="sng" dirty="0">
                <a:solidFill>
                  <a:schemeClr val="tx1"/>
                </a:solidFill>
                <a:latin typeface="Arial" panose="020B0604020202020204" pitchFamily="34" charset="0"/>
                <a:cs typeface="Arial" panose="020B0604020202020204" pitchFamily="34" charset="0"/>
              </a:rPr>
              <a:t>Translingual Remix Projects</a:t>
            </a:r>
            <a:r>
              <a:rPr lang="en-US" dirty="0">
                <a:solidFill>
                  <a:schemeClr val="tx1"/>
                </a:solidFill>
                <a:latin typeface="Arial" panose="020B0604020202020204" pitchFamily="34" charset="0"/>
                <a:cs typeface="Arial" panose="020B0604020202020204" pitchFamily="34" charset="0"/>
              </a:rPr>
              <a:t>: Encourage students to recognize and consider their linguistic practices as integral components of digital composing processes, encouraging them to creatively adapt and repurpose material into various languages, modalities, and digital platforms based on specific rhetorical situations. </a:t>
            </a:r>
          </a:p>
          <a:p>
            <a:endParaRPr lang="en-US" dirty="0"/>
          </a:p>
          <a:p>
            <a:endParaRPr lang="en-US" u="sng" dirty="0"/>
          </a:p>
          <a:p>
            <a:endParaRPr lang="en-US" dirty="0"/>
          </a:p>
        </p:txBody>
      </p:sp>
    </p:spTree>
    <p:extLst>
      <p:ext uri="{BB962C8B-B14F-4D97-AF65-F5344CB8AC3E}">
        <p14:creationId xmlns:p14="http://schemas.microsoft.com/office/powerpoint/2010/main" val="1199727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F1F25-66A1-8949-8D88-69216167584B}"/>
              </a:ext>
            </a:extLst>
          </p:cNvPr>
          <p:cNvSpPr>
            <a:spLocks noGrp="1"/>
          </p:cNvSpPr>
          <p:nvPr>
            <p:ph type="title"/>
          </p:nvPr>
        </p:nvSpPr>
        <p:spPr/>
        <p:txBody>
          <a:bodyPr>
            <a:normAutofit/>
          </a:bodyPr>
          <a:lstStyle/>
          <a:p>
            <a:pPr algn="ctr"/>
            <a:br>
              <a:rPr lang="en-US" sz="4400" dirty="0">
                <a:latin typeface="Arial Narrow" panose="020B0604020202020204" pitchFamily="34" charset="0"/>
                <a:cs typeface="Arial Narrow" panose="020B0604020202020204" pitchFamily="34" charset="0"/>
              </a:rPr>
            </a:br>
            <a:r>
              <a:rPr lang="en-US" sz="4400" dirty="0">
                <a:latin typeface="Arial Narrow" panose="020B0604020202020204" pitchFamily="34" charset="0"/>
                <a:cs typeface="Arial Narrow" panose="020B0604020202020204" pitchFamily="34" charset="0"/>
              </a:rPr>
              <a:t>Questions???</a:t>
            </a:r>
          </a:p>
        </p:txBody>
      </p:sp>
      <p:pic>
        <p:nvPicPr>
          <p:cNvPr id="2050" name="Picture 2">
            <a:extLst>
              <a:ext uri="{FF2B5EF4-FFF2-40B4-BE49-F238E27FC236}">
                <a16:creationId xmlns:a16="http://schemas.microsoft.com/office/drawing/2014/main" id="{A31D4531-5A0A-7D4B-BECF-EBB23AE40D9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435475" y="2552700"/>
            <a:ext cx="3810000" cy="3060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833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6F9F6-049B-6F47-B1AB-C919A1014205}"/>
              </a:ext>
            </a:extLst>
          </p:cNvPr>
          <p:cNvSpPr>
            <a:spLocks noGrp="1"/>
          </p:cNvSpPr>
          <p:nvPr>
            <p:ph type="title"/>
          </p:nvPr>
        </p:nvSpPr>
        <p:spPr/>
        <p:txBody>
          <a:bodyPr>
            <a:normAutofit fontScale="90000"/>
          </a:bodyPr>
          <a:lstStyle/>
          <a:p>
            <a:r>
              <a:rPr lang="en-US" sz="5400" dirty="0">
                <a:solidFill>
                  <a:schemeClr val="tx1"/>
                </a:solidFill>
                <a:latin typeface="Arial" panose="020B0604020202020204" pitchFamily="34" charset="0"/>
                <a:cs typeface="Arial" panose="020B0604020202020204" pitchFamily="34" charset="0"/>
              </a:rPr>
              <a:t>BMCC ESL Lab Coordinator </a:t>
            </a:r>
            <a:br>
              <a:rPr lang="en-US" sz="5400" dirty="0">
                <a:solidFill>
                  <a:schemeClr val="tx1"/>
                </a:solidFill>
                <a:latin typeface="Arial" panose="020B0604020202020204" pitchFamily="34" charset="0"/>
                <a:cs typeface="Arial" panose="020B0604020202020204" pitchFamily="34" charset="0"/>
              </a:rPr>
            </a:br>
            <a:r>
              <a:rPr lang="en-US" sz="5400" dirty="0">
                <a:latin typeface="Arial Narrow" panose="020B0604020202020204" pitchFamily="34" charset="0"/>
                <a:cs typeface="Arial Narrow" panose="020B0604020202020204" pitchFamily="34" charset="0"/>
              </a:rPr>
              <a:t> </a:t>
            </a:r>
            <a:r>
              <a:rPr lang="en-US" sz="5400" dirty="0">
                <a:latin typeface="Arial Narrow" panose="020B0604020202020204" pitchFamily="34" charset="0"/>
                <a:cs typeface="Arial Narrow" panose="020B0604020202020204" pitchFamily="34" charset="0"/>
                <a:sym typeface="Wingdings" pitchFamily="2" charset="2"/>
              </a:rPr>
              <a:t> </a:t>
            </a:r>
            <a:endParaRPr lang="en-US" dirty="0"/>
          </a:p>
        </p:txBody>
      </p:sp>
      <p:sp>
        <p:nvSpPr>
          <p:cNvPr id="3" name="Content Placeholder 2">
            <a:extLst>
              <a:ext uri="{FF2B5EF4-FFF2-40B4-BE49-F238E27FC236}">
                <a16:creationId xmlns:a16="http://schemas.microsoft.com/office/drawing/2014/main" id="{CEB7B0DD-54E9-E242-AE6B-09A68D88AD75}"/>
              </a:ext>
            </a:extLst>
          </p:cNvPr>
          <p:cNvSpPr>
            <a:spLocks noGrp="1"/>
          </p:cNvSpPr>
          <p:nvPr>
            <p:ph idx="1"/>
          </p:nvPr>
        </p:nvSpPr>
        <p:spPr>
          <a:xfrm>
            <a:off x="1251678" y="1628776"/>
            <a:ext cx="10049735" cy="4429124"/>
          </a:xfrm>
        </p:spPr>
        <p:txBody>
          <a:bodyPr>
            <a:normAutofit/>
          </a:bodyPr>
          <a:lstStyle/>
          <a:p>
            <a:r>
              <a:rPr lang="en-US" dirty="0">
                <a:solidFill>
                  <a:schemeClr val="tx1"/>
                </a:solidFill>
                <a:latin typeface="Arial" panose="020B0604020202020204" pitchFamily="34" charset="0"/>
                <a:cs typeface="Arial" panose="020B0604020202020204" pitchFamily="34" charset="0"/>
              </a:rPr>
              <a:t>Nice to meet you </a:t>
            </a:r>
            <a:r>
              <a:rPr lang="en-US" dirty="0">
                <a:solidFill>
                  <a:schemeClr val="tx1"/>
                </a:solidFill>
                <a:latin typeface="Arial" panose="020B0604020202020204" pitchFamily="34" charset="0"/>
                <a:cs typeface="Arial" panose="020B0604020202020204" pitchFamily="34" charset="0"/>
                <a:sym typeface="Wingdings" pitchFamily="2" charset="2"/>
              </a:rPr>
              <a:t> </a:t>
            </a:r>
          </a:p>
          <a:p>
            <a:r>
              <a:rPr lang="en-US" dirty="0">
                <a:solidFill>
                  <a:schemeClr val="tx1"/>
                </a:solidFill>
                <a:latin typeface="Arial" panose="020B0604020202020204" pitchFamily="34" charset="0"/>
                <a:cs typeface="Arial" panose="020B0604020202020204" pitchFamily="34" charset="0"/>
              </a:rPr>
              <a:t>Computer language lab for multilingual BMCC students: 25 workstations, lending library</a:t>
            </a:r>
          </a:p>
          <a:p>
            <a:r>
              <a:rPr lang="en-US" dirty="0">
                <a:solidFill>
                  <a:schemeClr val="tx1"/>
                </a:solidFill>
                <a:latin typeface="Arial" panose="020B0604020202020204" pitchFamily="34" charset="0"/>
                <a:cs typeface="Arial" panose="020B0604020202020204" pitchFamily="34" charset="0"/>
              </a:rPr>
              <a:t>Oversee a staff of writing tutors who work with multilinguals at the college</a:t>
            </a:r>
          </a:p>
          <a:p>
            <a:r>
              <a:rPr lang="en-US" dirty="0">
                <a:solidFill>
                  <a:schemeClr val="tx1"/>
                </a:solidFill>
                <a:latin typeface="Arial" panose="020B0604020202020204" pitchFamily="34" charset="0"/>
                <a:cs typeface="Arial" panose="020B0604020202020204" pitchFamily="34" charset="0"/>
              </a:rPr>
              <a:t>Develop curricular materials for student intervention programs to help students advance from developmental to credit-bearing writing courses</a:t>
            </a:r>
          </a:p>
          <a:p>
            <a:r>
              <a:rPr lang="en-US" dirty="0">
                <a:solidFill>
                  <a:schemeClr val="tx1"/>
                </a:solidFill>
                <a:latin typeface="Arial" panose="020B0604020202020204" pitchFamily="34" charset="0"/>
                <a:cs typeface="Arial" panose="020B0604020202020204" pitchFamily="34" charset="0"/>
              </a:rPr>
              <a:t>Implement initiatives to support the academic writing and English language skills of multilingual students across the curriculum, in credit-bearing courses in various disciplines</a:t>
            </a:r>
          </a:p>
          <a:p>
            <a:r>
              <a:rPr lang="en-US" dirty="0">
                <a:solidFill>
                  <a:schemeClr val="tx1"/>
                </a:solidFill>
                <a:latin typeface="Arial" panose="020B0604020202020204" pitchFamily="34" charset="0"/>
                <a:cs typeface="Arial" panose="020B0604020202020204" pitchFamily="34" charset="0"/>
              </a:rPr>
              <a:t>Conduct “ESLAC” PD workshops with BMCC faculty on how to support multilingual student writers in wide-ranging course subjects  </a:t>
            </a:r>
          </a:p>
          <a:p>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2161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988D6-F18C-1746-A43F-BBAEDC6241CD}"/>
              </a:ext>
            </a:extLst>
          </p:cNvPr>
          <p:cNvSpPr>
            <a:spLocks noGrp="1"/>
          </p:cNvSpPr>
          <p:nvPr>
            <p:ph type="title"/>
          </p:nvPr>
        </p:nvSpPr>
        <p:spPr>
          <a:xfrm>
            <a:off x="1251678" y="382385"/>
            <a:ext cx="10178322" cy="832053"/>
          </a:xfrm>
        </p:spPr>
        <p:txBody>
          <a:bodyPr/>
          <a:lstStyle/>
          <a:p>
            <a:r>
              <a:rPr lang="en-US" sz="4800" dirty="0">
                <a:latin typeface="Arial Narrow" panose="020B0604020202020204" pitchFamily="34" charset="0"/>
                <a:cs typeface="Arial Narrow" panose="020B0604020202020204" pitchFamily="34" charset="0"/>
              </a:rPr>
              <a:t>Dissertation Research </a:t>
            </a:r>
            <a:r>
              <a:rPr lang="en-US" sz="4800" dirty="0">
                <a:latin typeface="Arial Narrow" panose="020B0604020202020204" pitchFamily="34" charset="0"/>
                <a:cs typeface="Arial Narrow" panose="020B0604020202020204" pitchFamily="34" charset="0"/>
                <a:sym typeface="Wingdings" pitchFamily="2" charset="2"/>
              </a:rPr>
              <a:t> </a:t>
            </a:r>
            <a:endParaRPr lang="en-US" dirty="0"/>
          </a:p>
        </p:txBody>
      </p:sp>
      <p:sp>
        <p:nvSpPr>
          <p:cNvPr id="3" name="Content Placeholder 2">
            <a:extLst>
              <a:ext uri="{FF2B5EF4-FFF2-40B4-BE49-F238E27FC236}">
                <a16:creationId xmlns:a16="http://schemas.microsoft.com/office/drawing/2014/main" id="{AFD6DA48-84AA-104A-B573-3C3FCA6E2BFB}"/>
              </a:ext>
            </a:extLst>
          </p:cNvPr>
          <p:cNvSpPr>
            <a:spLocks noGrp="1"/>
          </p:cNvSpPr>
          <p:nvPr>
            <p:ph idx="1"/>
          </p:nvPr>
        </p:nvSpPr>
        <p:spPr>
          <a:xfrm>
            <a:off x="1251678" y="1214437"/>
            <a:ext cx="10178322" cy="5157787"/>
          </a:xfrm>
        </p:spPr>
        <p:txBody>
          <a:bodyPr>
            <a:normAutofit fontScale="92500" lnSpcReduction="10000"/>
          </a:bodyPr>
          <a:lstStyle/>
          <a:p>
            <a:r>
              <a:rPr lang="en-US" dirty="0">
                <a:solidFill>
                  <a:schemeClr val="tx1"/>
                </a:solidFill>
                <a:latin typeface="Arial" panose="020B0604020202020204" pitchFamily="34" charset="0"/>
                <a:cs typeface="Arial" panose="020B0604020202020204" pitchFamily="34" charset="0"/>
              </a:rPr>
              <a:t>CUNY GC doctoral candidate, English (Rhetoric/Composition, multilingual student writing)</a:t>
            </a:r>
          </a:p>
          <a:p>
            <a:r>
              <a:rPr lang="en-US" b="1" dirty="0">
                <a:solidFill>
                  <a:schemeClr val="tx1"/>
                </a:solidFill>
                <a:latin typeface="Arial" panose="020B0604020202020204" pitchFamily="34" charset="0"/>
                <a:cs typeface="Arial" panose="020B0604020202020204" pitchFamily="34" charset="0"/>
              </a:rPr>
              <a:t>Research: </a:t>
            </a:r>
            <a:r>
              <a:rPr lang="en-US" dirty="0">
                <a:solidFill>
                  <a:schemeClr val="tx1"/>
                </a:solidFill>
                <a:latin typeface="Arial" panose="020B0604020202020204" pitchFamily="34" charset="0"/>
                <a:cs typeface="Arial" panose="020B0604020202020204" pitchFamily="34" charset="0"/>
              </a:rPr>
              <a:t>examines multilingual student emergent authorship practices as mediated by digital technologies, with a particular focus on questions of student writers developing strategic </a:t>
            </a:r>
            <a:r>
              <a:rPr lang="en-US" dirty="0" err="1">
                <a:solidFill>
                  <a:schemeClr val="tx1"/>
                </a:solidFill>
                <a:latin typeface="Arial" panose="020B0604020202020204" pitchFamily="34" charset="0"/>
                <a:cs typeface="Arial" panose="020B0604020202020204" pitchFamily="34" charset="0"/>
              </a:rPr>
              <a:t>transliteracies</a:t>
            </a:r>
            <a:r>
              <a:rPr lang="en-US" dirty="0">
                <a:solidFill>
                  <a:schemeClr val="tx1"/>
                </a:solidFill>
                <a:latin typeface="Arial" panose="020B0604020202020204" pitchFamily="34" charset="0"/>
                <a:cs typeface="Arial" panose="020B0604020202020204" pitchFamily="34" charset="0"/>
              </a:rPr>
              <a:t>-- that is, a fluidity of movement across a range of technologies, media and rhetorical contexts-- deploying in-the-moment linguistic and cultural knowledge, as they begin to practice academic authorship.</a:t>
            </a:r>
          </a:p>
          <a:p>
            <a:r>
              <a:rPr lang="en-US" b="1" dirty="0">
                <a:solidFill>
                  <a:schemeClr val="tx1"/>
                </a:solidFill>
                <a:latin typeface="Arial" panose="020B0604020202020204" pitchFamily="34" charset="0"/>
                <a:cs typeface="Arial" panose="020B0604020202020204" pitchFamily="34" charset="0"/>
              </a:rPr>
              <a:t>Composing activities:</a:t>
            </a:r>
            <a:r>
              <a:rPr lang="en-US" dirty="0">
                <a:solidFill>
                  <a:schemeClr val="tx1"/>
                </a:solidFill>
                <a:latin typeface="Arial" panose="020B0604020202020204" pitchFamily="34" charset="0"/>
                <a:cs typeface="Arial" panose="020B0604020202020204" pitchFamily="34" charset="0"/>
              </a:rPr>
              <a:t> progressively diffuse, dispersed across multiple technologies and devices; can be difficult to study, as these activities are often not readily accessible because of when and where the activities occur.  </a:t>
            </a:r>
          </a:p>
          <a:p>
            <a:r>
              <a:rPr lang="en-US" b="1" dirty="0">
                <a:solidFill>
                  <a:schemeClr val="tx1"/>
                </a:solidFill>
                <a:latin typeface="Arial" panose="020B0604020202020204" pitchFamily="34" charset="0"/>
                <a:cs typeface="Arial" panose="020B0604020202020204" pitchFamily="34" charset="0"/>
              </a:rPr>
              <a:t>Methodology:</a:t>
            </a:r>
            <a:r>
              <a:rPr lang="en-US" dirty="0">
                <a:solidFill>
                  <a:schemeClr val="tx1"/>
                </a:solidFill>
                <a:latin typeface="Arial" panose="020B0604020202020204" pitchFamily="34" charset="0"/>
                <a:cs typeface="Arial" panose="020B0604020202020204" pitchFamily="34" charset="0"/>
              </a:rPr>
              <a:t> Gathering real-time screen-captured video data of study subjects engaged in academic writing activities, on various devices over the course of several drafts. This methodology overcomes some barriers to observing student writer at work in their "natural" multilingual digital environments, using video screen capture technology and interviews.</a:t>
            </a:r>
          </a:p>
          <a:p>
            <a:r>
              <a:rPr lang="en-US" b="1" dirty="0">
                <a:solidFill>
                  <a:schemeClr val="tx1"/>
                </a:solidFill>
                <a:latin typeface="Arial" panose="020B0604020202020204" pitchFamily="34" charset="0"/>
                <a:cs typeface="Arial" panose="020B0604020202020204" pitchFamily="34" charset="0"/>
              </a:rPr>
              <a:t>Results</a:t>
            </a:r>
            <a:r>
              <a:rPr lang="en-US" dirty="0">
                <a:solidFill>
                  <a:schemeClr val="tx1"/>
                </a:solidFill>
                <a:latin typeface="Arial" panose="020B0604020202020204" pitchFamily="34" charset="0"/>
                <a:cs typeface="Arial" panose="020B0604020202020204" pitchFamily="34" charset="0"/>
              </a:rPr>
              <a:t>: Will provide (I hope!) new insights into the under-researched writing processes of multilingual student writers’ rhetorical strategies on various devices, occupied in academic writing in digital environments.</a:t>
            </a:r>
            <a:r>
              <a:rPr lang="en-US" dirty="0"/>
              <a:t> </a:t>
            </a:r>
          </a:p>
          <a:p>
            <a:endParaRPr lang="en-US" dirty="0">
              <a:solidFill>
                <a:schemeClr val="tx1"/>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663197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1DD3B-044D-ED45-A592-3226060209B8}"/>
              </a:ext>
            </a:extLst>
          </p:cNvPr>
          <p:cNvSpPr>
            <a:spLocks noGrp="1"/>
          </p:cNvSpPr>
          <p:nvPr>
            <p:ph type="title"/>
          </p:nvPr>
        </p:nvSpPr>
        <p:spPr/>
        <p:txBody>
          <a:bodyPr>
            <a:normAutofit fontScale="90000"/>
          </a:bodyPr>
          <a:lstStyle/>
          <a:p>
            <a:r>
              <a:rPr lang="en-US" sz="5400" dirty="0" err="1">
                <a:latin typeface="Arial Narrow" panose="020B0604020202020204" pitchFamily="34" charset="0"/>
                <a:cs typeface="Arial Narrow" panose="020B0604020202020204" pitchFamily="34" charset="0"/>
              </a:rPr>
              <a:t>Destablizing</a:t>
            </a:r>
            <a:r>
              <a:rPr lang="en-US" sz="5400" dirty="0">
                <a:latin typeface="Arial Narrow" panose="020B0604020202020204" pitchFamily="34" charset="0"/>
                <a:cs typeface="Arial Narrow" panose="020B0604020202020204" pitchFamily="34" charset="0"/>
              </a:rPr>
              <a:t> prevailing monolinguistic ideologies </a:t>
            </a:r>
            <a:endParaRPr lang="en-US" dirty="0"/>
          </a:p>
        </p:txBody>
      </p:sp>
      <p:sp>
        <p:nvSpPr>
          <p:cNvPr id="3" name="Content Placeholder 2">
            <a:extLst>
              <a:ext uri="{FF2B5EF4-FFF2-40B4-BE49-F238E27FC236}">
                <a16:creationId xmlns:a16="http://schemas.microsoft.com/office/drawing/2014/main" id="{6A6AA61F-238B-664A-B13F-2827222D37AB}"/>
              </a:ext>
            </a:extLst>
          </p:cNvPr>
          <p:cNvSpPr>
            <a:spLocks noGrp="1"/>
          </p:cNvSpPr>
          <p:nvPr>
            <p:ph idx="1"/>
          </p:nvPr>
        </p:nvSpPr>
        <p:spPr/>
        <p:txBody>
          <a:bodyPr/>
          <a:lstStyle/>
          <a:p>
            <a:r>
              <a:rPr lang="en-US" u="sng" dirty="0">
                <a:solidFill>
                  <a:schemeClr val="tx1"/>
                </a:solidFill>
                <a:latin typeface="Arial" panose="020B0604020202020204" pitchFamily="34" charset="0"/>
                <a:cs typeface="Arial" panose="020B0604020202020204" pitchFamily="34" charset="0"/>
              </a:rPr>
              <a:t>Understanding and meeting student needs</a:t>
            </a:r>
            <a:r>
              <a:rPr lang="en-US" dirty="0">
                <a:solidFill>
                  <a:schemeClr val="tx1"/>
                </a:solidFill>
                <a:latin typeface="Arial" panose="020B0604020202020204" pitchFamily="34" charset="0"/>
                <a:cs typeface="Arial" panose="020B0604020202020204" pitchFamily="34" charset="0"/>
              </a:rPr>
              <a:t>: Who are our students? Writing classes for linguistically and ethnically diverse students do not always fully engage the language, writing, and digital fluencies, composing practices and lived experiences of students.</a:t>
            </a:r>
          </a:p>
          <a:p>
            <a:pPr marL="0" indent="0">
              <a:buNone/>
            </a:pPr>
            <a:endParaRPr lang="en-US" dirty="0">
              <a:solidFill>
                <a:schemeClr val="tx1"/>
              </a:solidFill>
              <a:latin typeface="Arial" panose="020B0604020202020204" pitchFamily="34" charset="0"/>
              <a:cs typeface="Arial" panose="020B0604020202020204" pitchFamily="34" charset="0"/>
            </a:endParaRPr>
          </a:p>
          <a:p>
            <a:r>
              <a:rPr lang="en-US" u="sng" dirty="0">
                <a:solidFill>
                  <a:schemeClr val="tx1"/>
                </a:solidFill>
                <a:latin typeface="Arial" panose="020B0604020202020204" pitchFamily="34" charset="0"/>
                <a:cs typeface="Arial" panose="020B0604020202020204" pitchFamily="34" charset="0"/>
              </a:rPr>
              <a:t>“Deficit” orientation</a:t>
            </a:r>
            <a:r>
              <a:rPr lang="en-US" dirty="0">
                <a:solidFill>
                  <a:schemeClr val="tx1"/>
                </a:solidFill>
                <a:latin typeface="Arial" panose="020B0604020202020204" pitchFamily="34" charset="0"/>
                <a:cs typeface="Arial" panose="020B0604020202020204" pitchFamily="34" charset="0"/>
              </a:rPr>
              <a:t>: Students can often get institutionally caught in monolingual writing ideologies in which orientation involves students’ “</a:t>
            </a:r>
            <a:r>
              <a:rPr lang="en-US" i="1" dirty="0">
                <a:solidFill>
                  <a:schemeClr val="tx1"/>
                </a:solidFill>
                <a:latin typeface="Arial" panose="020B0604020202020204" pitchFamily="34" charset="0"/>
                <a:cs typeface="Arial" panose="020B0604020202020204" pitchFamily="34" charset="0"/>
              </a:rPr>
              <a:t>linguistic challenges”</a:t>
            </a:r>
          </a:p>
          <a:p>
            <a:pPr marL="0" indent="0">
              <a:buNone/>
            </a:pPr>
            <a:endParaRPr lang="en-US" i="1" dirty="0">
              <a:solidFill>
                <a:schemeClr val="tx1"/>
              </a:solidFill>
              <a:latin typeface="Arial" panose="020B0604020202020204" pitchFamily="34" charset="0"/>
              <a:cs typeface="Arial" panose="020B0604020202020204" pitchFamily="34" charset="0"/>
            </a:endParaRPr>
          </a:p>
          <a:p>
            <a:r>
              <a:rPr lang="en-US" dirty="0">
                <a:solidFill>
                  <a:schemeClr val="tx1"/>
                </a:solidFill>
                <a:latin typeface="Arial" panose="020B0604020202020204" pitchFamily="34" charset="0"/>
                <a:cs typeface="Arial" panose="020B0604020202020204" pitchFamily="34" charset="0"/>
              </a:rPr>
              <a:t>Language “interference”/difference is contained, quarantined, separated in ESL courses, taught by TESOL specialists and applied linguists</a:t>
            </a:r>
          </a:p>
          <a:p>
            <a:endParaRPr lang="en-US" dirty="0"/>
          </a:p>
        </p:txBody>
      </p:sp>
    </p:spTree>
    <p:extLst>
      <p:ext uri="{BB962C8B-B14F-4D97-AF65-F5344CB8AC3E}">
        <p14:creationId xmlns:p14="http://schemas.microsoft.com/office/powerpoint/2010/main" val="2017053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DD871-AF7C-AF41-AF7F-4EA44DA70F96}"/>
              </a:ext>
            </a:extLst>
          </p:cNvPr>
          <p:cNvSpPr>
            <a:spLocks noGrp="1"/>
          </p:cNvSpPr>
          <p:nvPr>
            <p:ph type="title"/>
          </p:nvPr>
        </p:nvSpPr>
        <p:spPr/>
        <p:txBody>
          <a:bodyPr>
            <a:normAutofit fontScale="90000"/>
          </a:bodyPr>
          <a:lstStyle/>
          <a:p>
            <a:r>
              <a:rPr lang="en-US" sz="5400" dirty="0" err="1">
                <a:latin typeface="Arial Narrow" panose="020B0604020202020204" pitchFamily="34" charset="0"/>
                <a:cs typeface="Arial Narrow" panose="020B0604020202020204" pitchFamily="34" charset="0"/>
              </a:rPr>
              <a:t>Translanguaging</a:t>
            </a:r>
            <a:r>
              <a:rPr lang="en-US" sz="5400" dirty="0">
                <a:latin typeface="Arial Narrow" panose="020B0604020202020204" pitchFamily="34" charset="0"/>
                <a:cs typeface="Arial Narrow" panose="020B0604020202020204" pitchFamily="34" charset="0"/>
              </a:rPr>
              <a:t>, </a:t>
            </a:r>
            <a:br>
              <a:rPr lang="en-US" sz="5400" dirty="0">
                <a:latin typeface="Arial Narrow" panose="020B0604020202020204" pitchFamily="34" charset="0"/>
                <a:cs typeface="Arial Narrow" panose="020B0604020202020204" pitchFamily="34" charset="0"/>
              </a:rPr>
            </a:br>
            <a:r>
              <a:rPr lang="en-US" sz="5400" dirty="0">
                <a:latin typeface="Arial Narrow" panose="020B0604020202020204" pitchFamily="34" charset="0"/>
                <a:cs typeface="Arial Narrow" panose="020B0604020202020204" pitchFamily="34" charset="0"/>
              </a:rPr>
              <a:t>Translingual orientation</a:t>
            </a:r>
            <a:endParaRPr lang="en-US" dirty="0"/>
          </a:p>
        </p:txBody>
      </p:sp>
      <p:sp>
        <p:nvSpPr>
          <p:cNvPr id="3" name="Content Placeholder 2">
            <a:extLst>
              <a:ext uri="{FF2B5EF4-FFF2-40B4-BE49-F238E27FC236}">
                <a16:creationId xmlns:a16="http://schemas.microsoft.com/office/drawing/2014/main" id="{B035FAA2-ABD1-F74E-9297-32BF06ED3152}"/>
              </a:ext>
            </a:extLst>
          </p:cNvPr>
          <p:cNvSpPr>
            <a:spLocks noGrp="1"/>
          </p:cNvSpPr>
          <p:nvPr>
            <p:ph idx="1"/>
          </p:nvPr>
        </p:nvSpPr>
        <p:spPr/>
        <p:txBody>
          <a:bodyPr>
            <a:normAutofit fontScale="85000" lnSpcReduction="10000"/>
          </a:bodyPr>
          <a:lstStyle/>
          <a:p>
            <a:r>
              <a:rPr lang="en-US" sz="2500" u="sng" dirty="0">
                <a:solidFill>
                  <a:schemeClr val="tx1"/>
                </a:solidFill>
                <a:latin typeface="Arial" panose="020B0604020202020204" pitchFamily="34" charset="0"/>
                <a:cs typeface="Arial" panose="020B0604020202020204" pitchFamily="34" charset="0"/>
              </a:rPr>
              <a:t>Multilingual Literacies</a:t>
            </a:r>
            <a:r>
              <a:rPr lang="en-US" sz="2500" dirty="0">
                <a:solidFill>
                  <a:schemeClr val="tx1"/>
                </a:solidFill>
                <a:latin typeface="Arial" panose="020B0604020202020204" pitchFamily="34" charset="0"/>
                <a:cs typeface="Arial" panose="020B0604020202020204" pitchFamily="34" charset="0"/>
              </a:rPr>
              <a:t>: Multiple ways in which people draw on and combine the codes in their communicative repertoire when they speak and write</a:t>
            </a:r>
          </a:p>
          <a:p>
            <a:r>
              <a:rPr lang="en-US" sz="2500" u="sng" dirty="0">
                <a:solidFill>
                  <a:schemeClr val="tx1"/>
                </a:solidFill>
                <a:latin typeface="Arial" panose="020B0604020202020204" pitchFamily="34" charset="0"/>
                <a:cs typeface="Arial" panose="020B0604020202020204" pitchFamily="34" charset="0"/>
              </a:rPr>
              <a:t>Translingual Writing and Language practices</a:t>
            </a:r>
            <a:r>
              <a:rPr lang="en-US" sz="2500" dirty="0">
                <a:solidFill>
                  <a:schemeClr val="tx1"/>
                </a:solidFill>
                <a:latin typeface="Arial" panose="020B0604020202020204" pitchFamily="34" charset="0"/>
                <a:cs typeface="Arial" panose="020B0604020202020204" pitchFamily="34" charset="0"/>
              </a:rPr>
              <a:t>: Fluid (not binary/bounded) conceptions of languages and digital composing practices </a:t>
            </a:r>
            <a:r>
              <a:rPr lang="en-US" sz="2500" u="sng" dirty="0">
                <a:solidFill>
                  <a:schemeClr val="tx1"/>
                </a:solidFill>
                <a:latin typeface="Arial" panose="020B0604020202020204" pitchFamily="34" charset="0"/>
                <a:cs typeface="Arial" panose="020B0604020202020204" pitchFamily="34" charset="0"/>
              </a:rPr>
              <a:t> </a:t>
            </a:r>
          </a:p>
          <a:p>
            <a:r>
              <a:rPr lang="en-US" sz="2500" u="sng" dirty="0">
                <a:solidFill>
                  <a:schemeClr val="tx1"/>
                </a:solidFill>
                <a:latin typeface="Arial" panose="020B0604020202020204" pitchFamily="34" charset="0"/>
                <a:cs typeface="Arial" panose="020B0604020202020204" pitchFamily="34" charset="0"/>
              </a:rPr>
              <a:t>Sociolinguistics of </a:t>
            </a:r>
            <a:r>
              <a:rPr lang="en-US" sz="2500" u="sng" dirty="0" err="1">
                <a:solidFill>
                  <a:schemeClr val="tx1"/>
                </a:solidFill>
                <a:latin typeface="Arial" panose="020B0604020202020204" pitchFamily="34" charset="0"/>
                <a:cs typeface="Arial" panose="020B0604020202020204" pitchFamily="34" charset="0"/>
              </a:rPr>
              <a:t>Translanguaging</a:t>
            </a:r>
            <a:r>
              <a:rPr lang="en-US" sz="2500" dirty="0">
                <a:solidFill>
                  <a:schemeClr val="tx1"/>
                </a:solidFill>
                <a:latin typeface="Arial" panose="020B0604020202020204" pitchFamily="34" charset="0"/>
                <a:cs typeface="Arial" panose="020B0604020202020204" pitchFamily="34" charset="0"/>
              </a:rPr>
              <a:t>: Writing/</a:t>
            </a:r>
            <a:r>
              <a:rPr lang="en-US" sz="2500" dirty="0" err="1">
                <a:solidFill>
                  <a:schemeClr val="tx1"/>
                </a:solidFill>
                <a:latin typeface="Arial" panose="020B0604020202020204" pitchFamily="34" charset="0"/>
                <a:cs typeface="Arial" panose="020B0604020202020204" pitchFamily="34" charset="0"/>
              </a:rPr>
              <a:t>languaging</a:t>
            </a:r>
            <a:r>
              <a:rPr lang="en-US" sz="2500" dirty="0">
                <a:solidFill>
                  <a:schemeClr val="tx1"/>
                </a:solidFill>
                <a:latin typeface="Arial" panose="020B0604020202020204" pitchFamily="34" charset="0"/>
                <a:cs typeface="Arial" panose="020B0604020202020204" pitchFamily="34" charset="0"/>
              </a:rPr>
              <a:t> as an action rather than an object— as a complex part of a unitary repertoire of multiple semiotic resources that mutually elaborate each other in practice (see Garcia, Wei, Otsuji, Pennycook, etc.) </a:t>
            </a:r>
          </a:p>
          <a:p>
            <a:r>
              <a:rPr lang="en-US" sz="2500" u="sng" dirty="0">
                <a:solidFill>
                  <a:schemeClr val="tx1"/>
                </a:solidFill>
                <a:latin typeface="Arial" panose="020B0604020202020204" pitchFamily="34" charset="0"/>
                <a:cs typeface="Arial" panose="020B0604020202020204" pitchFamily="34" charset="0"/>
              </a:rPr>
              <a:t>Drawing on Multiple Semiotic Modes at Writers’ Disposal</a:t>
            </a:r>
            <a:r>
              <a:rPr lang="en-US" sz="2500" dirty="0">
                <a:solidFill>
                  <a:schemeClr val="tx1"/>
                </a:solidFill>
                <a:latin typeface="Arial" panose="020B0604020202020204" pitchFamily="34" charset="0"/>
                <a:cs typeface="Arial" panose="020B0604020202020204" pitchFamily="34" charset="0"/>
              </a:rPr>
              <a:t>: using entire linguistic repertoire, embodied actions, and other artifacts to compose and/or interpret texts</a:t>
            </a:r>
            <a:endParaRPr lang="en-US" sz="2500" u="sng" dirty="0">
              <a:solidFill>
                <a:schemeClr val="tx1"/>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159307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0C2CC-55FF-BC40-A4B8-06AE1BB13D7E}"/>
              </a:ext>
            </a:extLst>
          </p:cNvPr>
          <p:cNvSpPr>
            <a:spLocks noGrp="1"/>
          </p:cNvSpPr>
          <p:nvPr>
            <p:ph type="title"/>
          </p:nvPr>
        </p:nvSpPr>
        <p:spPr/>
        <p:txBody>
          <a:bodyPr>
            <a:normAutofit fontScale="90000"/>
          </a:bodyPr>
          <a:lstStyle/>
          <a:p>
            <a:r>
              <a:rPr lang="en-US" sz="5400" dirty="0">
                <a:latin typeface="Arial Narrow" panose="020B0604020202020204" pitchFamily="34" charset="0"/>
                <a:cs typeface="Arial Narrow" panose="020B0604020202020204" pitchFamily="34" charset="0"/>
              </a:rPr>
              <a:t>Importance of one-on-one tutoring </a:t>
            </a:r>
            <a:endParaRPr lang="en-US" dirty="0"/>
          </a:p>
        </p:txBody>
      </p:sp>
      <p:sp>
        <p:nvSpPr>
          <p:cNvPr id="3" name="Content Placeholder 2">
            <a:extLst>
              <a:ext uri="{FF2B5EF4-FFF2-40B4-BE49-F238E27FC236}">
                <a16:creationId xmlns:a16="http://schemas.microsoft.com/office/drawing/2014/main" id="{EE0D6C33-52A1-6E4B-833C-1CEED186905C}"/>
              </a:ext>
            </a:extLst>
          </p:cNvPr>
          <p:cNvSpPr>
            <a:spLocks noGrp="1"/>
          </p:cNvSpPr>
          <p:nvPr>
            <p:ph idx="1"/>
          </p:nvPr>
        </p:nvSpPr>
        <p:spPr/>
        <p:txBody>
          <a:bodyPr/>
          <a:lstStyle/>
          <a:p>
            <a:r>
              <a:rPr lang="en-US" dirty="0">
                <a:solidFill>
                  <a:schemeClr val="tx1"/>
                </a:solidFill>
                <a:latin typeface="Arial" panose="020B0604020202020204" pitchFamily="34" charset="0"/>
                <a:cs typeface="Arial" panose="020B0604020202020204" pitchFamily="34" charset="0"/>
              </a:rPr>
              <a:t>Re-frame the idea of tutoring for multilingual students</a:t>
            </a:r>
          </a:p>
          <a:p>
            <a:pPr lvl="1"/>
            <a:r>
              <a:rPr lang="en-US" sz="2000" dirty="0">
                <a:solidFill>
                  <a:schemeClr val="tx1"/>
                </a:solidFill>
                <a:latin typeface="Arial" panose="020B0604020202020204" pitchFamily="34" charset="0"/>
                <a:cs typeface="Arial" panose="020B0604020202020204" pitchFamily="34" charset="0"/>
              </a:rPr>
              <a:t>Successful, motivated students attend tutoring!</a:t>
            </a:r>
          </a:p>
          <a:p>
            <a:pPr lvl="1"/>
            <a:r>
              <a:rPr lang="en-US" sz="2000" dirty="0">
                <a:solidFill>
                  <a:schemeClr val="tx1"/>
                </a:solidFill>
                <a:latin typeface="Arial" panose="020B0604020202020204" pitchFamily="34" charset="0"/>
                <a:cs typeface="Arial" panose="020B0604020202020204" pitchFamily="34" charset="0"/>
              </a:rPr>
              <a:t>De-stigmatize “problem student” notion</a:t>
            </a:r>
          </a:p>
          <a:p>
            <a:r>
              <a:rPr lang="en-US" dirty="0">
                <a:solidFill>
                  <a:schemeClr val="tx1"/>
                </a:solidFill>
                <a:latin typeface="Arial" panose="020B0604020202020204" pitchFamily="34" charset="0"/>
                <a:cs typeface="Arial" panose="020B0604020202020204" pitchFamily="34" charset="0"/>
              </a:rPr>
              <a:t>One-on-one tutoring is particularly useful for multilingual students </a:t>
            </a:r>
          </a:p>
          <a:p>
            <a:pPr lvl="1"/>
            <a:r>
              <a:rPr lang="en-US" sz="2000" dirty="0">
                <a:solidFill>
                  <a:schemeClr val="tx1"/>
                </a:solidFill>
                <a:latin typeface="Arial" panose="020B0604020202020204" pitchFamily="34" charset="0"/>
                <a:cs typeface="Arial" panose="020B0604020202020204" pitchFamily="34" charset="0"/>
              </a:rPr>
              <a:t>Assessment is individualized </a:t>
            </a:r>
          </a:p>
          <a:p>
            <a:pPr lvl="1"/>
            <a:r>
              <a:rPr lang="en-US" sz="2000" dirty="0">
                <a:solidFill>
                  <a:schemeClr val="tx1"/>
                </a:solidFill>
                <a:latin typeface="Arial" panose="020B0604020202020204" pitchFamily="34" charset="0"/>
                <a:cs typeface="Arial" panose="020B0604020202020204" pitchFamily="34" charset="0"/>
              </a:rPr>
              <a:t>Activities are targeted</a:t>
            </a:r>
          </a:p>
          <a:p>
            <a:r>
              <a:rPr lang="en-US" dirty="0">
                <a:solidFill>
                  <a:schemeClr val="tx1"/>
                </a:solidFill>
                <a:latin typeface="Arial" panose="020B0604020202020204" pitchFamily="34" charset="0"/>
                <a:cs typeface="Arial" panose="020B0604020202020204" pitchFamily="34" charset="0"/>
              </a:rPr>
              <a:t>Student and tutor co-construct learning plan</a:t>
            </a:r>
          </a:p>
          <a:p>
            <a:pPr lvl="1"/>
            <a:r>
              <a:rPr lang="en-US" sz="2000" dirty="0">
                <a:solidFill>
                  <a:schemeClr val="tx1"/>
                </a:solidFill>
                <a:latin typeface="Arial" panose="020B0604020202020204" pitchFamily="34" charset="0"/>
                <a:cs typeface="Arial" panose="020B0604020202020204" pitchFamily="34" charset="0"/>
              </a:rPr>
              <a:t>Referrals: extra credit motivates students to attend (usually return)</a:t>
            </a:r>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036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FD442-E53D-AA4E-AE39-43D56A37245F}"/>
              </a:ext>
            </a:extLst>
          </p:cNvPr>
          <p:cNvSpPr>
            <a:spLocks noGrp="1"/>
          </p:cNvSpPr>
          <p:nvPr>
            <p:ph type="title"/>
          </p:nvPr>
        </p:nvSpPr>
        <p:spPr/>
        <p:txBody>
          <a:bodyPr>
            <a:normAutofit/>
          </a:bodyPr>
          <a:lstStyle/>
          <a:p>
            <a:r>
              <a:rPr lang="en-US" sz="4800" dirty="0">
                <a:latin typeface="Arial" panose="020B0604020202020204" pitchFamily="34" charset="0"/>
                <a:cs typeface="Arial" panose="020B0604020202020204" pitchFamily="34" charset="0"/>
              </a:rPr>
              <a:t>Deductive and Inductive Reasoning </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64092CE-B3A7-084F-B45C-3020D346B873}"/>
              </a:ext>
            </a:extLst>
          </p:cNvPr>
          <p:cNvSpPr>
            <a:spLocks noGrp="1"/>
          </p:cNvSpPr>
          <p:nvPr>
            <p:ph idx="1"/>
          </p:nvPr>
        </p:nvSpPr>
        <p:spPr>
          <a:xfrm>
            <a:off x="1251678" y="1746453"/>
            <a:ext cx="10178322" cy="4729162"/>
          </a:xfrm>
        </p:spPr>
        <p:txBody>
          <a:bodyPr>
            <a:normAutofit/>
          </a:bodyPr>
          <a:lstStyle/>
          <a:p>
            <a:pPr fontAlgn="base"/>
            <a:endParaRPr lang="en-US" dirty="0">
              <a:solidFill>
                <a:schemeClr val="tx1"/>
              </a:solidFill>
              <a:latin typeface="Arial" panose="020B0604020202020204" pitchFamily="34" charset="0"/>
              <a:cs typeface="Arial" panose="020B0604020202020204" pitchFamily="34" charset="0"/>
            </a:endParaRPr>
          </a:p>
          <a:p>
            <a:pPr fontAlgn="base"/>
            <a:endParaRPr lang="en-US" dirty="0">
              <a:solidFill>
                <a:schemeClr val="tx1"/>
              </a:solidFill>
              <a:latin typeface="Arial" panose="020B0604020202020204" pitchFamily="34" charset="0"/>
              <a:cs typeface="Arial" panose="020B0604020202020204" pitchFamily="34" charset="0"/>
            </a:endParaRPr>
          </a:p>
          <a:p>
            <a:pPr fontAlgn="base"/>
            <a:endParaRPr lang="en-US" dirty="0">
              <a:solidFill>
                <a:schemeClr val="tx1"/>
              </a:solidFill>
              <a:latin typeface="Arial" panose="020B0604020202020204" pitchFamily="34" charset="0"/>
              <a:cs typeface="Arial" panose="020B0604020202020204" pitchFamily="34" charset="0"/>
            </a:endParaRPr>
          </a:p>
          <a:p>
            <a:pPr fontAlgn="base"/>
            <a:endParaRPr lang="en-US" dirty="0">
              <a:solidFill>
                <a:schemeClr val="tx1"/>
              </a:solidFill>
              <a:latin typeface="Arial" panose="020B0604020202020204" pitchFamily="34" charset="0"/>
              <a:cs typeface="Arial" panose="020B0604020202020204" pitchFamily="34" charset="0"/>
            </a:endParaRPr>
          </a:p>
          <a:p>
            <a:pPr fontAlgn="base"/>
            <a:endParaRPr lang="en-US" dirty="0">
              <a:solidFill>
                <a:schemeClr val="tx1"/>
              </a:solidFill>
              <a:latin typeface="Arial" panose="020B0604020202020204" pitchFamily="34" charset="0"/>
              <a:cs typeface="Arial" panose="020B0604020202020204" pitchFamily="34" charset="0"/>
            </a:endParaRPr>
          </a:p>
          <a:p>
            <a:endParaRPr lang="en-US" dirty="0"/>
          </a:p>
        </p:txBody>
      </p:sp>
      <p:pic>
        <p:nvPicPr>
          <p:cNvPr id="1028" name="Picture 4">
            <a:extLst>
              <a:ext uri="{FF2B5EF4-FFF2-40B4-BE49-F238E27FC236}">
                <a16:creationId xmlns:a16="http://schemas.microsoft.com/office/drawing/2014/main" id="{BA753742-81BD-394E-8C82-116D81E394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1093" y="5364673"/>
            <a:ext cx="5010887" cy="100755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4393902A-4D6A-6844-ACF1-99C8C972A555}"/>
              </a:ext>
            </a:extLst>
          </p:cNvPr>
          <p:cNvSpPr txBox="1"/>
          <p:nvPr/>
        </p:nvSpPr>
        <p:spPr>
          <a:xfrm>
            <a:off x="1995487" y="2086050"/>
            <a:ext cx="8201025" cy="3754874"/>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Deductive reasoning: </a:t>
            </a:r>
            <a:endParaRPr lang="en-US" sz="2000" dirty="0">
              <a:latin typeface="Arial" panose="020B0604020202020204" pitchFamily="34" charset="0"/>
              <a:cs typeface="Arial" panose="020B0604020202020204" pitchFamily="34" charset="0"/>
            </a:endParaRPr>
          </a:p>
          <a:p>
            <a:pPr fontAlgn="base"/>
            <a:r>
              <a:rPr lang="en-US" sz="2000" dirty="0">
                <a:latin typeface="Arial" panose="020B0604020202020204" pitchFamily="34" charset="0"/>
                <a:cs typeface="Arial" panose="020B0604020202020204" pitchFamily="34" charset="0"/>
              </a:rPr>
              <a:t>Top-down approach </a:t>
            </a:r>
          </a:p>
          <a:p>
            <a:pPr fontAlgn="base"/>
            <a:r>
              <a:rPr lang="en-US" sz="2000" dirty="0">
                <a:latin typeface="Arial" panose="020B0604020202020204" pitchFamily="34" charset="0"/>
                <a:cs typeface="Arial" panose="020B0604020202020204" pitchFamily="34" charset="0"/>
              </a:rPr>
              <a:t>Moves from more general to more specific</a:t>
            </a:r>
          </a:p>
          <a:p>
            <a:pPr fontAlgn="base"/>
            <a:r>
              <a:rPr lang="en-US" sz="2000" dirty="0">
                <a:latin typeface="Arial" panose="020B0604020202020204" pitchFamily="34" charset="0"/>
                <a:cs typeface="Arial" panose="020B0604020202020204" pitchFamily="34" charset="0"/>
              </a:rPr>
              <a:t>Starts with a general notion or theory &gt;&gt;&gt;&gt; narrow down to specific hypotheses &gt;&gt;&gt;&gt; test</a:t>
            </a:r>
          </a:p>
          <a:p>
            <a:r>
              <a:rPr lang="en-US" sz="2000" dirty="0">
                <a:latin typeface="Arial" panose="020B0604020202020204" pitchFamily="34" charset="0"/>
                <a:cs typeface="Arial" panose="020B0604020202020204" pitchFamily="34" charset="0"/>
              </a:rPr>
              <a:t> </a:t>
            </a:r>
          </a:p>
          <a:p>
            <a:r>
              <a:rPr lang="en-US" sz="2000" b="1" dirty="0">
                <a:latin typeface="Arial" panose="020B0604020202020204" pitchFamily="34" charset="0"/>
                <a:cs typeface="Arial" panose="020B0604020202020204" pitchFamily="34" charset="0"/>
              </a:rPr>
              <a:t>Inductive reasoning:</a:t>
            </a:r>
            <a:r>
              <a:rPr lang="en-US" sz="2000" dirty="0">
                <a:latin typeface="Arial" panose="020B0604020202020204" pitchFamily="34" charset="0"/>
                <a:cs typeface="Arial" panose="020B0604020202020204" pitchFamily="34" charset="0"/>
              </a:rPr>
              <a:t> </a:t>
            </a:r>
          </a:p>
          <a:p>
            <a:pPr fontAlgn="base"/>
            <a:r>
              <a:rPr lang="en-US" sz="2000" dirty="0">
                <a:latin typeface="Arial" panose="020B0604020202020204" pitchFamily="34" charset="0"/>
                <a:cs typeface="Arial" panose="020B0604020202020204" pitchFamily="34" charset="0"/>
              </a:rPr>
              <a:t>Bottom-up approach </a:t>
            </a:r>
          </a:p>
          <a:p>
            <a:pPr fontAlgn="base"/>
            <a:r>
              <a:rPr lang="en-US" sz="2000" dirty="0">
                <a:latin typeface="Arial" panose="020B0604020202020204" pitchFamily="34" charset="0"/>
                <a:cs typeface="Arial" panose="020B0604020202020204" pitchFamily="34" charset="0"/>
              </a:rPr>
              <a:t>Moves from more specific to more general </a:t>
            </a:r>
          </a:p>
          <a:p>
            <a:pPr fontAlgn="base"/>
            <a:r>
              <a:rPr lang="en-US" sz="2000" dirty="0">
                <a:latin typeface="Arial" panose="020B0604020202020204" pitchFamily="34" charset="0"/>
                <a:cs typeface="Arial" panose="020B0604020202020204" pitchFamily="34" charset="0"/>
              </a:rPr>
              <a:t>Starts with specific observations, detect patterns, formulate hypotheses and draw conclusions</a:t>
            </a:r>
          </a:p>
          <a:p>
            <a:endParaRPr lang="en-US" dirty="0"/>
          </a:p>
        </p:txBody>
      </p:sp>
      <p:sp>
        <p:nvSpPr>
          <p:cNvPr id="19" name="TextBox 18">
            <a:extLst>
              <a:ext uri="{FF2B5EF4-FFF2-40B4-BE49-F238E27FC236}">
                <a16:creationId xmlns:a16="http://schemas.microsoft.com/office/drawing/2014/main" id="{90BA83BB-9874-584A-9A93-E27D948D4825}"/>
              </a:ext>
            </a:extLst>
          </p:cNvPr>
          <p:cNvSpPr txBox="1"/>
          <p:nvPr/>
        </p:nvSpPr>
        <p:spPr>
          <a:xfrm>
            <a:off x="2614613" y="22860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904537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3AAF0-A190-AE41-9AF4-AC0069BD872B}"/>
              </a:ext>
            </a:extLst>
          </p:cNvPr>
          <p:cNvSpPr>
            <a:spLocks noGrp="1"/>
          </p:cNvSpPr>
          <p:nvPr>
            <p:ph type="title"/>
          </p:nvPr>
        </p:nvSpPr>
        <p:spPr/>
        <p:txBody>
          <a:bodyPr>
            <a:normAutofit fontScale="90000"/>
          </a:bodyPr>
          <a:lstStyle/>
          <a:p>
            <a:r>
              <a:rPr lang="en-US" sz="5400" dirty="0">
                <a:latin typeface="Arial" panose="020B0604020202020204" pitchFamily="34" charset="0"/>
                <a:cs typeface="Arial" panose="020B0604020202020204" pitchFamily="34" charset="0"/>
              </a:rPr>
              <a:t>Deductive and Inductive Grammar instruction</a:t>
            </a:r>
            <a:endParaRPr lang="en-US" dirty="0"/>
          </a:p>
        </p:txBody>
      </p:sp>
      <p:sp>
        <p:nvSpPr>
          <p:cNvPr id="3" name="Content Placeholder 2">
            <a:extLst>
              <a:ext uri="{FF2B5EF4-FFF2-40B4-BE49-F238E27FC236}">
                <a16:creationId xmlns:a16="http://schemas.microsoft.com/office/drawing/2014/main" id="{CD1833E7-FAAD-C149-8B7B-62BA448E3CF9}"/>
              </a:ext>
            </a:extLst>
          </p:cNvPr>
          <p:cNvSpPr>
            <a:spLocks noGrp="1"/>
          </p:cNvSpPr>
          <p:nvPr>
            <p:ph idx="1"/>
          </p:nvPr>
        </p:nvSpPr>
        <p:spPr/>
        <p:txBody>
          <a:bodyPr/>
          <a:lstStyle/>
          <a:p>
            <a:r>
              <a:rPr lang="en-US" sz="2400" b="1" dirty="0">
                <a:solidFill>
                  <a:schemeClr val="tx1"/>
                </a:solidFill>
                <a:latin typeface="Arial" panose="020B0604020202020204" pitchFamily="34" charset="0"/>
                <a:cs typeface="Arial" panose="020B0604020202020204" pitchFamily="34" charset="0"/>
              </a:rPr>
              <a:t>A deductive approach</a:t>
            </a:r>
            <a:r>
              <a:rPr lang="en-US" sz="2400" dirty="0">
                <a:solidFill>
                  <a:schemeClr val="tx1"/>
                </a:solidFill>
                <a:latin typeface="Arial" panose="020B0604020202020204" pitchFamily="34" charset="0"/>
                <a:cs typeface="Arial" panose="020B0604020202020204" pitchFamily="34" charset="0"/>
              </a:rPr>
              <a:t> involves learners being given a general rule, which is then applied to specific language examples and honed through practice exercises. </a:t>
            </a:r>
          </a:p>
          <a:p>
            <a:r>
              <a:rPr lang="en-US" sz="2400" b="1" u="sng" dirty="0">
                <a:solidFill>
                  <a:schemeClr val="tx1"/>
                </a:solidFill>
                <a:latin typeface="Arial" panose="020B0604020202020204" pitchFamily="34" charset="0"/>
                <a:cs typeface="Arial" panose="020B0604020202020204" pitchFamily="34" charset="0"/>
              </a:rPr>
              <a:t>Rule</a:t>
            </a:r>
            <a:r>
              <a:rPr lang="en-US" sz="2400" b="1" dirty="0">
                <a:solidFill>
                  <a:schemeClr val="tx1"/>
                </a:solidFill>
                <a:latin typeface="Arial" panose="020B0604020202020204" pitchFamily="34" charset="0"/>
                <a:cs typeface="Arial" panose="020B0604020202020204" pitchFamily="34" charset="0"/>
              </a:rPr>
              <a:t> </a:t>
            </a:r>
            <a:r>
              <a:rPr lang="en-US" sz="2400" dirty="0">
                <a:solidFill>
                  <a:schemeClr val="tx1"/>
                </a:solidFill>
                <a:latin typeface="Arial" panose="020B0604020202020204" pitchFamily="34" charset="0"/>
                <a:cs typeface="Arial" panose="020B0604020202020204" pitchFamily="34" charset="0"/>
              </a:rPr>
              <a:t>&gt;&gt;&gt;&gt; Examples in which rule is applied</a:t>
            </a:r>
          </a:p>
          <a:p>
            <a:r>
              <a:rPr lang="en-US" sz="2400" b="1" dirty="0">
                <a:solidFill>
                  <a:schemeClr val="tx1"/>
                </a:solidFill>
                <a:latin typeface="Arial" panose="020B0604020202020204" pitchFamily="34" charset="0"/>
                <a:cs typeface="Arial" panose="020B0604020202020204" pitchFamily="34" charset="0"/>
              </a:rPr>
              <a:t>An inductive approach</a:t>
            </a:r>
            <a:r>
              <a:rPr lang="en-US" sz="2400" dirty="0">
                <a:solidFill>
                  <a:schemeClr val="tx1"/>
                </a:solidFill>
                <a:latin typeface="Arial" panose="020B0604020202020204" pitchFamily="34" charset="0"/>
                <a:cs typeface="Arial" panose="020B0604020202020204" pitchFamily="34" charset="0"/>
              </a:rPr>
              <a:t> involves the learners detecting, or noticing, patterns and working out a ‘rule’ for themselves before they </a:t>
            </a:r>
            <a:r>
              <a:rPr lang="en-US" sz="2400" dirty="0" err="1">
                <a:solidFill>
                  <a:schemeClr val="tx1"/>
                </a:solidFill>
                <a:latin typeface="Arial" panose="020B0604020202020204" pitchFamily="34" charset="0"/>
                <a:cs typeface="Arial" panose="020B0604020202020204" pitchFamily="34" charset="0"/>
              </a:rPr>
              <a:t>practise</a:t>
            </a:r>
            <a:r>
              <a:rPr lang="en-US" sz="2400" dirty="0">
                <a:solidFill>
                  <a:schemeClr val="tx1"/>
                </a:solidFill>
                <a:latin typeface="Arial" panose="020B0604020202020204" pitchFamily="34" charset="0"/>
                <a:cs typeface="Arial" panose="020B0604020202020204" pitchFamily="34" charset="0"/>
              </a:rPr>
              <a:t> the language. </a:t>
            </a:r>
          </a:p>
          <a:p>
            <a:r>
              <a:rPr lang="en-US" sz="2400" b="1" u="sng" dirty="0">
                <a:solidFill>
                  <a:schemeClr val="tx1"/>
                </a:solidFill>
                <a:latin typeface="Arial" panose="020B0604020202020204" pitchFamily="34" charset="0"/>
                <a:cs typeface="Arial" panose="020B0604020202020204" pitchFamily="34" charset="0"/>
              </a:rPr>
              <a:t>Examples</a:t>
            </a:r>
            <a:r>
              <a:rPr lang="en-US" sz="2400" b="1" dirty="0">
                <a:solidFill>
                  <a:schemeClr val="tx1"/>
                </a:solidFill>
                <a:latin typeface="Arial" panose="020B0604020202020204" pitchFamily="34" charset="0"/>
                <a:cs typeface="Arial" panose="020B0604020202020204" pitchFamily="34" charset="0"/>
              </a:rPr>
              <a:t> </a:t>
            </a:r>
            <a:r>
              <a:rPr lang="en-US" sz="2400" dirty="0">
                <a:solidFill>
                  <a:schemeClr val="tx1"/>
                </a:solidFill>
                <a:latin typeface="Arial" panose="020B0604020202020204" pitchFamily="34" charset="0"/>
                <a:cs typeface="Arial" panose="020B0604020202020204" pitchFamily="34" charset="0"/>
              </a:rPr>
              <a:t>&gt;&gt;&gt;&gt; Rule is inferred</a:t>
            </a:r>
          </a:p>
          <a:p>
            <a:endParaRPr lang="en-US" dirty="0"/>
          </a:p>
        </p:txBody>
      </p:sp>
    </p:spTree>
    <p:extLst>
      <p:ext uri="{BB962C8B-B14F-4D97-AF65-F5344CB8AC3E}">
        <p14:creationId xmlns:p14="http://schemas.microsoft.com/office/powerpoint/2010/main" val="3167662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88CE6-C39A-8F4A-97F4-2AA05D30273C}"/>
              </a:ext>
            </a:extLst>
          </p:cNvPr>
          <p:cNvSpPr>
            <a:spLocks noGrp="1"/>
          </p:cNvSpPr>
          <p:nvPr>
            <p:ph type="title"/>
          </p:nvPr>
        </p:nvSpPr>
        <p:spPr/>
        <p:txBody>
          <a:bodyPr/>
          <a:lstStyle/>
          <a:p>
            <a:r>
              <a:rPr lang="en-US" sz="4800" dirty="0">
                <a:latin typeface="Arial" panose="020B0604020202020204" pitchFamily="34" charset="0"/>
                <a:cs typeface="Arial" panose="020B0604020202020204" pitchFamily="34" charset="0"/>
              </a:rPr>
              <a:t>Grammar: Deductive Approach</a:t>
            </a:r>
            <a:endParaRPr lang="en-US" dirty="0"/>
          </a:p>
        </p:txBody>
      </p:sp>
      <p:sp>
        <p:nvSpPr>
          <p:cNvPr id="3" name="Content Placeholder 2">
            <a:extLst>
              <a:ext uri="{FF2B5EF4-FFF2-40B4-BE49-F238E27FC236}">
                <a16:creationId xmlns:a16="http://schemas.microsoft.com/office/drawing/2014/main" id="{1019BA56-5752-1D46-9350-9C33BB64023D}"/>
              </a:ext>
            </a:extLst>
          </p:cNvPr>
          <p:cNvSpPr>
            <a:spLocks noGrp="1"/>
          </p:cNvSpPr>
          <p:nvPr>
            <p:ph idx="1"/>
          </p:nvPr>
        </p:nvSpPr>
        <p:spPr>
          <a:xfrm>
            <a:off x="1251678" y="1874517"/>
            <a:ext cx="10178322" cy="4189614"/>
          </a:xfrm>
        </p:spPr>
        <p:txBody>
          <a:bodyPr>
            <a:normAutofit lnSpcReduction="10000"/>
          </a:bodyPr>
          <a:lstStyle/>
          <a:p>
            <a:r>
              <a:rPr lang="en-US" b="1" dirty="0">
                <a:solidFill>
                  <a:schemeClr val="tx1"/>
                </a:solidFill>
                <a:latin typeface="Arial" panose="020B0604020202020204" pitchFamily="34" charset="0"/>
                <a:cs typeface="Arial" panose="020B0604020202020204" pitchFamily="34" charset="0"/>
              </a:rPr>
              <a:t>Activity planning: </a:t>
            </a:r>
            <a:r>
              <a:rPr lang="en-US" dirty="0">
                <a:solidFill>
                  <a:schemeClr val="tx1"/>
                </a:solidFill>
                <a:latin typeface="Arial" panose="020B0604020202020204" pitchFamily="34" charset="0"/>
                <a:cs typeface="Arial" panose="020B0604020202020204" pitchFamily="34" charset="0"/>
              </a:rPr>
              <a:t>Determine the concept/grammar students need to work on, to ensure that the point of the lesson is firmly driven home. Planning helps cover important points without missing any.</a:t>
            </a:r>
          </a:p>
          <a:p>
            <a:r>
              <a:rPr lang="en-US" b="1" dirty="0">
                <a:solidFill>
                  <a:schemeClr val="tx1"/>
                </a:solidFill>
                <a:latin typeface="Arial" panose="020B0604020202020204" pitchFamily="34" charset="0"/>
                <a:cs typeface="Arial" panose="020B0604020202020204" pitchFamily="34" charset="0"/>
              </a:rPr>
              <a:t>Continuity/Activity execution: </a:t>
            </a:r>
            <a:r>
              <a:rPr lang="en-US" dirty="0">
                <a:solidFill>
                  <a:schemeClr val="tx1"/>
                </a:solidFill>
                <a:latin typeface="Arial" panose="020B0604020202020204" pitchFamily="34" charset="0"/>
                <a:cs typeface="Arial" panose="020B0604020202020204" pitchFamily="34" charset="0"/>
              </a:rPr>
              <a:t>Establish connection between the grammar/concepts you taught in the previous class and what you will teach at present. Ask students questions related to the previous class to gauge their understanding before proceeding further.</a:t>
            </a:r>
          </a:p>
          <a:p>
            <a:r>
              <a:rPr lang="en-US" b="1" dirty="0">
                <a:solidFill>
                  <a:schemeClr val="tx1"/>
                </a:solidFill>
                <a:latin typeface="Arial" panose="020B0604020202020204" pitchFamily="34" charset="0"/>
                <a:cs typeface="Arial" panose="020B0604020202020204" pitchFamily="34" charset="0"/>
              </a:rPr>
              <a:t>Activity evaluation: </a:t>
            </a:r>
            <a:r>
              <a:rPr lang="en-US" dirty="0">
                <a:solidFill>
                  <a:schemeClr val="tx1"/>
                </a:solidFill>
                <a:latin typeface="Arial" panose="020B0604020202020204" pitchFamily="34" charset="0"/>
                <a:cs typeface="Arial" panose="020B0604020202020204" pitchFamily="34" charset="0"/>
              </a:rPr>
              <a:t>Ask questions to distinguish between grammar/concepts and questions related to individual topics taught so far (multiple-choice questions, short-answer-type questions, explained w/relevant examples). </a:t>
            </a:r>
          </a:p>
          <a:p>
            <a:r>
              <a:rPr lang="en-US" b="1" dirty="0">
                <a:solidFill>
                  <a:schemeClr val="tx1"/>
                </a:solidFill>
                <a:latin typeface="Arial" panose="020B0604020202020204" pitchFamily="34" charset="0"/>
                <a:cs typeface="Arial" panose="020B0604020202020204" pitchFamily="34" charset="0"/>
              </a:rPr>
              <a:t>Useful </a:t>
            </a:r>
            <a:r>
              <a:rPr lang="en-US" dirty="0">
                <a:solidFill>
                  <a:schemeClr val="tx1"/>
                </a:solidFill>
                <a:latin typeface="Arial" panose="020B0604020202020204" pitchFamily="34" charset="0"/>
                <a:cs typeface="Arial" panose="020B0604020202020204" pitchFamily="34" charset="0"/>
              </a:rPr>
              <a:t>for difficult/nuanced concepts or grammar points (e.g. finer points of definite/indefinite articles)</a:t>
            </a:r>
          </a:p>
        </p:txBody>
      </p:sp>
    </p:spTree>
    <p:extLst>
      <p:ext uri="{BB962C8B-B14F-4D97-AF65-F5344CB8AC3E}">
        <p14:creationId xmlns:p14="http://schemas.microsoft.com/office/powerpoint/2010/main" val="4197545249"/>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Badge</Template>
  <TotalTime>4045</TotalTime>
  <Words>1709</Words>
  <Application>Microsoft Macintosh PowerPoint</Application>
  <PresentationFormat>Widescreen</PresentationFormat>
  <Paragraphs>101</Paragraphs>
  <Slides>14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Arial Narrow</vt:lpstr>
      <vt:lpstr>Calibri</vt:lpstr>
      <vt:lpstr>Gill Sans MT</vt:lpstr>
      <vt:lpstr>Impact</vt:lpstr>
      <vt:lpstr>Badge</vt:lpstr>
      <vt:lpstr>Multilingual writers: Deductive/Inductive grammar corrective feedback  </vt:lpstr>
      <vt:lpstr>BMCC ESL Lab Coordinator    </vt:lpstr>
      <vt:lpstr>Dissertation Research  </vt:lpstr>
      <vt:lpstr>Destablizing prevailing monolinguistic ideologies </vt:lpstr>
      <vt:lpstr>Translanguaging,  Translingual orientation</vt:lpstr>
      <vt:lpstr>Importance of one-on-one tutoring </vt:lpstr>
      <vt:lpstr>Deductive and Inductive Reasoning </vt:lpstr>
      <vt:lpstr>Deductive and Inductive Grammar instruction</vt:lpstr>
      <vt:lpstr>Grammar: Deductive Approach</vt:lpstr>
      <vt:lpstr>Grammar: inductive Approach</vt:lpstr>
      <vt:lpstr>Corrective Feedback:  Grammar hierarchy</vt:lpstr>
      <vt:lpstr>Corrective Feedback:  4-Step Strategy </vt:lpstr>
      <vt:lpstr>Asset-oriented Pedagogical strategies: Multilingual writers</vt:lpstr>
      <vt:lpstr>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Promoting Translanguaging in the Virtual Composition Classroom </dc:title>
  <dc:creator>Joshua Belknap</dc:creator>
  <cp:lastModifiedBy>Joshua Belknap</cp:lastModifiedBy>
  <cp:revision>9</cp:revision>
  <dcterms:created xsi:type="dcterms:W3CDTF">2022-03-07T18:13:55Z</dcterms:created>
  <dcterms:modified xsi:type="dcterms:W3CDTF">2022-04-29T15:20:45Z</dcterms:modified>
</cp:coreProperties>
</file>