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862" r:id="rId1"/>
  </p:sldMasterIdLst>
  <p:notesMasterIdLst>
    <p:notesMasterId r:id="rId31"/>
  </p:notesMasterIdLst>
  <p:sldIdLst>
    <p:sldId id="256" r:id="rId2"/>
    <p:sldId id="259" r:id="rId3"/>
    <p:sldId id="285" r:id="rId4"/>
    <p:sldId id="315" r:id="rId5"/>
    <p:sldId id="324" r:id="rId6"/>
    <p:sldId id="326" r:id="rId7"/>
    <p:sldId id="325" r:id="rId8"/>
    <p:sldId id="307" r:id="rId9"/>
    <p:sldId id="310" r:id="rId10"/>
    <p:sldId id="311" r:id="rId11"/>
    <p:sldId id="327" r:id="rId12"/>
    <p:sldId id="313" r:id="rId13"/>
    <p:sldId id="308" r:id="rId14"/>
    <p:sldId id="296" r:id="rId15"/>
    <p:sldId id="294" r:id="rId16"/>
    <p:sldId id="301" r:id="rId17"/>
    <p:sldId id="302" r:id="rId18"/>
    <p:sldId id="304" r:id="rId19"/>
    <p:sldId id="305" r:id="rId20"/>
    <p:sldId id="309" r:id="rId21"/>
    <p:sldId id="297" r:id="rId22"/>
    <p:sldId id="323" r:id="rId23"/>
    <p:sldId id="317" r:id="rId24"/>
    <p:sldId id="318" r:id="rId25"/>
    <p:sldId id="319" r:id="rId26"/>
    <p:sldId id="321" r:id="rId27"/>
    <p:sldId id="322" r:id="rId28"/>
    <p:sldId id="300" r:id="rId29"/>
    <p:sldId id="314" r:id="rId30"/>
  </p:sldIdLst>
  <p:sldSz cx="9144000" cy="5143500" type="screen16x9"/>
  <p:notesSz cx="6858000" cy="9144000"/>
  <p:embeddedFontLst>
    <p:embeddedFont>
      <p:font typeface="Calibri" panose="020F0502020204030204" pitchFamily="34" charset="0"/>
      <p:regular r:id="rId32"/>
      <p:bold r:id="rId33"/>
      <p:italic r:id="rId34"/>
      <p:boldItalic r:id="rId35"/>
    </p:embeddedFont>
    <p:embeddedFont>
      <p:font typeface="Rockwell" panose="02060603020205020403" pitchFamily="18" charset="0"/>
      <p:regular r:id="rId36"/>
      <p:bold r:id="rId37"/>
      <p:italic r:id="rId38"/>
      <p:boldItalic r:id="rId39"/>
    </p:embeddedFont>
    <p:embeddedFont>
      <p:font typeface="Rockwell Condensed" panose="02060603050405020104" pitchFamily="18" charset="0"/>
      <p:regular r:id="rId40"/>
      <p:bold r:id="rId41"/>
    </p:embeddedFont>
    <p:embeddedFont>
      <p:font typeface="Rockwell Extra Bold" panose="02060903040505020403" pitchFamily="18" charset="0"/>
      <p:bold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14A94FE-9968-4053-BF32-789BDA377AE8}">
  <a:tblStyle styleId="{914A94FE-9968-4053-BF32-789BDA377AE8}"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38"/>
    <p:restoredTop sz="94574"/>
  </p:normalViewPr>
  <p:slideViewPr>
    <p:cSldViewPr snapToGrid="0">
      <p:cViewPr varScale="1">
        <p:scale>
          <a:sx n="84" d="100"/>
          <a:sy n="84" d="100"/>
        </p:scale>
        <p:origin x="102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svg"/><Relationship Id="rId1" Type="http://schemas.openxmlformats.org/officeDocument/2006/relationships/image" Target="../media/image19.png"/><Relationship Id="rId6" Type="http://schemas.openxmlformats.org/officeDocument/2006/relationships/image" Target="../media/image18.svg"/><Relationship Id="rId5" Type="http://schemas.openxmlformats.org/officeDocument/2006/relationships/image" Target="../media/image21.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75C6E2-6CC2-421E-B833-FAF1A13A03F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0B574AB-FF69-4E91-AAE5-29E01A14AE05}">
      <dgm:prSet/>
      <dgm:spPr/>
      <dgm:t>
        <a:bodyPr/>
        <a:lstStyle/>
        <a:p>
          <a:r>
            <a:rPr lang="en-US"/>
            <a:t>To accurately assess and communicate the areas a student has potential to grow in </a:t>
          </a:r>
        </a:p>
      </dgm:t>
    </dgm:pt>
    <dgm:pt modelId="{707DFFF9-D717-4ED4-9840-21A9CE14D5C2}" type="parTrans" cxnId="{95775C4C-E07B-49E2-AD93-31A4DF45D711}">
      <dgm:prSet/>
      <dgm:spPr/>
      <dgm:t>
        <a:bodyPr/>
        <a:lstStyle/>
        <a:p>
          <a:endParaRPr lang="en-US"/>
        </a:p>
      </dgm:t>
    </dgm:pt>
    <dgm:pt modelId="{DE283EA4-282D-4AEB-AC79-A47904E851E2}" type="sibTrans" cxnId="{95775C4C-E07B-49E2-AD93-31A4DF45D711}">
      <dgm:prSet/>
      <dgm:spPr/>
      <dgm:t>
        <a:bodyPr/>
        <a:lstStyle/>
        <a:p>
          <a:endParaRPr lang="en-US"/>
        </a:p>
      </dgm:t>
    </dgm:pt>
    <dgm:pt modelId="{390AA6F2-C6B6-47B5-85C7-111858595DA2}">
      <dgm:prSet/>
      <dgm:spPr/>
      <dgm:t>
        <a:bodyPr/>
        <a:lstStyle/>
        <a:p>
          <a:r>
            <a:rPr lang="en-US" dirty="0"/>
            <a:t>To encourage growth, learning, and progress in order to meet expectations  </a:t>
          </a:r>
        </a:p>
      </dgm:t>
    </dgm:pt>
    <dgm:pt modelId="{04935A40-C599-4F55-8B5B-E6152908B4D6}" type="parTrans" cxnId="{2FC1D950-BC75-460D-AE44-8313C145052A}">
      <dgm:prSet/>
      <dgm:spPr/>
      <dgm:t>
        <a:bodyPr/>
        <a:lstStyle/>
        <a:p>
          <a:endParaRPr lang="en-US"/>
        </a:p>
      </dgm:t>
    </dgm:pt>
    <dgm:pt modelId="{F1459C9A-95A6-47A8-8F7A-88132109EFA5}" type="sibTrans" cxnId="{2FC1D950-BC75-460D-AE44-8313C145052A}">
      <dgm:prSet/>
      <dgm:spPr/>
      <dgm:t>
        <a:bodyPr/>
        <a:lstStyle/>
        <a:p>
          <a:endParaRPr lang="en-US"/>
        </a:p>
      </dgm:t>
    </dgm:pt>
    <dgm:pt modelId="{826519A2-EC47-4B46-81F5-CAA88E202149}">
      <dgm:prSet/>
      <dgm:spPr/>
      <dgm:t>
        <a:bodyPr/>
        <a:lstStyle/>
        <a:p>
          <a:r>
            <a:rPr lang="en-US" dirty="0"/>
            <a:t>To communicate to future colleges/employers a student’s skill level</a:t>
          </a:r>
        </a:p>
      </dgm:t>
    </dgm:pt>
    <dgm:pt modelId="{53399821-B796-4E0F-90BD-27B9F1344B13}" type="parTrans" cxnId="{B09607A5-1BAA-4427-BAE7-9D52F7071994}">
      <dgm:prSet/>
      <dgm:spPr/>
      <dgm:t>
        <a:bodyPr/>
        <a:lstStyle/>
        <a:p>
          <a:endParaRPr lang="en-US"/>
        </a:p>
      </dgm:t>
    </dgm:pt>
    <dgm:pt modelId="{2EDAEF72-62DF-45CD-A212-7AAE76E61253}" type="sibTrans" cxnId="{B09607A5-1BAA-4427-BAE7-9D52F7071994}">
      <dgm:prSet/>
      <dgm:spPr/>
      <dgm:t>
        <a:bodyPr/>
        <a:lstStyle/>
        <a:p>
          <a:endParaRPr lang="en-US"/>
        </a:p>
      </dgm:t>
    </dgm:pt>
    <dgm:pt modelId="{6242BBCB-3A7C-46FF-A72E-DC8E2B538C94}" type="pres">
      <dgm:prSet presAssocID="{4475C6E2-6CC2-421E-B833-FAF1A13A03FE}" presName="root" presStyleCnt="0">
        <dgm:presLayoutVars>
          <dgm:dir/>
          <dgm:resizeHandles val="exact"/>
        </dgm:presLayoutVars>
      </dgm:prSet>
      <dgm:spPr/>
    </dgm:pt>
    <dgm:pt modelId="{9BA371D1-F661-437D-9EDC-DCA928D87AC7}" type="pres">
      <dgm:prSet presAssocID="{90B574AB-FF69-4E91-AAE5-29E01A14AE05}" presName="compNode" presStyleCnt="0"/>
      <dgm:spPr/>
    </dgm:pt>
    <dgm:pt modelId="{E5F5D6A0-8F0E-4AF4-9B1F-6AB12F1534A7}" type="pres">
      <dgm:prSet presAssocID="{90B574AB-FF69-4E91-AAE5-29E01A14AE05}" presName="bgRect" presStyleLbl="bgShp" presStyleIdx="0" presStyleCnt="3"/>
      <dgm:spPr/>
    </dgm:pt>
    <dgm:pt modelId="{AE048FB9-1531-4E4F-ADC0-81AEC22BFFFF}" type="pres">
      <dgm:prSet presAssocID="{90B574AB-FF69-4E91-AAE5-29E01A14AE0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icroscope"/>
        </a:ext>
      </dgm:extLst>
    </dgm:pt>
    <dgm:pt modelId="{F1FA1262-0A69-4598-B3A5-368DAA0FF48E}" type="pres">
      <dgm:prSet presAssocID="{90B574AB-FF69-4E91-AAE5-29E01A14AE05}" presName="spaceRect" presStyleCnt="0"/>
      <dgm:spPr/>
    </dgm:pt>
    <dgm:pt modelId="{ADB6EBA8-57B8-41FA-9238-504A24A6532C}" type="pres">
      <dgm:prSet presAssocID="{90B574AB-FF69-4E91-AAE5-29E01A14AE05}" presName="parTx" presStyleLbl="revTx" presStyleIdx="0" presStyleCnt="3">
        <dgm:presLayoutVars>
          <dgm:chMax val="0"/>
          <dgm:chPref val="0"/>
        </dgm:presLayoutVars>
      </dgm:prSet>
      <dgm:spPr/>
    </dgm:pt>
    <dgm:pt modelId="{F50DA37F-4FD3-4961-B308-154D7539C743}" type="pres">
      <dgm:prSet presAssocID="{DE283EA4-282D-4AEB-AC79-A47904E851E2}" presName="sibTrans" presStyleCnt="0"/>
      <dgm:spPr/>
    </dgm:pt>
    <dgm:pt modelId="{85C01BE7-17CE-4920-9F99-EC0DA73D7CFA}" type="pres">
      <dgm:prSet presAssocID="{390AA6F2-C6B6-47B5-85C7-111858595DA2}" presName="compNode" presStyleCnt="0"/>
      <dgm:spPr/>
    </dgm:pt>
    <dgm:pt modelId="{7B9AC52A-02AE-4237-AD63-E288C3C136B3}" type="pres">
      <dgm:prSet presAssocID="{390AA6F2-C6B6-47B5-85C7-111858595DA2}" presName="bgRect" presStyleLbl="bgShp" presStyleIdx="1" presStyleCnt="3"/>
      <dgm:spPr/>
    </dgm:pt>
    <dgm:pt modelId="{9FA7767A-98D2-4B58-9BA3-05C4C4764CC5}" type="pres">
      <dgm:prSet presAssocID="{390AA6F2-C6B6-47B5-85C7-111858595DA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siness Growth"/>
        </a:ext>
      </dgm:extLst>
    </dgm:pt>
    <dgm:pt modelId="{25D23381-8109-48E2-8F61-6D2B68347F8F}" type="pres">
      <dgm:prSet presAssocID="{390AA6F2-C6B6-47B5-85C7-111858595DA2}" presName="spaceRect" presStyleCnt="0"/>
      <dgm:spPr/>
    </dgm:pt>
    <dgm:pt modelId="{B7FD5828-5E6E-4750-9966-6133145E0386}" type="pres">
      <dgm:prSet presAssocID="{390AA6F2-C6B6-47B5-85C7-111858595DA2}" presName="parTx" presStyleLbl="revTx" presStyleIdx="1" presStyleCnt="3">
        <dgm:presLayoutVars>
          <dgm:chMax val="0"/>
          <dgm:chPref val="0"/>
        </dgm:presLayoutVars>
      </dgm:prSet>
      <dgm:spPr/>
    </dgm:pt>
    <dgm:pt modelId="{BCE71431-6FAB-462E-96E1-BDC64EA8FE02}" type="pres">
      <dgm:prSet presAssocID="{F1459C9A-95A6-47A8-8F7A-88132109EFA5}" presName="sibTrans" presStyleCnt="0"/>
      <dgm:spPr/>
    </dgm:pt>
    <dgm:pt modelId="{108361E6-75A1-44A0-AC0C-2DB358ACA679}" type="pres">
      <dgm:prSet presAssocID="{826519A2-EC47-4B46-81F5-CAA88E202149}" presName="compNode" presStyleCnt="0"/>
      <dgm:spPr/>
    </dgm:pt>
    <dgm:pt modelId="{25AB277E-31F2-444A-A7C0-8D9A1110D50C}" type="pres">
      <dgm:prSet presAssocID="{826519A2-EC47-4B46-81F5-CAA88E202149}" presName="bgRect" presStyleLbl="bgShp" presStyleIdx="2" presStyleCnt="3"/>
      <dgm:spPr/>
    </dgm:pt>
    <dgm:pt modelId="{E4A1C7FE-D555-42DD-A3FD-E3543CB46C1B}" type="pres">
      <dgm:prSet presAssocID="{826519A2-EC47-4B46-81F5-CAA88E20214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iploma Roll"/>
        </a:ext>
      </dgm:extLst>
    </dgm:pt>
    <dgm:pt modelId="{412241BF-95E8-448D-9640-0D7DB27746AD}" type="pres">
      <dgm:prSet presAssocID="{826519A2-EC47-4B46-81F5-CAA88E202149}" presName="spaceRect" presStyleCnt="0"/>
      <dgm:spPr/>
    </dgm:pt>
    <dgm:pt modelId="{CC7EB6DA-08A9-4E08-B63F-6162E54DA42C}" type="pres">
      <dgm:prSet presAssocID="{826519A2-EC47-4B46-81F5-CAA88E202149}" presName="parTx" presStyleLbl="revTx" presStyleIdx="2" presStyleCnt="3">
        <dgm:presLayoutVars>
          <dgm:chMax val="0"/>
          <dgm:chPref val="0"/>
        </dgm:presLayoutVars>
      </dgm:prSet>
      <dgm:spPr/>
    </dgm:pt>
  </dgm:ptLst>
  <dgm:cxnLst>
    <dgm:cxn modelId="{2179E519-A0AB-4CB5-A272-5FF42D3FCC9D}" type="presOf" srcId="{4475C6E2-6CC2-421E-B833-FAF1A13A03FE}" destId="{6242BBCB-3A7C-46FF-A72E-DC8E2B538C94}" srcOrd="0" destOrd="0" presId="urn:microsoft.com/office/officeart/2018/2/layout/IconVerticalSolidList"/>
    <dgm:cxn modelId="{3119FB67-3B6C-48B3-8802-FFD210D6E8C8}" type="presOf" srcId="{390AA6F2-C6B6-47B5-85C7-111858595DA2}" destId="{B7FD5828-5E6E-4750-9966-6133145E0386}" srcOrd="0" destOrd="0" presId="urn:microsoft.com/office/officeart/2018/2/layout/IconVerticalSolidList"/>
    <dgm:cxn modelId="{95775C4C-E07B-49E2-AD93-31A4DF45D711}" srcId="{4475C6E2-6CC2-421E-B833-FAF1A13A03FE}" destId="{90B574AB-FF69-4E91-AAE5-29E01A14AE05}" srcOrd="0" destOrd="0" parTransId="{707DFFF9-D717-4ED4-9840-21A9CE14D5C2}" sibTransId="{DE283EA4-282D-4AEB-AC79-A47904E851E2}"/>
    <dgm:cxn modelId="{2FC1D950-BC75-460D-AE44-8313C145052A}" srcId="{4475C6E2-6CC2-421E-B833-FAF1A13A03FE}" destId="{390AA6F2-C6B6-47B5-85C7-111858595DA2}" srcOrd="1" destOrd="0" parTransId="{04935A40-C599-4F55-8B5B-E6152908B4D6}" sibTransId="{F1459C9A-95A6-47A8-8F7A-88132109EFA5}"/>
    <dgm:cxn modelId="{AB549254-C9F5-4536-8B56-DFE2B1B02C97}" type="presOf" srcId="{826519A2-EC47-4B46-81F5-CAA88E202149}" destId="{CC7EB6DA-08A9-4E08-B63F-6162E54DA42C}" srcOrd="0" destOrd="0" presId="urn:microsoft.com/office/officeart/2018/2/layout/IconVerticalSolidList"/>
    <dgm:cxn modelId="{B09607A5-1BAA-4427-BAE7-9D52F7071994}" srcId="{4475C6E2-6CC2-421E-B833-FAF1A13A03FE}" destId="{826519A2-EC47-4B46-81F5-CAA88E202149}" srcOrd="2" destOrd="0" parTransId="{53399821-B796-4E0F-90BD-27B9F1344B13}" sibTransId="{2EDAEF72-62DF-45CD-A212-7AAE76E61253}"/>
    <dgm:cxn modelId="{63B253DF-8698-42C0-916F-7F2F5FD453A4}" type="presOf" srcId="{90B574AB-FF69-4E91-AAE5-29E01A14AE05}" destId="{ADB6EBA8-57B8-41FA-9238-504A24A6532C}" srcOrd="0" destOrd="0" presId="urn:microsoft.com/office/officeart/2018/2/layout/IconVerticalSolidList"/>
    <dgm:cxn modelId="{2AE3BD5E-C0F0-4401-AFEA-1B8D590140A8}" type="presParOf" srcId="{6242BBCB-3A7C-46FF-A72E-DC8E2B538C94}" destId="{9BA371D1-F661-437D-9EDC-DCA928D87AC7}" srcOrd="0" destOrd="0" presId="urn:microsoft.com/office/officeart/2018/2/layout/IconVerticalSolidList"/>
    <dgm:cxn modelId="{B806D95A-19CA-44DD-BA05-E24BD2D896EF}" type="presParOf" srcId="{9BA371D1-F661-437D-9EDC-DCA928D87AC7}" destId="{E5F5D6A0-8F0E-4AF4-9B1F-6AB12F1534A7}" srcOrd="0" destOrd="0" presId="urn:microsoft.com/office/officeart/2018/2/layout/IconVerticalSolidList"/>
    <dgm:cxn modelId="{7DB8BCD9-A52E-4C50-823F-EB147D88331B}" type="presParOf" srcId="{9BA371D1-F661-437D-9EDC-DCA928D87AC7}" destId="{AE048FB9-1531-4E4F-ADC0-81AEC22BFFFF}" srcOrd="1" destOrd="0" presId="urn:microsoft.com/office/officeart/2018/2/layout/IconVerticalSolidList"/>
    <dgm:cxn modelId="{5CA8946C-E09F-41AE-ABB9-8A3150985C77}" type="presParOf" srcId="{9BA371D1-F661-437D-9EDC-DCA928D87AC7}" destId="{F1FA1262-0A69-4598-B3A5-368DAA0FF48E}" srcOrd="2" destOrd="0" presId="urn:microsoft.com/office/officeart/2018/2/layout/IconVerticalSolidList"/>
    <dgm:cxn modelId="{BE919C82-7D4A-494C-ADB4-1D64EC516DB1}" type="presParOf" srcId="{9BA371D1-F661-437D-9EDC-DCA928D87AC7}" destId="{ADB6EBA8-57B8-41FA-9238-504A24A6532C}" srcOrd="3" destOrd="0" presId="urn:microsoft.com/office/officeart/2018/2/layout/IconVerticalSolidList"/>
    <dgm:cxn modelId="{0EBBF976-8A0C-48A7-8F42-47CC06A844A8}" type="presParOf" srcId="{6242BBCB-3A7C-46FF-A72E-DC8E2B538C94}" destId="{F50DA37F-4FD3-4961-B308-154D7539C743}" srcOrd="1" destOrd="0" presId="urn:microsoft.com/office/officeart/2018/2/layout/IconVerticalSolidList"/>
    <dgm:cxn modelId="{0C5A2FEA-0912-472C-A327-68DE18BD0FB3}" type="presParOf" srcId="{6242BBCB-3A7C-46FF-A72E-DC8E2B538C94}" destId="{85C01BE7-17CE-4920-9F99-EC0DA73D7CFA}" srcOrd="2" destOrd="0" presId="urn:microsoft.com/office/officeart/2018/2/layout/IconVerticalSolidList"/>
    <dgm:cxn modelId="{C9797C28-0409-4DCC-ABCD-8214CB0F7115}" type="presParOf" srcId="{85C01BE7-17CE-4920-9F99-EC0DA73D7CFA}" destId="{7B9AC52A-02AE-4237-AD63-E288C3C136B3}" srcOrd="0" destOrd="0" presId="urn:microsoft.com/office/officeart/2018/2/layout/IconVerticalSolidList"/>
    <dgm:cxn modelId="{D44AE682-3511-4129-9909-A1F1A8B3B9C3}" type="presParOf" srcId="{85C01BE7-17CE-4920-9F99-EC0DA73D7CFA}" destId="{9FA7767A-98D2-4B58-9BA3-05C4C4764CC5}" srcOrd="1" destOrd="0" presId="urn:microsoft.com/office/officeart/2018/2/layout/IconVerticalSolidList"/>
    <dgm:cxn modelId="{28794465-D019-4410-8033-CC3F3A3E4F8B}" type="presParOf" srcId="{85C01BE7-17CE-4920-9F99-EC0DA73D7CFA}" destId="{25D23381-8109-48E2-8F61-6D2B68347F8F}" srcOrd="2" destOrd="0" presId="urn:microsoft.com/office/officeart/2018/2/layout/IconVerticalSolidList"/>
    <dgm:cxn modelId="{864FFE4F-E206-44AD-BFBB-110D0145FF93}" type="presParOf" srcId="{85C01BE7-17CE-4920-9F99-EC0DA73D7CFA}" destId="{B7FD5828-5E6E-4750-9966-6133145E0386}" srcOrd="3" destOrd="0" presId="urn:microsoft.com/office/officeart/2018/2/layout/IconVerticalSolidList"/>
    <dgm:cxn modelId="{5B07ECD4-36E8-488D-BBF4-3D9E06C43980}" type="presParOf" srcId="{6242BBCB-3A7C-46FF-A72E-DC8E2B538C94}" destId="{BCE71431-6FAB-462E-96E1-BDC64EA8FE02}" srcOrd="3" destOrd="0" presId="urn:microsoft.com/office/officeart/2018/2/layout/IconVerticalSolidList"/>
    <dgm:cxn modelId="{08D11E94-4725-46A0-BEDB-6CE753FF1761}" type="presParOf" srcId="{6242BBCB-3A7C-46FF-A72E-DC8E2B538C94}" destId="{108361E6-75A1-44A0-AC0C-2DB358ACA679}" srcOrd="4" destOrd="0" presId="urn:microsoft.com/office/officeart/2018/2/layout/IconVerticalSolidList"/>
    <dgm:cxn modelId="{8D2939CA-CCF6-4CD3-A5F5-4591C9037A98}" type="presParOf" srcId="{108361E6-75A1-44A0-AC0C-2DB358ACA679}" destId="{25AB277E-31F2-444A-A7C0-8D9A1110D50C}" srcOrd="0" destOrd="0" presId="urn:microsoft.com/office/officeart/2018/2/layout/IconVerticalSolidList"/>
    <dgm:cxn modelId="{F8DBAA58-532C-4E6D-8531-B21BB26156FC}" type="presParOf" srcId="{108361E6-75A1-44A0-AC0C-2DB358ACA679}" destId="{E4A1C7FE-D555-42DD-A3FD-E3543CB46C1B}" srcOrd="1" destOrd="0" presId="urn:microsoft.com/office/officeart/2018/2/layout/IconVerticalSolidList"/>
    <dgm:cxn modelId="{7D8E91F8-AC82-4F80-A14C-B1B9D2E89997}" type="presParOf" srcId="{108361E6-75A1-44A0-AC0C-2DB358ACA679}" destId="{412241BF-95E8-448D-9640-0D7DB27746AD}" srcOrd="2" destOrd="0" presId="urn:microsoft.com/office/officeart/2018/2/layout/IconVerticalSolidList"/>
    <dgm:cxn modelId="{E8F303A9-E69F-4966-8297-E6877307AA5F}" type="presParOf" srcId="{108361E6-75A1-44A0-AC0C-2DB358ACA679}" destId="{CC7EB6DA-08A9-4E08-B63F-6162E54DA42C}" srcOrd="3" destOrd="0" presId="urn:microsoft.com/office/officeart/2018/2/layout/IconVerticalSoli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A0631A-1C3A-45BA-8906-D0D548DC12A6}" type="doc">
      <dgm:prSet loTypeId="urn:microsoft.com/office/officeart/2016/7/layout/HorizontalActionList" loCatId="List" qsTypeId="urn:microsoft.com/office/officeart/2005/8/quickstyle/simple1" qsCatId="simple" csTypeId="urn:microsoft.com/office/officeart/2005/8/colors/colorful2" csCatId="colorful" phldr="1"/>
      <dgm:spPr/>
      <dgm:t>
        <a:bodyPr/>
        <a:lstStyle/>
        <a:p>
          <a:endParaRPr lang="en-US"/>
        </a:p>
      </dgm:t>
    </dgm:pt>
    <dgm:pt modelId="{57CDD12C-B1DB-494D-A026-1106D7E6CA2A}">
      <dgm:prSet/>
      <dgm:spPr/>
      <dgm:t>
        <a:bodyPr/>
        <a:lstStyle/>
        <a:p>
          <a:r>
            <a:rPr lang="en-US" dirty="0" err="1"/>
            <a:t>Acccurate</a:t>
          </a:r>
          <a:r>
            <a:rPr lang="en-US" dirty="0"/>
            <a:t> </a:t>
          </a:r>
        </a:p>
      </dgm:t>
    </dgm:pt>
    <dgm:pt modelId="{BB422C48-BE96-4A1E-B2CC-91344D4F1A30}" type="parTrans" cxnId="{54E09BE5-EC19-4A53-84F7-000FD1ACA409}">
      <dgm:prSet/>
      <dgm:spPr/>
      <dgm:t>
        <a:bodyPr/>
        <a:lstStyle/>
        <a:p>
          <a:endParaRPr lang="en-US"/>
        </a:p>
      </dgm:t>
    </dgm:pt>
    <dgm:pt modelId="{79F69665-248D-4122-9FA7-3CE0CE8AAAA4}" type="sibTrans" cxnId="{54E09BE5-EC19-4A53-84F7-000FD1ACA409}">
      <dgm:prSet/>
      <dgm:spPr/>
      <dgm:t>
        <a:bodyPr/>
        <a:lstStyle/>
        <a:p>
          <a:endParaRPr lang="en-US"/>
        </a:p>
      </dgm:t>
    </dgm:pt>
    <dgm:pt modelId="{D4A146C4-FC26-4638-8F73-0F06CE3914E4}">
      <dgm:prSet/>
      <dgm:spPr/>
      <dgm:t>
        <a:bodyPr/>
        <a:lstStyle/>
        <a:p>
          <a:r>
            <a:rPr lang="en-US" dirty="0"/>
            <a:t>Bias Resistant</a:t>
          </a:r>
        </a:p>
      </dgm:t>
    </dgm:pt>
    <dgm:pt modelId="{92212216-B096-4A5C-A912-796E504FA94A}" type="parTrans" cxnId="{1418CAC8-D914-4330-AA80-F5DFE064D278}">
      <dgm:prSet/>
      <dgm:spPr/>
      <dgm:t>
        <a:bodyPr/>
        <a:lstStyle/>
        <a:p>
          <a:endParaRPr lang="en-US"/>
        </a:p>
      </dgm:t>
    </dgm:pt>
    <dgm:pt modelId="{C297274E-E161-43F0-8AA8-F5F0052ACABA}" type="sibTrans" cxnId="{1418CAC8-D914-4330-AA80-F5DFE064D278}">
      <dgm:prSet/>
      <dgm:spPr/>
      <dgm:t>
        <a:bodyPr/>
        <a:lstStyle/>
        <a:p>
          <a:endParaRPr lang="en-US"/>
        </a:p>
      </dgm:t>
    </dgm:pt>
    <dgm:pt modelId="{7F95FCC7-699C-4EBD-B56C-555F453C6E8F}">
      <dgm:prSet/>
      <dgm:spPr/>
      <dgm:t>
        <a:bodyPr/>
        <a:lstStyle/>
        <a:p>
          <a:r>
            <a:rPr lang="en-US"/>
            <a:t>Grade based on student work, not timing</a:t>
          </a:r>
          <a:endParaRPr lang="en-US" dirty="0"/>
        </a:p>
      </dgm:t>
    </dgm:pt>
    <dgm:pt modelId="{B6A28ACF-4E16-4DEF-9249-A8765A204206}" type="parTrans" cxnId="{2CEC78FF-EC0B-43B8-8B36-2FD94F2C4F6E}">
      <dgm:prSet/>
      <dgm:spPr/>
      <dgm:t>
        <a:bodyPr/>
        <a:lstStyle/>
        <a:p>
          <a:endParaRPr lang="en-US"/>
        </a:p>
      </dgm:t>
    </dgm:pt>
    <dgm:pt modelId="{B5A151DB-A0A4-4F3A-9907-50F87E0FBB80}" type="sibTrans" cxnId="{2CEC78FF-EC0B-43B8-8B36-2FD94F2C4F6E}">
      <dgm:prSet/>
      <dgm:spPr/>
      <dgm:t>
        <a:bodyPr/>
        <a:lstStyle/>
        <a:p>
          <a:endParaRPr lang="en-US"/>
        </a:p>
      </dgm:t>
    </dgm:pt>
    <dgm:pt modelId="{ADDD9DF0-ADB5-49EB-BA10-11E7985C9083}">
      <dgm:prSet/>
      <dgm:spPr/>
      <dgm:t>
        <a:bodyPr/>
        <a:lstStyle/>
        <a:p>
          <a:endParaRPr lang="en-US" dirty="0"/>
        </a:p>
      </dgm:t>
    </dgm:pt>
    <dgm:pt modelId="{DA400E1A-CAD7-47FD-A048-36418A9ECEF6}" type="parTrans" cxnId="{63C9A376-BEB9-4715-854E-08238497C8A6}">
      <dgm:prSet/>
      <dgm:spPr/>
      <dgm:t>
        <a:bodyPr/>
        <a:lstStyle/>
        <a:p>
          <a:endParaRPr lang="en-US"/>
        </a:p>
      </dgm:t>
    </dgm:pt>
    <dgm:pt modelId="{8192B13F-85EF-4993-9722-A9BE64B48FC7}" type="sibTrans" cxnId="{63C9A376-BEB9-4715-854E-08238497C8A6}">
      <dgm:prSet/>
      <dgm:spPr/>
      <dgm:t>
        <a:bodyPr/>
        <a:lstStyle/>
        <a:p>
          <a:endParaRPr lang="en-US"/>
        </a:p>
      </dgm:t>
    </dgm:pt>
    <dgm:pt modelId="{01705F95-22F0-4874-90E2-A1008AFBA9EA}">
      <dgm:prSet/>
      <dgm:spPr/>
      <dgm:t>
        <a:bodyPr/>
        <a:lstStyle/>
        <a:p>
          <a:r>
            <a:rPr lang="en-US" dirty="0"/>
            <a:t>Motivational</a:t>
          </a:r>
        </a:p>
      </dgm:t>
    </dgm:pt>
    <dgm:pt modelId="{F6A712A9-33FD-4EDF-8EB3-6065792D85E8}" type="parTrans" cxnId="{8C628D55-5515-465E-839F-2C55F89DCE01}">
      <dgm:prSet/>
      <dgm:spPr/>
      <dgm:t>
        <a:bodyPr/>
        <a:lstStyle/>
        <a:p>
          <a:endParaRPr lang="en-US"/>
        </a:p>
      </dgm:t>
    </dgm:pt>
    <dgm:pt modelId="{276D01E6-E41F-4CF2-BE00-C50D50D85035}" type="sibTrans" cxnId="{8C628D55-5515-465E-839F-2C55F89DCE01}">
      <dgm:prSet/>
      <dgm:spPr/>
      <dgm:t>
        <a:bodyPr/>
        <a:lstStyle/>
        <a:p>
          <a:endParaRPr lang="en-US"/>
        </a:p>
      </dgm:t>
    </dgm:pt>
    <dgm:pt modelId="{4D291192-1273-47F9-8C95-35E9BAC974F2}">
      <dgm:prSet/>
      <dgm:spPr/>
      <dgm:t>
        <a:bodyPr/>
        <a:lstStyle/>
        <a:p>
          <a:r>
            <a:rPr lang="en-US" dirty="0"/>
            <a:t>Re-assess grade scales</a:t>
          </a:r>
        </a:p>
      </dgm:t>
    </dgm:pt>
    <dgm:pt modelId="{EDE60BF3-7CEA-451B-9D8D-DFD771406413}" type="parTrans" cxnId="{85EB75D9-7ED3-43AA-AD8E-B5DAF3455119}">
      <dgm:prSet/>
      <dgm:spPr/>
      <dgm:t>
        <a:bodyPr/>
        <a:lstStyle/>
        <a:p>
          <a:endParaRPr lang="en-US"/>
        </a:p>
      </dgm:t>
    </dgm:pt>
    <dgm:pt modelId="{FDFA5200-60CE-464C-B36E-442B4FDBE1A7}" type="sibTrans" cxnId="{85EB75D9-7ED3-43AA-AD8E-B5DAF3455119}">
      <dgm:prSet/>
      <dgm:spPr/>
      <dgm:t>
        <a:bodyPr/>
        <a:lstStyle/>
        <a:p>
          <a:endParaRPr lang="en-US"/>
        </a:p>
      </dgm:t>
    </dgm:pt>
    <dgm:pt modelId="{6509FF94-5BBB-194A-A5F5-78329CB0B4E9}">
      <dgm:prSet/>
      <dgm:spPr/>
      <dgm:t>
        <a:bodyPr/>
        <a:lstStyle/>
        <a:p>
          <a:r>
            <a:rPr lang="en-US"/>
            <a:t>Consider the purpose of grades</a:t>
          </a:r>
          <a:endParaRPr lang="en-US" dirty="0"/>
        </a:p>
      </dgm:t>
    </dgm:pt>
    <dgm:pt modelId="{60356D91-D451-C44E-B14D-DBBD4FCE3480}" type="parTrans" cxnId="{C4679742-FA9A-7440-9A40-0AC1EDE7531D}">
      <dgm:prSet/>
      <dgm:spPr/>
      <dgm:t>
        <a:bodyPr/>
        <a:lstStyle/>
        <a:p>
          <a:endParaRPr lang="en-US"/>
        </a:p>
      </dgm:t>
    </dgm:pt>
    <dgm:pt modelId="{882BD0FE-9975-804A-849D-F061C4AA6309}" type="sibTrans" cxnId="{C4679742-FA9A-7440-9A40-0AC1EDE7531D}">
      <dgm:prSet/>
      <dgm:spPr/>
      <dgm:t>
        <a:bodyPr/>
        <a:lstStyle/>
        <a:p>
          <a:endParaRPr lang="en-US"/>
        </a:p>
      </dgm:t>
    </dgm:pt>
    <dgm:pt modelId="{864E2474-F266-1B4E-B015-CA453A0B0F27}">
      <dgm:prSet/>
      <dgm:spPr/>
      <dgm:t>
        <a:bodyPr/>
        <a:lstStyle/>
        <a:p>
          <a:r>
            <a:rPr lang="en-US"/>
            <a:t>Avoid 0s/Minimum Grading</a:t>
          </a:r>
          <a:endParaRPr lang="en-US" dirty="0"/>
        </a:p>
      </dgm:t>
    </dgm:pt>
    <dgm:pt modelId="{807C3534-BE1D-5749-A814-EE3A74CED2DF}" type="parTrans" cxnId="{81C97FA9-AAC5-624B-A59B-1B2401F6EC90}">
      <dgm:prSet/>
      <dgm:spPr/>
      <dgm:t>
        <a:bodyPr/>
        <a:lstStyle/>
        <a:p>
          <a:endParaRPr lang="en-US"/>
        </a:p>
      </dgm:t>
    </dgm:pt>
    <dgm:pt modelId="{9394D5C0-4112-9B49-B52D-72024CBC5B7B}" type="sibTrans" cxnId="{81C97FA9-AAC5-624B-A59B-1B2401F6EC90}">
      <dgm:prSet/>
      <dgm:spPr/>
      <dgm:t>
        <a:bodyPr/>
        <a:lstStyle/>
        <a:p>
          <a:endParaRPr lang="en-US"/>
        </a:p>
      </dgm:t>
    </dgm:pt>
    <dgm:pt modelId="{D602E9B9-6492-1945-BBE9-F37007930F73}">
      <dgm:prSet/>
      <dgm:spPr/>
      <dgm:t>
        <a:bodyPr/>
        <a:lstStyle/>
        <a:p>
          <a:r>
            <a:rPr lang="en-US"/>
            <a:t>0-4 Scale</a:t>
          </a:r>
          <a:endParaRPr lang="en-US" dirty="0"/>
        </a:p>
      </dgm:t>
    </dgm:pt>
    <dgm:pt modelId="{746EDA94-C373-204D-9200-F59C9D116A76}" type="parTrans" cxnId="{B22044C2-4053-7945-AA0D-75FCAFAAC42D}">
      <dgm:prSet/>
      <dgm:spPr/>
      <dgm:t>
        <a:bodyPr/>
        <a:lstStyle/>
        <a:p>
          <a:endParaRPr lang="en-US"/>
        </a:p>
      </dgm:t>
    </dgm:pt>
    <dgm:pt modelId="{544B4453-604B-364B-AC52-C1FC6C22205D}" type="sibTrans" cxnId="{B22044C2-4053-7945-AA0D-75FCAFAAC42D}">
      <dgm:prSet/>
      <dgm:spPr/>
      <dgm:t>
        <a:bodyPr/>
        <a:lstStyle/>
        <a:p>
          <a:endParaRPr lang="en-US"/>
        </a:p>
      </dgm:t>
    </dgm:pt>
    <dgm:pt modelId="{9797CDB2-20CB-554A-93E6-C88CA36F855E}">
      <dgm:prSet/>
      <dgm:spPr/>
      <dgm:t>
        <a:bodyPr/>
        <a:lstStyle/>
        <a:p>
          <a:r>
            <a:rPr lang="en-US"/>
            <a:t>Re-assess weights and proportions </a:t>
          </a:r>
          <a:endParaRPr lang="en-US" dirty="0"/>
        </a:p>
      </dgm:t>
    </dgm:pt>
    <dgm:pt modelId="{ACD321CB-674E-3B44-8C76-1DC0DE474A9B}" type="parTrans" cxnId="{9949A21A-1D45-D34D-8878-6E718ECBF559}">
      <dgm:prSet/>
      <dgm:spPr/>
      <dgm:t>
        <a:bodyPr/>
        <a:lstStyle/>
        <a:p>
          <a:endParaRPr lang="en-US"/>
        </a:p>
      </dgm:t>
    </dgm:pt>
    <dgm:pt modelId="{BCC7B3C2-57A0-5C4C-9ABC-9E708540A477}" type="sibTrans" cxnId="{9949A21A-1D45-D34D-8878-6E718ECBF559}">
      <dgm:prSet/>
      <dgm:spPr/>
      <dgm:t>
        <a:bodyPr/>
        <a:lstStyle/>
        <a:p>
          <a:endParaRPr lang="en-US"/>
        </a:p>
      </dgm:t>
    </dgm:pt>
    <dgm:pt modelId="{EC88A73E-AADB-F04A-B03D-A43954861CF2}">
      <dgm:prSet/>
      <dgm:spPr/>
      <dgm:t>
        <a:bodyPr/>
        <a:lstStyle/>
        <a:p>
          <a:r>
            <a:rPr lang="en-US"/>
            <a:t>Grade based on content, not extra credit</a:t>
          </a:r>
          <a:endParaRPr lang="en-US" dirty="0"/>
        </a:p>
      </dgm:t>
    </dgm:pt>
    <dgm:pt modelId="{A4B0F90F-BAF2-DC48-ADA9-BA36BCB68478}" type="parTrans" cxnId="{82DAC161-F5FF-294D-8E28-9245F1B46DD2}">
      <dgm:prSet/>
      <dgm:spPr/>
      <dgm:t>
        <a:bodyPr/>
        <a:lstStyle/>
        <a:p>
          <a:endParaRPr lang="en-US"/>
        </a:p>
      </dgm:t>
    </dgm:pt>
    <dgm:pt modelId="{83BEC761-2E16-CE44-9DA2-84B1AFAF820D}" type="sibTrans" cxnId="{82DAC161-F5FF-294D-8E28-9245F1B46DD2}">
      <dgm:prSet/>
      <dgm:spPr/>
      <dgm:t>
        <a:bodyPr/>
        <a:lstStyle/>
        <a:p>
          <a:endParaRPr lang="en-US"/>
        </a:p>
      </dgm:t>
    </dgm:pt>
    <dgm:pt modelId="{E4550917-22BF-C648-BCFD-40D3BC70B764}">
      <dgm:prSet/>
      <dgm:spPr/>
      <dgm:t>
        <a:bodyPr/>
        <a:lstStyle/>
        <a:p>
          <a:r>
            <a:rPr lang="en-US"/>
            <a:t>Grade results, not methods</a:t>
          </a:r>
          <a:endParaRPr lang="en-US" dirty="0"/>
        </a:p>
      </dgm:t>
    </dgm:pt>
    <dgm:pt modelId="{18FD93D6-A531-9845-914F-D562A1A4ADF6}" type="parTrans" cxnId="{3D680E0A-2CD9-5C4E-B93A-C1BEBEDCEBD6}">
      <dgm:prSet/>
      <dgm:spPr/>
      <dgm:t>
        <a:bodyPr/>
        <a:lstStyle/>
        <a:p>
          <a:endParaRPr lang="en-US"/>
        </a:p>
      </dgm:t>
    </dgm:pt>
    <dgm:pt modelId="{3FC6AD65-5B85-A54A-90F2-C8DF52DD286B}" type="sibTrans" cxnId="{3D680E0A-2CD9-5C4E-B93A-C1BEBEDCEBD6}">
      <dgm:prSet/>
      <dgm:spPr/>
      <dgm:t>
        <a:bodyPr/>
        <a:lstStyle/>
        <a:p>
          <a:endParaRPr lang="en-US"/>
        </a:p>
      </dgm:t>
    </dgm:pt>
    <dgm:pt modelId="{937BC4EA-5C22-174C-940E-5CEB5803E0BB}">
      <dgm:prSet/>
      <dgm:spPr/>
      <dgm:t>
        <a:bodyPr/>
        <a:lstStyle/>
        <a:p>
          <a:r>
            <a:rPr lang="en-US" dirty="0"/>
            <a:t>Self-assessment</a:t>
          </a:r>
        </a:p>
      </dgm:t>
    </dgm:pt>
    <dgm:pt modelId="{404DB2E2-9C4E-6543-9F38-999DFDA82737}" type="parTrans" cxnId="{4B9B38BF-25B2-174C-BE2D-0534DF9A6FF3}">
      <dgm:prSet/>
      <dgm:spPr/>
      <dgm:t>
        <a:bodyPr/>
        <a:lstStyle/>
        <a:p>
          <a:endParaRPr lang="en-US"/>
        </a:p>
      </dgm:t>
    </dgm:pt>
    <dgm:pt modelId="{7AE4D678-9C3F-D44A-9414-4B0FC20D49E4}" type="sibTrans" cxnId="{4B9B38BF-25B2-174C-BE2D-0534DF9A6FF3}">
      <dgm:prSet/>
      <dgm:spPr/>
      <dgm:t>
        <a:bodyPr/>
        <a:lstStyle/>
        <a:p>
          <a:endParaRPr lang="en-US"/>
        </a:p>
      </dgm:t>
    </dgm:pt>
    <dgm:pt modelId="{D2F47EBE-D44E-FA43-881F-7DD826B40D8B}">
      <dgm:prSet/>
      <dgm:spPr/>
      <dgm:t>
        <a:bodyPr/>
        <a:lstStyle/>
        <a:p>
          <a:r>
            <a:rPr lang="en-US" dirty="0"/>
            <a:t>Allow pre- and  re-assessment </a:t>
          </a:r>
        </a:p>
      </dgm:t>
    </dgm:pt>
    <dgm:pt modelId="{CD26C7F8-0542-F94E-8D06-C3935FD06512}" type="parTrans" cxnId="{437104B3-F1D6-F443-88E1-E796F49A50F5}">
      <dgm:prSet/>
      <dgm:spPr/>
      <dgm:t>
        <a:bodyPr/>
        <a:lstStyle/>
        <a:p>
          <a:endParaRPr lang="en-US"/>
        </a:p>
      </dgm:t>
    </dgm:pt>
    <dgm:pt modelId="{4D286716-C85B-CA49-B530-4CFAF620FC57}" type="sibTrans" cxnId="{437104B3-F1D6-F443-88E1-E796F49A50F5}">
      <dgm:prSet/>
      <dgm:spPr/>
      <dgm:t>
        <a:bodyPr/>
        <a:lstStyle/>
        <a:p>
          <a:endParaRPr lang="en-US"/>
        </a:p>
      </dgm:t>
    </dgm:pt>
    <dgm:pt modelId="{6A707C14-247F-174B-968D-D1CAFEF576BA}">
      <dgm:prSet/>
      <dgm:spPr/>
      <dgm:t>
        <a:bodyPr/>
        <a:lstStyle/>
        <a:p>
          <a:r>
            <a:rPr lang="en-US"/>
            <a:t>Create community of feedback</a:t>
          </a:r>
          <a:endParaRPr lang="en-US" dirty="0"/>
        </a:p>
      </dgm:t>
    </dgm:pt>
    <dgm:pt modelId="{2EDF6F3A-999A-354C-9AC4-35BA82D846A6}" type="parTrans" cxnId="{9CEDF0EC-08F2-0946-9014-19CE0E4BAA4A}">
      <dgm:prSet/>
      <dgm:spPr/>
      <dgm:t>
        <a:bodyPr/>
        <a:lstStyle/>
        <a:p>
          <a:endParaRPr lang="en-US"/>
        </a:p>
      </dgm:t>
    </dgm:pt>
    <dgm:pt modelId="{B117FA81-2BE5-0A49-8E8F-F5190260432D}" type="sibTrans" cxnId="{9CEDF0EC-08F2-0946-9014-19CE0E4BAA4A}">
      <dgm:prSet/>
      <dgm:spPr/>
      <dgm:t>
        <a:bodyPr/>
        <a:lstStyle/>
        <a:p>
          <a:endParaRPr lang="en-US"/>
        </a:p>
      </dgm:t>
    </dgm:pt>
    <dgm:pt modelId="{1C70EFD0-AD01-0B40-A498-0E2F37A20C06}" type="pres">
      <dgm:prSet presAssocID="{95A0631A-1C3A-45BA-8906-D0D548DC12A6}" presName="Name0" presStyleCnt="0">
        <dgm:presLayoutVars>
          <dgm:dir/>
          <dgm:animLvl val="lvl"/>
          <dgm:resizeHandles val="exact"/>
        </dgm:presLayoutVars>
      </dgm:prSet>
      <dgm:spPr/>
    </dgm:pt>
    <dgm:pt modelId="{7F838FB8-09BD-AD40-BB43-CC0CD8A7FE2C}" type="pres">
      <dgm:prSet presAssocID="{57CDD12C-B1DB-494D-A026-1106D7E6CA2A}" presName="composite" presStyleCnt="0"/>
      <dgm:spPr/>
    </dgm:pt>
    <dgm:pt modelId="{6D173953-9116-B648-A9E6-36065DF598FB}" type="pres">
      <dgm:prSet presAssocID="{57CDD12C-B1DB-494D-A026-1106D7E6CA2A}" presName="parTx" presStyleLbl="alignNode1" presStyleIdx="0" presStyleCnt="3">
        <dgm:presLayoutVars>
          <dgm:chMax val="0"/>
          <dgm:chPref val="0"/>
        </dgm:presLayoutVars>
      </dgm:prSet>
      <dgm:spPr/>
    </dgm:pt>
    <dgm:pt modelId="{D1CC1F79-392B-7341-A925-CA10FBECF302}" type="pres">
      <dgm:prSet presAssocID="{57CDD12C-B1DB-494D-A026-1106D7E6CA2A}" presName="desTx" presStyleLbl="alignAccFollowNode1" presStyleIdx="0" presStyleCnt="3">
        <dgm:presLayoutVars/>
      </dgm:prSet>
      <dgm:spPr/>
    </dgm:pt>
    <dgm:pt modelId="{7D97E791-6C0D-D842-AA22-B4BDB5FE3A51}" type="pres">
      <dgm:prSet presAssocID="{79F69665-248D-4122-9FA7-3CE0CE8AAAA4}" presName="space" presStyleCnt="0"/>
      <dgm:spPr/>
    </dgm:pt>
    <dgm:pt modelId="{7D5FB1BD-8FE9-ED47-A9DB-70A2CB0134A8}" type="pres">
      <dgm:prSet presAssocID="{D4A146C4-FC26-4638-8F73-0F06CE3914E4}" presName="composite" presStyleCnt="0"/>
      <dgm:spPr/>
    </dgm:pt>
    <dgm:pt modelId="{AA1C7149-7E64-8343-A267-DD4A71CF804F}" type="pres">
      <dgm:prSet presAssocID="{D4A146C4-FC26-4638-8F73-0F06CE3914E4}" presName="parTx" presStyleLbl="alignNode1" presStyleIdx="1" presStyleCnt="3">
        <dgm:presLayoutVars>
          <dgm:chMax val="0"/>
          <dgm:chPref val="0"/>
        </dgm:presLayoutVars>
      </dgm:prSet>
      <dgm:spPr/>
    </dgm:pt>
    <dgm:pt modelId="{8C10D804-3FAE-384E-8673-9C7563C6B52D}" type="pres">
      <dgm:prSet presAssocID="{D4A146C4-FC26-4638-8F73-0F06CE3914E4}" presName="desTx" presStyleLbl="alignAccFollowNode1" presStyleIdx="1" presStyleCnt="3">
        <dgm:presLayoutVars/>
      </dgm:prSet>
      <dgm:spPr/>
    </dgm:pt>
    <dgm:pt modelId="{1F6AC0EF-E14F-434C-8FD9-A4722C2EE8BF}" type="pres">
      <dgm:prSet presAssocID="{C297274E-E161-43F0-8AA8-F5F0052ACABA}" presName="space" presStyleCnt="0"/>
      <dgm:spPr/>
    </dgm:pt>
    <dgm:pt modelId="{465CF1E4-35C2-9547-BDB8-8B721F27ABC0}" type="pres">
      <dgm:prSet presAssocID="{01705F95-22F0-4874-90E2-A1008AFBA9EA}" presName="composite" presStyleCnt="0"/>
      <dgm:spPr/>
    </dgm:pt>
    <dgm:pt modelId="{85FF1356-1AC2-BE4F-A698-EDC4803F3C20}" type="pres">
      <dgm:prSet presAssocID="{01705F95-22F0-4874-90E2-A1008AFBA9EA}" presName="parTx" presStyleLbl="alignNode1" presStyleIdx="2" presStyleCnt="3">
        <dgm:presLayoutVars>
          <dgm:chMax val="0"/>
          <dgm:chPref val="0"/>
        </dgm:presLayoutVars>
      </dgm:prSet>
      <dgm:spPr/>
    </dgm:pt>
    <dgm:pt modelId="{65464B21-FC2A-8740-91F4-5E312B9DBE1F}" type="pres">
      <dgm:prSet presAssocID="{01705F95-22F0-4874-90E2-A1008AFBA9EA}" presName="desTx" presStyleLbl="alignAccFollowNode1" presStyleIdx="2" presStyleCnt="3">
        <dgm:presLayoutVars/>
      </dgm:prSet>
      <dgm:spPr/>
    </dgm:pt>
  </dgm:ptLst>
  <dgm:cxnLst>
    <dgm:cxn modelId="{3D680E0A-2CD9-5C4E-B93A-C1BEBEDCEBD6}" srcId="{D4A146C4-FC26-4638-8F73-0F06CE3914E4}" destId="{E4550917-22BF-C648-BCFD-40D3BC70B764}" srcOrd="2" destOrd="0" parTransId="{18FD93D6-A531-9845-914F-D562A1A4ADF6}" sibTransId="{3FC6AD65-5B85-A54A-90F2-C8DF52DD286B}"/>
    <dgm:cxn modelId="{3875150E-B085-A44E-9EF8-C74A8E96AEAC}" type="presOf" srcId="{01705F95-22F0-4874-90E2-A1008AFBA9EA}" destId="{85FF1356-1AC2-BE4F-A698-EDC4803F3C20}" srcOrd="0" destOrd="0" presId="urn:microsoft.com/office/officeart/2016/7/layout/HorizontalActionList"/>
    <dgm:cxn modelId="{0513D912-73B2-6B47-AE87-C873309C55BF}" type="presOf" srcId="{6A707C14-247F-174B-968D-D1CAFEF576BA}" destId="{65464B21-FC2A-8740-91F4-5E312B9DBE1F}" srcOrd="0" destOrd="3" presId="urn:microsoft.com/office/officeart/2016/7/layout/HorizontalActionList"/>
    <dgm:cxn modelId="{90BA9818-4041-A54C-8886-EAA9CF1EFEFB}" type="presOf" srcId="{EC88A73E-AADB-F04A-B03D-A43954861CF2}" destId="{8C10D804-3FAE-384E-8673-9C7563C6B52D}" srcOrd="0" destOrd="1" presId="urn:microsoft.com/office/officeart/2016/7/layout/HorizontalActionList"/>
    <dgm:cxn modelId="{9949A21A-1D45-D34D-8878-6E718ECBF559}" srcId="{57CDD12C-B1DB-494D-A026-1106D7E6CA2A}" destId="{9797CDB2-20CB-554A-93E6-C88CA36F855E}" srcOrd="3" destOrd="0" parTransId="{ACD321CB-674E-3B44-8C76-1DC0DE474A9B}" sibTransId="{BCC7B3C2-57A0-5C4C-9ABC-9E708540A477}"/>
    <dgm:cxn modelId="{47A6031B-506F-464E-99E4-508299F0E2AD}" type="presOf" srcId="{95A0631A-1C3A-45BA-8906-D0D548DC12A6}" destId="{1C70EFD0-AD01-0B40-A498-0E2F37A20C06}" srcOrd="0" destOrd="0" presId="urn:microsoft.com/office/officeart/2016/7/layout/HorizontalActionList"/>
    <dgm:cxn modelId="{B8DF951C-AC60-6A40-AED4-216D09131CAD}" type="presOf" srcId="{D602E9B9-6492-1945-BBE9-F37007930F73}" destId="{D1CC1F79-392B-7341-A925-CA10FBECF302}" srcOrd="0" destOrd="2" presId="urn:microsoft.com/office/officeart/2016/7/layout/HorizontalActionList"/>
    <dgm:cxn modelId="{0B066732-F78E-D944-B413-CCA4B1E0E565}" type="presOf" srcId="{7F95FCC7-699C-4EBD-B56C-555F453C6E8F}" destId="{8C10D804-3FAE-384E-8673-9C7563C6B52D}" srcOrd="0" destOrd="0" presId="urn:microsoft.com/office/officeart/2016/7/layout/HorizontalActionList"/>
    <dgm:cxn modelId="{82DAC161-F5FF-294D-8E28-9245F1B46DD2}" srcId="{D4A146C4-FC26-4638-8F73-0F06CE3914E4}" destId="{EC88A73E-AADB-F04A-B03D-A43954861CF2}" srcOrd="1" destOrd="0" parTransId="{A4B0F90F-BAF2-DC48-ADA9-BA36BCB68478}" sibTransId="{83BEC761-2E16-CE44-9DA2-84B1AFAF820D}"/>
    <dgm:cxn modelId="{C4679742-FA9A-7440-9A40-0AC1EDE7531D}" srcId="{57CDD12C-B1DB-494D-A026-1106D7E6CA2A}" destId="{6509FF94-5BBB-194A-A5F5-78329CB0B4E9}" srcOrd="0" destOrd="0" parTransId="{60356D91-D451-C44E-B14D-DBBD4FCE3480}" sibTransId="{882BD0FE-9975-804A-849D-F061C4AA6309}"/>
    <dgm:cxn modelId="{19F68F46-7C58-9246-A22D-654071859641}" type="presOf" srcId="{D2F47EBE-D44E-FA43-881F-7DD826B40D8B}" destId="{65464B21-FC2A-8740-91F4-5E312B9DBE1F}" srcOrd="0" destOrd="2" presId="urn:microsoft.com/office/officeart/2016/7/layout/HorizontalActionList"/>
    <dgm:cxn modelId="{270E4455-0A3E-4048-8675-BE1CDB18FF6E}" type="presOf" srcId="{57CDD12C-B1DB-494D-A026-1106D7E6CA2A}" destId="{6D173953-9116-B648-A9E6-36065DF598FB}" srcOrd="0" destOrd="0" presId="urn:microsoft.com/office/officeart/2016/7/layout/HorizontalActionList"/>
    <dgm:cxn modelId="{8C628D55-5515-465E-839F-2C55F89DCE01}" srcId="{95A0631A-1C3A-45BA-8906-D0D548DC12A6}" destId="{01705F95-22F0-4874-90E2-A1008AFBA9EA}" srcOrd="2" destOrd="0" parTransId="{F6A712A9-33FD-4EDF-8EB3-6065792D85E8}" sibTransId="{276D01E6-E41F-4CF2-BE00-C50D50D85035}"/>
    <dgm:cxn modelId="{63C9A376-BEB9-4715-854E-08238497C8A6}" srcId="{D4A146C4-FC26-4638-8F73-0F06CE3914E4}" destId="{ADDD9DF0-ADB5-49EB-BA10-11E7985C9083}" srcOrd="3" destOrd="0" parTransId="{DA400E1A-CAD7-47FD-A048-36418A9ECEF6}" sibTransId="{8192B13F-85EF-4993-9722-A9BE64B48FC7}"/>
    <dgm:cxn modelId="{AD44687C-4409-6C4E-89A4-A4800ED81FBE}" type="presOf" srcId="{6509FF94-5BBB-194A-A5F5-78329CB0B4E9}" destId="{D1CC1F79-392B-7341-A925-CA10FBECF302}" srcOrd="0" destOrd="0" presId="urn:microsoft.com/office/officeart/2016/7/layout/HorizontalActionList"/>
    <dgm:cxn modelId="{93E02D8B-9AB3-3241-9313-18534955CC68}" type="presOf" srcId="{D4A146C4-FC26-4638-8F73-0F06CE3914E4}" destId="{AA1C7149-7E64-8343-A267-DD4A71CF804F}" srcOrd="0" destOrd="0" presId="urn:microsoft.com/office/officeart/2016/7/layout/HorizontalActionList"/>
    <dgm:cxn modelId="{81C97FA9-AAC5-624B-A59B-1B2401F6EC90}" srcId="{57CDD12C-B1DB-494D-A026-1106D7E6CA2A}" destId="{864E2474-F266-1B4E-B015-CA453A0B0F27}" srcOrd="1" destOrd="0" parTransId="{807C3534-BE1D-5749-A814-EE3A74CED2DF}" sibTransId="{9394D5C0-4112-9B49-B52D-72024CBC5B7B}"/>
    <dgm:cxn modelId="{437104B3-F1D6-F443-88E1-E796F49A50F5}" srcId="{01705F95-22F0-4874-90E2-A1008AFBA9EA}" destId="{D2F47EBE-D44E-FA43-881F-7DD826B40D8B}" srcOrd="2" destOrd="0" parTransId="{CD26C7F8-0542-F94E-8D06-C3935FD06512}" sibTransId="{4D286716-C85B-CA49-B530-4CFAF620FC57}"/>
    <dgm:cxn modelId="{CF0FBFB8-CCAB-B340-8D61-593184C073EC}" type="presOf" srcId="{4D291192-1273-47F9-8C95-35E9BAC974F2}" destId="{65464B21-FC2A-8740-91F4-5E312B9DBE1F}" srcOrd="0" destOrd="0" presId="urn:microsoft.com/office/officeart/2016/7/layout/HorizontalActionList"/>
    <dgm:cxn modelId="{4B9B38BF-25B2-174C-BE2D-0534DF9A6FF3}" srcId="{01705F95-22F0-4874-90E2-A1008AFBA9EA}" destId="{937BC4EA-5C22-174C-940E-5CEB5803E0BB}" srcOrd="1" destOrd="0" parTransId="{404DB2E2-9C4E-6543-9F38-999DFDA82737}" sibTransId="{7AE4D678-9C3F-D44A-9414-4B0FC20D49E4}"/>
    <dgm:cxn modelId="{B22044C2-4053-7945-AA0D-75FCAFAAC42D}" srcId="{57CDD12C-B1DB-494D-A026-1106D7E6CA2A}" destId="{D602E9B9-6492-1945-BBE9-F37007930F73}" srcOrd="2" destOrd="0" parTransId="{746EDA94-C373-204D-9200-F59C9D116A76}" sibTransId="{544B4453-604B-364B-AC52-C1FC6C22205D}"/>
    <dgm:cxn modelId="{A060CEC2-8D33-7942-B29F-D76ADC66698D}" type="presOf" srcId="{9797CDB2-20CB-554A-93E6-C88CA36F855E}" destId="{D1CC1F79-392B-7341-A925-CA10FBECF302}" srcOrd="0" destOrd="3" presId="urn:microsoft.com/office/officeart/2016/7/layout/HorizontalActionList"/>
    <dgm:cxn modelId="{1418CAC8-D914-4330-AA80-F5DFE064D278}" srcId="{95A0631A-1C3A-45BA-8906-D0D548DC12A6}" destId="{D4A146C4-FC26-4638-8F73-0F06CE3914E4}" srcOrd="1" destOrd="0" parTransId="{92212216-B096-4A5C-A912-796E504FA94A}" sibTransId="{C297274E-E161-43F0-8AA8-F5F0052ACABA}"/>
    <dgm:cxn modelId="{3D5531CE-8108-BF4C-A6DB-BFE42D937B83}" type="presOf" srcId="{864E2474-F266-1B4E-B015-CA453A0B0F27}" destId="{D1CC1F79-392B-7341-A925-CA10FBECF302}" srcOrd="0" destOrd="1" presId="urn:microsoft.com/office/officeart/2016/7/layout/HorizontalActionList"/>
    <dgm:cxn modelId="{449561CF-6AFA-BF47-862C-9BED0CE02638}" type="presOf" srcId="{E4550917-22BF-C648-BCFD-40D3BC70B764}" destId="{8C10D804-3FAE-384E-8673-9C7563C6B52D}" srcOrd="0" destOrd="2" presId="urn:microsoft.com/office/officeart/2016/7/layout/HorizontalActionList"/>
    <dgm:cxn modelId="{85EB75D9-7ED3-43AA-AD8E-B5DAF3455119}" srcId="{01705F95-22F0-4874-90E2-A1008AFBA9EA}" destId="{4D291192-1273-47F9-8C95-35E9BAC974F2}" srcOrd="0" destOrd="0" parTransId="{EDE60BF3-7CEA-451B-9D8D-DFD771406413}" sibTransId="{FDFA5200-60CE-464C-B36E-442B4FDBE1A7}"/>
    <dgm:cxn modelId="{1B66C7DD-7B77-3742-BA7F-13BDE9D431E8}" type="presOf" srcId="{ADDD9DF0-ADB5-49EB-BA10-11E7985C9083}" destId="{8C10D804-3FAE-384E-8673-9C7563C6B52D}" srcOrd="0" destOrd="3" presId="urn:microsoft.com/office/officeart/2016/7/layout/HorizontalActionList"/>
    <dgm:cxn modelId="{54E09BE5-EC19-4A53-84F7-000FD1ACA409}" srcId="{95A0631A-1C3A-45BA-8906-D0D548DC12A6}" destId="{57CDD12C-B1DB-494D-A026-1106D7E6CA2A}" srcOrd="0" destOrd="0" parTransId="{BB422C48-BE96-4A1E-B2CC-91344D4F1A30}" sibTransId="{79F69665-248D-4122-9FA7-3CE0CE8AAAA4}"/>
    <dgm:cxn modelId="{013DE6EB-31B7-614E-B3DA-729A4710EBD6}" type="presOf" srcId="{937BC4EA-5C22-174C-940E-5CEB5803E0BB}" destId="{65464B21-FC2A-8740-91F4-5E312B9DBE1F}" srcOrd="0" destOrd="1" presId="urn:microsoft.com/office/officeart/2016/7/layout/HorizontalActionList"/>
    <dgm:cxn modelId="{9CEDF0EC-08F2-0946-9014-19CE0E4BAA4A}" srcId="{01705F95-22F0-4874-90E2-A1008AFBA9EA}" destId="{6A707C14-247F-174B-968D-D1CAFEF576BA}" srcOrd="3" destOrd="0" parTransId="{2EDF6F3A-999A-354C-9AC4-35BA82D846A6}" sibTransId="{B117FA81-2BE5-0A49-8E8F-F5190260432D}"/>
    <dgm:cxn modelId="{2CEC78FF-EC0B-43B8-8B36-2FD94F2C4F6E}" srcId="{D4A146C4-FC26-4638-8F73-0F06CE3914E4}" destId="{7F95FCC7-699C-4EBD-B56C-555F453C6E8F}" srcOrd="0" destOrd="0" parTransId="{B6A28ACF-4E16-4DEF-9249-A8765A204206}" sibTransId="{B5A151DB-A0A4-4F3A-9907-50F87E0FBB80}"/>
    <dgm:cxn modelId="{64FC4FF1-EB29-FE48-9430-B8B9257C9977}" type="presParOf" srcId="{1C70EFD0-AD01-0B40-A498-0E2F37A20C06}" destId="{7F838FB8-09BD-AD40-BB43-CC0CD8A7FE2C}" srcOrd="0" destOrd="0" presId="urn:microsoft.com/office/officeart/2016/7/layout/HorizontalActionList"/>
    <dgm:cxn modelId="{A320A4D1-A511-6D43-BD6B-3086057AF545}" type="presParOf" srcId="{7F838FB8-09BD-AD40-BB43-CC0CD8A7FE2C}" destId="{6D173953-9116-B648-A9E6-36065DF598FB}" srcOrd="0" destOrd="0" presId="urn:microsoft.com/office/officeart/2016/7/layout/HorizontalActionList"/>
    <dgm:cxn modelId="{6A417064-2CBB-9549-9EA8-E91C0D45FCE4}" type="presParOf" srcId="{7F838FB8-09BD-AD40-BB43-CC0CD8A7FE2C}" destId="{D1CC1F79-392B-7341-A925-CA10FBECF302}" srcOrd="1" destOrd="0" presId="urn:microsoft.com/office/officeart/2016/7/layout/HorizontalActionList"/>
    <dgm:cxn modelId="{9120F3FD-C2FB-534F-B5A9-D27AD8C3D93D}" type="presParOf" srcId="{1C70EFD0-AD01-0B40-A498-0E2F37A20C06}" destId="{7D97E791-6C0D-D842-AA22-B4BDB5FE3A51}" srcOrd="1" destOrd="0" presId="urn:microsoft.com/office/officeart/2016/7/layout/HorizontalActionList"/>
    <dgm:cxn modelId="{9D70E214-860F-C94D-AF2B-DFE5C3538A4F}" type="presParOf" srcId="{1C70EFD0-AD01-0B40-A498-0E2F37A20C06}" destId="{7D5FB1BD-8FE9-ED47-A9DB-70A2CB0134A8}" srcOrd="2" destOrd="0" presId="urn:microsoft.com/office/officeart/2016/7/layout/HorizontalActionList"/>
    <dgm:cxn modelId="{7D744705-E031-3146-A35F-0E341AB82A5D}" type="presParOf" srcId="{7D5FB1BD-8FE9-ED47-A9DB-70A2CB0134A8}" destId="{AA1C7149-7E64-8343-A267-DD4A71CF804F}" srcOrd="0" destOrd="0" presId="urn:microsoft.com/office/officeart/2016/7/layout/HorizontalActionList"/>
    <dgm:cxn modelId="{62AA4A62-5D6E-624F-9251-3DB259455C9D}" type="presParOf" srcId="{7D5FB1BD-8FE9-ED47-A9DB-70A2CB0134A8}" destId="{8C10D804-3FAE-384E-8673-9C7563C6B52D}" srcOrd="1" destOrd="0" presId="urn:microsoft.com/office/officeart/2016/7/layout/HorizontalActionList"/>
    <dgm:cxn modelId="{D0E06FD3-50D3-E646-A4EC-662BB7F0C7F0}" type="presParOf" srcId="{1C70EFD0-AD01-0B40-A498-0E2F37A20C06}" destId="{1F6AC0EF-E14F-434C-8FD9-A4722C2EE8BF}" srcOrd="3" destOrd="0" presId="urn:microsoft.com/office/officeart/2016/7/layout/HorizontalActionList"/>
    <dgm:cxn modelId="{FF0079B2-98BA-C441-AF37-0B049EAFEB8B}" type="presParOf" srcId="{1C70EFD0-AD01-0B40-A498-0E2F37A20C06}" destId="{465CF1E4-35C2-9547-BDB8-8B721F27ABC0}" srcOrd="4" destOrd="0" presId="urn:microsoft.com/office/officeart/2016/7/layout/HorizontalActionList"/>
    <dgm:cxn modelId="{1A2A10E5-FC2D-CC4A-A479-3F8DD6D16158}" type="presParOf" srcId="{465CF1E4-35C2-9547-BDB8-8B721F27ABC0}" destId="{85FF1356-1AC2-BE4F-A698-EDC4803F3C20}" srcOrd="0" destOrd="0" presId="urn:microsoft.com/office/officeart/2016/7/layout/HorizontalActionList"/>
    <dgm:cxn modelId="{C51FBB24-A2FF-D342-899E-E894F6996718}" type="presParOf" srcId="{465CF1E4-35C2-9547-BDB8-8B721F27ABC0}" destId="{65464B21-FC2A-8740-91F4-5E312B9DBE1F}" srcOrd="1" destOrd="0" presId="urn:microsoft.com/office/officeart/2016/7/layout/HorizontalAction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5D6A0-8F0E-4AF4-9B1F-6AB12F1534A7}">
      <dsp:nvSpPr>
        <dsp:cNvPr id="0" name=""/>
        <dsp:cNvSpPr/>
      </dsp:nvSpPr>
      <dsp:spPr>
        <a:xfrm>
          <a:off x="0" y="331"/>
          <a:ext cx="7543800" cy="77506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048FB9-1531-4E4F-ADC0-81AEC22BFFFF}">
      <dsp:nvSpPr>
        <dsp:cNvPr id="0" name=""/>
        <dsp:cNvSpPr/>
      </dsp:nvSpPr>
      <dsp:spPr>
        <a:xfrm>
          <a:off x="234456" y="174720"/>
          <a:ext cx="426284" cy="4262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DB6EBA8-57B8-41FA-9238-504A24A6532C}">
      <dsp:nvSpPr>
        <dsp:cNvPr id="0" name=""/>
        <dsp:cNvSpPr/>
      </dsp:nvSpPr>
      <dsp:spPr>
        <a:xfrm>
          <a:off x="895198" y="331"/>
          <a:ext cx="6648601" cy="775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028" tIns="82028" rIns="82028" bIns="82028" numCol="1" spcCol="1270" anchor="ctr" anchorCtr="0">
          <a:noAutofit/>
        </a:bodyPr>
        <a:lstStyle/>
        <a:p>
          <a:pPr marL="0" lvl="0" indent="0" algn="l" defTabSz="977900">
            <a:lnSpc>
              <a:spcPct val="90000"/>
            </a:lnSpc>
            <a:spcBef>
              <a:spcPct val="0"/>
            </a:spcBef>
            <a:spcAft>
              <a:spcPct val="35000"/>
            </a:spcAft>
            <a:buNone/>
          </a:pPr>
          <a:r>
            <a:rPr lang="en-US" sz="2200" kern="1200"/>
            <a:t>To accurately assess and communicate the areas a student has potential to grow in </a:t>
          </a:r>
        </a:p>
      </dsp:txBody>
      <dsp:txXfrm>
        <a:off x="895198" y="331"/>
        <a:ext cx="6648601" cy="775063"/>
      </dsp:txXfrm>
    </dsp:sp>
    <dsp:sp modelId="{7B9AC52A-02AE-4237-AD63-E288C3C136B3}">
      <dsp:nvSpPr>
        <dsp:cNvPr id="0" name=""/>
        <dsp:cNvSpPr/>
      </dsp:nvSpPr>
      <dsp:spPr>
        <a:xfrm>
          <a:off x="0" y="969160"/>
          <a:ext cx="7543800" cy="77506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A7767A-98D2-4B58-9BA3-05C4C4764CC5}">
      <dsp:nvSpPr>
        <dsp:cNvPr id="0" name=""/>
        <dsp:cNvSpPr/>
      </dsp:nvSpPr>
      <dsp:spPr>
        <a:xfrm>
          <a:off x="234456" y="1143549"/>
          <a:ext cx="426284" cy="4262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7FD5828-5E6E-4750-9966-6133145E0386}">
      <dsp:nvSpPr>
        <dsp:cNvPr id="0" name=""/>
        <dsp:cNvSpPr/>
      </dsp:nvSpPr>
      <dsp:spPr>
        <a:xfrm>
          <a:off x="895198" y="969160"/>
          <a:ext cx="6648601" cy="775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028" tIns="82028" rIns="82028" bIns="82028" numCol="1" spcCol="1270" anchor="ctr" anchorCtr="0">
          <a:noAutofit/>
        </a:bodyPr>
        <a:lstStyle/>
        <a:p>
          <a:pPr marL="0" lvl="0" indent="0" algn="l" defTabSz="977900">
            <a:lnSpc>
              <a:spcPct val="90000"/>
            </a:lnSpc>
            <a:spcBef>
              <a:spcPct val="0"/>
            </a:spcBef>
            <a:spcAft>
              <a:spcPct val="35000"/>
            </a:spcAft>
            <a:buNone/>
          </a:pPr>
          <a:r>
            <a:rPr lang="en-US" sz="2200" kern="1200" dirty="0"/>
            <a:t>To encourage growth, learning, and progress in order to meet expectations  </a:t>
          </a:r>
        </a:p>
      </dsp:txBody>
      <dsp:txXfrm>
        <a:off x="895198" y="969160"/>
        <a:ext cx="6648601" cy="775063"/>
      </dsp:txXfrm>
    </dsp:sp>
    <dsp:sp modelId="{25AB277E-31F2-444A-A7C0-8D9A1110D50C}">
      <dsp:nvSpPr>
        <dsp:cNvPr id="0" name=""/>
        <dsp:cNvSpPr/>
      </dsp:nvSpPr>
      <dsp:spPr>
        <a:xfrm>
          <a:off x="0" y="1937989"/>
          <a:ext cx="7543800" cy="77506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A1C7FE-D555-42DD-A3FD-E3543CB46C1B}">
      <dsp:nvSpPr>
        <dsp:cNvPr id="0" name=""/>
        <dsp:cNvSpPr/>
      </dsp:nvSpPr>
      <dsp:spPr>
        <a:xfrm>
          <a:off x="234456" y="2112378"/>
          <a:ext cx="426284" cy="42628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C7EB6DA-08A9-4E08-B63F-6162E54DA42C}">
      <dsp:nvSpPr>
        <dsp:cNvPr id="0" name=""/>
        <dsp:cNvSpPr/>
      </dsp:nvSpPr>
      <dsp:spPr>
        <a:xfrm>
          <a:off x="895198" y="1937989"/>
          <a:ext cx="6648601" cy="775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028" tIns="82028" rIns="82028" bIns="82028" numCol="1" spcCol="1270" anchor="ctr" anchorCtr="0">
          <a:noAutofit/>
        </a:bodyPr>
        <a:lstStyle/>
        <a:p>
          <a:pPr marL="0" lvl="0" indent="0" algn="l" defTabSz="977900">
            <a:lnSpc>
              <a:spcPct val="90000"/>
            </a:lnSpc>
            <a:spcBef>
              <a:spcPct val="0"/>
            </a:spcBef>
            <a:spcAft>
              <a:spcPct val="35000"/>
            </a:spcAft>
            <a:buNone/>
          </a:pPr>
          <a:r>
            <a:rPr lang="en-US" sz="2200" kern="1200" dirty="0"/>
            <a:t>To communicate to future colleges/employers a student’s skill level</a:t>
          </a:r>
        </a:p>
      </dsp:txBody>
      <dsp:txXfrm>
        <a:off x="895198" y="1937989"/>
        <a:ext cx="6648601" cy="7750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73953-9116-B648-A9E6-36065DF598FB}">
      <dsp:nvSpPr>
        <dsp:cNvPr id="0" name=""/>
        <dsp:cNvSpPr/>
      </dsp:nvSpPr>
      <dsp:spPr>
        <a:xfrm>
          <a:off x="4345" y="220641"/>
          <a:ext cx="2439772" cy="73193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796" tIns="192796" rIns="192796" bIns="192796" numCol="1" spcCol="1270" anchor="ctr" anchorCtr="0">
          <a:noAutofit/>
        </a:bodyPr>
        <a:lstStyle/>
        <a:p>
          <a:pPr marL="0" lvl="0" indent="0" algn="ctr" defTabSz="1111250">
            <a:lnSpc>
              <a:spcPct val="90000"/>
            </a:lnSpc>
            <a:spcBef>
              <a:spcPct val="0"/>
            </a:spcBef>
            <a:spcAft>
              <a:spcPct val="35000"/>
            </a:spcAft>
            <a:buNone/>
          </a:pPr>
          <a:r>
            <a:rPr lang="en-US" sz="2500" kern="1200" dirty="0" err="1"/>
            <a:t>Acccurate</a:t>
          </a:r>
          <a:r>
            <a:rPr lang="en-US" sz="2500" kern="1200" dirty="0"/>
            <a:t> </a:t>
          </a:r>
        </a:p>
      </dsp:txBody>
      <dsp:txXfrm>
        <a:off x="4345" y="220641"/>
        <a:ext cx="2439772" cy="731931"/>
      </dsp:txXfrm>
    </dsp:sp>
    <dsp:sp modelId="{D1CC1F79-392B-7341-A925-CA10FBECF302}">
      <dsp:nvSpPr>
        <dsp:cNvPr id="0" name=""/>
        <dsp:cNvSpPr/>
      </dsp:nvSpPr>
      <dsp:spPr>
        <a:xfrm>
          <a:off x="4345" y="952573"/>
          <a:ext cx="2439772" cy="154016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0995" tIns="240995" rIns="240995" bIns="240995" numCol="1" spcCol="1270" anchor="t" anchorCtr="0">
          <a:noAutofit/>
        </a:bodyPr>
        <a:lstStyle/>
        <a:p>
          <a:pPr marL="0" lvl="0" indent="0" algn="l" defTabSz="488950">
            <a:lnSpc>
              <a:spcPct val="90000"/>
            </a:lnSpc>
            <a:spcBef>
              <a:spcPct val="0"/>
            </a:spcBef>
            <a:spcAft>
              <a:spcPct val="35000"/>
            </a:spcAft>
            <a:buNone/>
          </a:pPr>
          <a:r>
            <a:rPr lang="en-US" sz="1100" kern="1200"/>
            <a:t>Consider the purpose of grades</a:t>
          </a:r>
          <a:endParaRPr lang="en-US" sz="1100" kern="1200" dirty="0"/>
        </a:p>
        <a:p>
          <a:pPr marL="0" lvl="0" indent="0" algn="l" defTabSz="488950">
            <a:lnSpc>
              <a:spcPct val="90000"/>
            </a:lnSpc>
            <a:spcBef>
              <a:spcPct val="0"/>
            </a:spcBef>
            <a:spcAft>
              <a:spcPct val="35000"/>
            </a:spcAft>
            <a:buNone/>
          </a:pPr>
          <a:r>
            <a:rPr lang="en-US" sz="1100" kern="1200"/>
            <a:t>Avoid 0s/Minimum Grading</a:t>
          </a:r>
          <a:endParaRPr lang="en-US" sz="1100" kern="1200" dirty="0"/>
        </a:p>
        <a:p>
          <a:pPr marL="0" lvl="0" indent="0" algn="l" defTabSz="488950">
            <a:lnSpc>
              <a:spcPct val="90000"/>
            </a:lnSpc>
            <a:spcBef>
              <a:spcPct val="0"/>
            </a:spcBef>
            <a:spcAft>
              <a:spcPct val="35000"/>
            </a:spcAft>
            <a:buNone/>
          </a:pPr>
          <a:r>
            <a:rPr lang="en-US" sz="1100" kern="1200"/>
            <a:t>0-4 Scale</a:t>
          </a:r>
          <a:endParaRPr lang="en-US" sz="1100" kern="1200" dirty="0"/>
        </a:p>
        <a:p>
          <a:pPr marL="0" lvl="0" indent="0" algn="l" defTabSz="488950">
            <a:lnSpc>
              <a:spcPct val="90000"/>
            </a:lnSpc>
            <a:spcBef>
              <a:spcPct val="0"/>
            </a:spcBef>
            <a:spcAft>
              <a:spcPct val="35000"/>
            </a:spcAft>
            <a:buNone/>
          </a:pPr>
          <a:r>
            <a:rPr lang="en-US" sz="1100" kern="1200"/>
            <a:t>Re-assess weights and proportions </a:t>
          </a:r>
          <a:endParaRPr lang="en-US" sz="1100" kern="1200" dirty="0"/>
        </a:p>
      </dsp:txBody>
      <dsp:txXfrm>
        <a:off x="4345" y="952573"/>
        <a:ext cx="2439772" cy="1540169"/>
      </dsp:txXfrm>
    </dsp:sp>
    <dsp:sp modelId="{AA1C7149-7E64-8343-A267-DD4A71CF804F}">
      <dsp:nvSpPr>
        <dsp:cNvPr id="0" name=""/>
        <dsp:cNvSpPr/>
      </dsp:nvSpPr>
      <dsp:spPr>
        <a:xfrm>
          <a:off x="2552013" y="220641"/>
          <a:ext cx="2439772" cy="731931"/>
        </a:xfrm>
        <a:prstGeom prst="rect">
          <a:avLst/>
        </a:prstGeom>
        <a:solidFill>
          <a:schemeClr val="accent2">
            <a:hueOff val="-944198"/>
            <a:satOff val="17568"/>
            <a:lumOff val="2352"/>
            <a:alphaOff val="0"/>
          </a:schemeClr>
        </a:solidFill>
        <a:ln w="12700" cap="flat" cmpd="sng" algn="ctr">
          <a:solidFill>
            <a:schemeClr val="accent2">
              <a:hueOff val="-944198"/>
              <a:satOff val="17568"/>
              <a:lumOff val="235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796" tIns="192796" rIns="192796" bIns="192796" numCol="1" spcCol="1270" anchor="ctr" anchorCtr="0">
          <a:noAutofit/>
        </a:bodyPr>
        <a:lstStyle/>
        <a:p>
          <a:pPr marL="0" lvl="0" indent="0" algn="ctr" defTabSz="1111250">
            <a:lnSpc>
              <a:spcPct val="90000"/>
            </a:lnSpc>
            <a:spcBef>
              <a:spcPct val="0"/>
            </a:spcBef>
            <a:spcAft>
              <a:spcPct val="35000"/>
            </a:spcAft>
            <a:buNone/>
          </a:pPr>
          <a:r>
            <a:rPr lang="en-US" sz="2500" kern="1200" dirty="0"/>
            <a:t>Bias Resistant</a:t>
          </a:r>
        </a:p>
      </dsp:txBody>
      <dsp:txXfrm>
        <a:off x="2552013" y="220641"/>
        <a:ext cx="2439772" cy="731931"/>
      </dsp:txXfrm>
    </dsp:sp>
    <dsp:sp modelId="{8C10D804-3FAE-384E-8673-9C7563C6B52D}">
      <dsp:nvSpPr>
        <dsp:cNvPr id="0" name=""/>
        <dsp:cNvSpPr/>
      </dsp:nvSpPr>
      <dsp:spPr>
        <a:xfrm>
          <a:off x="2552013" y="952573"/>
          <a:ext cx="2439772" cy="1540169"/>
        </a:xfrm>
        <a:prstGeom prst="rect">
          <a:avLst/>
        </a:prstGeom>
        <a:solidFill>
          <a:schemeClr val="accent2">
            <a:tint val="40000"/>
            <a:alpha val="90000"/>
            <a:hueOff val="-1527263"/>
            <a:satOff val="26952"/>
            <a:lumOff val="2007"/>
            <a:alphaOff val="0"/>
          </a:schemeClr>
        </a:solidFill>
        <a:ln w="12700" cap="flat" cmpd="sng" algn="ctr">
          <a:solidFill>
            <a:schemeClr val="accent2">
              <a:tint val="40000"/>
              <a:alpha val="90000"/>
              <a:hueOff val="-1527263"/>
              <a:satOff val="26952"/>
              <a:lumOff val="200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0995" tIns="240995" rIns="240995" bIns="240995" numCol="1" spcCol="1270" anchor="t" anchorCtr="0">
          <a:noAutofit/>
        </a:bodyPr>
        <a:lstStyle/>
        <a:p>
          <a:pPr marL="0" lvl="0" indent="0" algn="l" defTabSz="488950">
            <a:lnSpc>
              <a:spcPct val="90000"/>
            </a:lnSpc>
            <a:spcBef>
              <a:spcPct val="0"/>
            </a:spcBef>
            <a:spcAft>
              <a:spcPct val="35000"/>
            </a:spcAft>
            <a:buNone/>
          </a:pPr>
          <a:r>
            <a:rPr lang="en-US" sz="1100" kern="1200"/>
            <a:t>Grade based on student work, not timing</a:t>
          </a:r>
          <a:endParaRPr lang="en-US" sz="1100" kern="1200" dirty="0"/>
        </a:p>
        <a:p>
          <a:pPr marL="0" lvl="0" indent="0" algn="l" defTabSz="488950">
            <a:lnSpc>
              <a:spcPct val="90000"/>
            </a:lnSpc>
            <a:spcBef>
              <a:spcPct val="0"/>
            </a:spcBef>
            <a:spcAft>
              <a:spcPct val="35000"/>
            </a:spcAft>
            <a:buNone/>
          </a:pPr>
          <a:r>
            <a:rPr lang="en-US" sz="1100" kern="1200"/>
            <a:t>Grade based on content, not extra credit</a:t>
          </a:r>
          <a:endParaRPr lang="en-US" sz="1100" kern="1200" dirty="0"/>
        </a:p>
        <a:p>
          <a:pPr marL="0" lvl="0" indent="0" algn="l" defTabSz="488950">
            <a:lnSpc>
              <a:spcPct val="90000"/>
            </a:lnSpc>
            <a:spcBef>
              <a:spcPct val="0"/>
            </a:spcBef>
            <a:spcAft>
              <a:spcPct val="35000"/>
            </a:spcAft>
            <a:buNone/>
          </a:pPr>
          <a:r>
            <a:rPr lang="en-US" sz="1100" kern="1200"/>
            <a:t>Grade results, not methods</a:t>
          </a:r>
          <a:endParaRPr lang="en-US" sz="1100" kern="1200" dirty="0"/>
        </a:p>
        <a:p>
          <a:pPr marL="0" lvl="0" indent="0" algn="l" defTabSz="488950">
            <a:lnSpc>
              <a:spcPct val="90000"/>
            </a:lnSpc>
            <a:spcBef>
              <a:spcPct val="0"/>
            </a:spcBef>
            <a:spcAft>
              <a:spcPct val="35000"/>
            </a:spcAft>
            <a:buNone/>
          </a:pPr>
          <a:endParaRPr lang="en-US" sz="1100" kern="1200" dirty="0"/>
        </a:p>
      </dsp:txBody>
      <dsp:txXfrm>
        <a:off x="2552013" y="952573"/>
        <a:ext cx="2439772" cy="1540169"/>
      </dsp:txXfrm>
    </dsp:sp>
    <dsp:sp modelId="{85FF1356-1AC2-BE4F-A698-EDC4803F3C20}">
      <dsp:nvSpPr>
        <dsp:cNvPr id="0" name=""/>
        <dsp:cNvSpPr/>
      </dsp:nvSpPr>
      <dsp:spPr>
        <a:xfrm>
          <a:off x="5099681" y="220641"/>
          <a:ext cx="2439772" cy="731931"/>
        </a:xfrm>
        <a:prstGeom prst="rect">
          <a:avLst/>
        </a:prstGeom>
        <a:solidFill>
          <a:schemeClr val="accent2">
            <a:hueOff val="-1888395"/>
            <a:satOff val="35136"/>
            <a:lumOff val="4705"/>
            <a:alphaOff val="0"/>
          </a:schemeClr>
        </a:solidFill>
        <a:ln w="12700" cap="flat" cmpd="sng" algn="ctr">
          <a:solidFill>
            <a:schemeClr val="accent2">
              <a:hueOff val="-1888395"/>
              <a:satOff val="35136"/>
              <a:lumOff val="470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796" tIns="192796" rIns="192796" bIns="192796" numCol="1" spcCol="1270" anchor="ctr" anchorCtr="0">
          <a:noAutofit/>
        </a:bodyPr>
        <a:lstStyle/>
        <a:p>
          <a:pPr marL="0" lvl="0" indent="0" algn="ctr" defTabSz="1111250">
            <a:lnSpc>
              <a:spcPct val="90000"/>
            </a:lnSpc>
            <a:spcBef>
              <a:spcPct val="0"/>
            </a:spcBef>
            <a:spcAft>
              <a:spcPct val="35000"/>
            </a:spcAft>
            <a:buNone/>
          </a:pPr>
          <a:r>
            <a:rPr lang="en-US" sz="2500" kern="1200" dirty="0"/>
            <a:t>Motivational</a:t>
          </a:r>
        </a:p>
      </dsp:txBody>
      <dsp:txXfrm>
        <a:off x="5099681" y="220641"/>
        <a:ext cx="2439772" cy="731931"/>
      </dsp:txXfrm>
    </dsp:sp>
    <dsp:sp modelId="{65464B21-FC2A-8740-91F4-5E312B9DBE1F}">
      <dsp:nvSpPr>
        <dsp:cNvPr id="0" name=""/>
        <dsp:cNvSpPr/>
      </dsp:nvSpPr>
      <dsp:spPr>
        <a:xfrm>
          <a:off x="5099681" y="952573"/>
          <a:ext cx="2439772" cy="1540169"/>
        </a:xfrm>
        <a:prstGeom prst="rect">
          <a:avLst/>
        </a:prstGeom>
        <a:solidFill>
          <a:schemeClr val="accent2">
            <a:tint val="40000"/>
            <a:alpha val="90000"/>
            <a:hueOff val="-3054526"/>
            <a:satOff val="53905"/>
            <a:lumOff val="4014"/>
            <a:alphaOff val="0"/>
          </a:schemeClr>
        </a:solidFill>
        <a:ln w="12700" cap="flat" cmpd="sng" algn="ctr">
          <a:solidFill>
            <a:schemeClr val="accent2">
              <a:tint val="40000"/>
              <a:alpha val="90000"/>
              <a:hueOff val="-3054526"/>
              <a:satOff val="53905"/>
              <a:lumOff val="40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0995" tIns="240995" rIns="240995" bIns="240995" numCol="1" spcCol="1270" anchor="t" anchorCtr="0">
          <a:noAutofit/>
        </a:bodyPr>
        <a:lstStyle/>
        <a:p>
          <a:pPr marL="0" lvl="0" indent="0" algn="l" defTabSz="488950">
            <a:lnSpc>
              <a:spcPct val="90000"/>
            </a:lnSpc>
            <a:spcBef>
              <a:spcPct val="0"/>
            </a:spcBef>
            <a:spcAft>
              <a:spcPct val="35000"/>
            </a:spcAft>
            <a:buNone/>
          </a:pPr>
          <a:r>
            <a:rPr lang="en-US" sz="1100" kern="1200" dirty="0"/>
            <a:t>Re-assess grade scales</a:t>
          </a:r>
        </a:p>
        <a:p>
          <a:pPr marL="0" lvl="0" indent="0" algn="l" defTabSz="488950">
            <a:lnSpc>
              <a:spcPct val="90000"/>
            </a:lnSpc>
            <a:spcBef>
              <a:spcPct val="0"/>
            </a:spcBef>
            <a:spcAft>
              <a:spcPct val="35000"/>
            </a:spcAft>
            <a:buNone/>
          </a:pPr>
          <a:r>
            <a:rPr lang="en-US" sz="1100" kern="1200" dirty="0"/>
            <a:t>Self-assessment</a:t>
          </a:r>
        </a:p>
        <a:p>
          <a:pPr marL="0" lvl="0" indent="0" algn="l" defTabSz="488950">
            <a:lnSpc>
              <a:spcPct val="90000"/>
            </a:lnSpc>
            <a:spcBef>
              <a:spcPct val="0"/>
            </a:spcBef>
            <a:spcAft>
              <a:spcPct val="35000"/>
            </a:spcAft>
            <a:buNone/>
          </a:pPr>
          <a:r>
            <a:rPr lang="en-US" sz="1100" kern="1200" dirty="0"/>
            <a:t>Allow pre- and  re-assessment </a:t>
          </a:r>
        </a:p>
        <a:p>
          <a:pPr marL="0" lvl="0" indent="0" algn="l" defTabSz="488950">
            <a:lnSpc>
              <a:spcPct val="90000"/>
            </a:lnSpc>
            <a:spcBef>
              <a:spcPct val="0"/>
            </a:spcBef>
            <a:spcAft>
              <a:spcPct val="35000"/>
            </a:spcAft>
            <a:buNone/>
          </a:pPr>
          <a:r>
            <a:rPr lang="en-US" sz="1100" kern="1200"/>
            <a:t>Create community of feedback</a:t>
          </a:r>
          <a:endParaRPr lang="en-US" sz="1100" kern="1200" dirty="0"/>
        </a:p>
      </dsp:txBody>
      <dsp:txXfrm>
        <a:off x="5099681" y="952573"/>
        <a:ext cx="2439772" cy="154016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45288416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5" name="Google Shape;76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7174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 name="Google Shape;78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1208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27573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2324405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90626" y="1010210"/>
            <a:ext cx="7667244" cy="60512"/>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690626" y="3224773"/>
            <a:ext cx="7667244" cy="60512"/>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690626" y="1113584"/>
            <a:ext cx="7667244" cy="20574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 name="Group 9"/>
          <p:cNvGrpSpPr/>
          <p:nvPr/>
        </p:nvGrpSpPr>
        <p:grpSpPr>
          <a:xfrm>
            <a:off x="7236911" y="3051692"/>
            <a:ext cx="810678" cy="810677"/>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788670" y="1074167"/>
            <a:ext cx="7475220" cy="2276856"/>
          </a:xfrm>
        </p:spPr>
        <p:txBody>
          <a:bodyPr anchor="ctr">
            <a:noAutofit/>
          </a:bodyPr>
          <a:lstStyle>
            <a:lvl1pPr algn="l">
              <a:lnSpc>
                <a:spcPct val="80000"/>
              </a:lnSpc>
              <a:defRPr sz="72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3291840"/>
            <a:ext cx="5918454" cy="802386"/>
          </a:xfrm>
        </p:spPr>
        <p:txBody>
          <a:bodyPr>
            <a:normAutofit/>
          </a:bodyPr>
          <a:lstStyle>
            <a:lvl1pPr marL="0" indent="0" algn="l">
              <a:buNone/>
              <a:defRPr sz="1650">
                <a:solidFill>
                  <a:schemeClr val="tx1"/>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94550" y="3217001"/>
            <a:ext cx="895401" cy="480060"/>
          </a:xfrm>
        </p:spPr>
        <p:txBody>
          <a:bodyPr/>
          <a:lstStyle>
            <a:lvl1pPr>
              <a:defRPr sz="2100"/>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69930525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64C608-40B1-4030-A28D-5B74BC98ADCE}" type="datetimeFigureOut">
              <a:rPr lang="en-US" smtClean="0"/>
              <a:t>2/13/2020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03208006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400050"/>
            <a:ext cx="1914525" cy="42291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00100" y="400050"/>
            <a:ext cx="5629275" cy="4229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64C608-40B1-4030-A28D-5B74BC98ADCE}" type="datetimeFigureOut">
              <a:rPr lang="en-US" smtClean="0"/>
              <a:t>2/13/2020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23174970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829000" y="772625"/>
            <a:ext cx="7146900" cy="1159800"/>
          </a:xfrm>
          <a:prstGeom prst="rect">
            <a:avLst/>
          </a:prstGeom>
        </p:spPr>
        <p:txBody>
          <a:bodyPr spcFirstLastPara="1" wrap="square" lIns="0" tIns="0" rIns="0" bIns="0" anchor="t" anchorCtr="0">
            <a:noAutofit/>
          </a:bodyPr>
          <a:lstStyle>
            <a:lvl1pPr lvl="0">
              <a:spcBef>
                <a:spcPts val="0"/>
              </a:spcBef>
              <a:spcAft>
                <a:spcPts val="0"/>
              </a:spcAft>
              <a:buSzPts val="5200"/>
              <a:buNone/>
              <a:defRPr sz="5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spTree>
    <p:extLst>
      <p:ext uri="{BB962C8B-B14F-4D97-AF65-F5344CB8AC3E}">
        <p14:creationId xmlns:p14="http://schemas.microsoft.com/office/powerpoint/2010/main" val="2232508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pencil - Light paper">
  <p:cSld name="One pencil - Light paper">
    <p:spTree>
      <p:nvGrpSpPr>
        <p:cNvPr id="1" name="Shape 757"/>
        <p:cNvGrpSpPr/>
        <p:nvPr/>
      </p:nvGrpSpPr>
      <p:grpSpPr>
        <a:xfrm>
          <a:off x="0" y="0"/>
          <a:ext cx="0" cy="0"/>
          <a:chOff x="0" y="0"/>
          <a:chExt cx="0" cy="0"/>
        </a:xfrm>
      </p:grpSpPr>
      <p:sp>
        <p:nvSpPr>
          <p:cNvPr id="759" name="Google Shape;759;p13"/>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631493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63"/>
        <p:cNvGrpSpPr/>
        <p:nvPr/>
      </p:nvGrpSpPr>
      <p:grpSpPr>
        <a:xfrm>
          <a:off x="0" y="0"/>
          <a:ext cx="0" cy="0"/>
          <a:chOff x="0" y="0"/>
          <a:chExt cx="0" cy="0"/>
        </a:xfrm>
      </p:grpSpPr>
      <p:sp>
        <p:nvSpPr>
          <p:cNvPr id="165" name="Google Shape;165;p5"/>
          <p:cNvSpPr txBox="1">
            <a:spLocks noGrp="1"/>
          </p:cNvSpPr>
          <p:nvPr>
            <p:ph type="title"/>
          </p:nvPr>
        </p:nvSpPr>
        <p:spPr>
          <a:xfrm>
            <a:off x="829000" y="526700"/>
            <a:ext cx="6902100" cy="460500"/>
          </a:xfrm>
          <a:prstGeom prst="rect">
            <a:avLst/>
          </a:prstGeom>
        </p:spPr>
        <p:txBody>
          <a:bodyPr spcFirstLastPara="1" wrap="square" lIns="0" tIns="0" rIns="0" bIns="0" anchor="b"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6" name="Google Shape;166;p5"/>
          <p:cNvSpPr txBox="1">
            <a:spLocks noGrp="1"/>
          </p:cNvSpPr>
          <p:nvPr>
            <p:ph type="body" idx="1"/>
          </p:nvPr>
        </p:nvSpPr>
        <p:spPr>
          <a:xfrm>
            <a:off x="829000" y="1352549"/>
            <a:ext cx="6902100" cy="3341400"/>
          </a:xfrm>
          <a:prstGeom prst="rect">
            <a:avLst/>
          </a:prstGeom>
        </p:spPr>
        <p:txBody>
          <a:bodyPr spcFirstLastPara="1" wrap="square" lIns="0" tIns="0" rIns="0" bIns="0" anchor="t" anchorCtr="0">
            <a:noAutofit/>
          </a:bodyPr>
          <a:lstStyle>
            <a:lvl1pPr marL="457200" lvl="0" indent="-317500">
              <a:spcBef>
                <a:spcPts val="600"/>
              </a:spcBef>
              <a:spcAft>
                <a:spcPts val="0"/>
              </a:spcAft>
              <a:buSzPts val="1400"/>
              <a:buChar char="✘"/>
              <a:defRPr/>
            </a:lvl1pPr>
            <a:lvl2pPr marL="914400" lvl="1" indent="-381000">
              <a:spcBef>
                <a:spcPts val="1000"/>
              </a:spcBef>
              <a:spcAft>
                <a:spcPts val="0"/>
              </a:spcAft>
              <a:buSzPts val="2400"/>
              <a:buChar char="-"/>
              <a:defRPr/>
            </a:lvl2pPr>
            <a:lvl3pPr marL="1371600" lvl="2" indent="-381000">
              <a:spcBef>
                <a:spcPts val="1000"/>
              </a:spcBef>
              <a:spcAft>
                <a:spcPts val="0"/>
              </a:spcAft>
              <a:buSzPts val="2400"/>
              <a:buChar char="-"/>
              <a:defRPr/>
            </a:lvl3pPr>
            <a:lvl4pPr marL="1828800" lvl="3" indent="-381000">
              <a:spcBef>
                <a:spcPts val="1000"/>
              </a:spcBef>
              <a:spcAft>
                <a:spcPts val="0"/>
              </a:spcAft>
              <a:buSzPts val="2400"/>
              <a:buChar char="●"/>
              <a:defRPr/>
            </a:lvl4pPr>
            <a:lvl5pPr marL="2286000" lvl="4" indent="-381000">
              <a:spcBef>
                <a:spcPts val="1000"/>
              </a:spcBef>
              <a:spcAft>
                <a:spcPts val="0"/>
              </a:spcAft>
              <a:buSzPts val="2400"/>
              <a:buChar char="○"/>
              <a:defRPr/>
            </a:lvl5pPr>
            <a:lvl6pPr marL="2743200" lvl="5" indent="-381000">
              <a:spcBef>
                <a:spcPts val="1000"/>
              </a:spcBef>
              <a:spcAft>
                <a:spcPts val="0"/>
              </a:spcAft>
              <a:buSzPts val="2400"/>
              <a:buChar char="■"/>
              <a:defRPr/>
            </a:lvl6pPr>
            <a:lvl7pPr marL="3200400" lvl="6" indent="-381000">
              <a:spcBef>
                <a:spcPts val="1000"/>
              </a:spcBef>
              <a:spcAft>
                <a:spcPts val="0"/>
              </a:spcAft>
              <a:buSzPts val="2400"/>
              <a:buChar char="●"/>
              <a:defRPr/>
            </a:lvl7pPr>
            <a:lvl8pPr marL="3657600" lvl="7" indent="-381000">
              <a:spcBef>
                <a:spcPts val="1000"/>
              </a:spcBef>
              <a:spcAft>
                <a:spcPts val="0"/>
              </a:spcAft>
              <a:buSzPts val="2400"/>
              <a:buChar char="○"/>
              <a:defRPr/>
            </a:lvl8pPr>
            <a:lvl9pPr marL="4114800" lvl="8" indent="-381000">
              <a:spcBef>
                <a:spcPts val="1000"/>
              </a:spcBef>
              <a:spcAft>
                <a:spcPts val="1000"/>
              </a:spcAft>
              <a:buSzPts val="2400"/>
              <a:buChar char="■"/>
              <a:defRPr/>
            </a:lvl9pPr>
          </a:lstStyle>
          <a:p>
            <a:endParaRPr/>
          </a:p>
        </p:txBody>
      </p:sp>
      <p:sp>
        <p:nvSpPr>
          <p:cNvPr id="167" name="Google Shape;167;p5"/>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201619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64C608-40B1-4030-A28D-5B74BC98ADCE}" type="datetimeFigureOut">
              <a:rPr lang="en-US" smtClean="0"/>
              <a:t>2/13/2020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35449721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3688492"/>
            <a:ext cx="9144000" cy="1455008"/>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1625346" y="918972"/>
            <a:ext cx="6960870" cy="2640330"/>
          </a:xfrm>
        </p:spPr>
        <p:txBody>
          <a:bodyPr anchor="ctr">
            <a:normAutofit/>
          </a:bodyPr>
          <a:lstStyle>
            <a:lvl1pPr>
              <a:lnSpc>
                <a:spcPct val="80000"/>
              </a:lnSpc>
              <a:defRPr sz="6000" b="0"/>
            </a:lvl1pPr>
          </a:lstStyle>
          <a:p>
            <a:r>
              <a:rPr lang="en-US"/>
              <a:t>Click to edit Master title style</a:t>
            </a:r>
            <a:endParaRPr lang="en-US" dirty="0"/>
          </a:p>
        </p:txBody>
      </p:sp>
      <p:sp>
        <p:nvSpPr>
          <p:cNvPr id="3" name="Text Placeholder 2"/>
          <p:cNvSpPr>
            <a:spLocks noGrp="1"/>
          </p:cNvSpPr>
          <p:nvPr>
            <p:ph type="body" idx="1"/>
          </p:nvPr>
        </p:nvSpPr>
        <p:spPr>
          <a:xfrm>
            <a:off x="1624331" y="3765042"/>
            <a:ext cx="6789420" cy="800100"/>
          </a:xfrm>
        </p:spPr>
        <p:txBody>
          <a:bodyPr anchor="t">
            <a:normAutofit/>
          </a:bodyPr>
          <a:lstStyle>
            <a:lvl1pPr marL="0" indent="0">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45251" y="4704588"/>
            <a:ext cx="1983232" cy="273844"/>
          </a:xfrm>
        </p:spPr>
        <p:txBody>
          <a:bodyPr/>
          <a:lstStyle/>
          <a:p>
            <a:fld id="{C6F822A4-8DA6-4447-9B1F-C5DB58435268}" type="datetimeFigureOut">
              <a:rPr lang="en-US" smtClean="0"/>
              <a:t>2/13/2020</a:t>
            </a:fld>
            <a:endParaRPr lang="en-US" dirty="0"/>
          </a:p>
        </p:txBody>
      </p:sp>
      <p:sp>
        <p:nvSpPr>
          <p:cNvPr id="5" name="Footer Placeholder 4"/>
          <p:cNvSpPr>
            <a:spLocks noGrp="1"/>
          </p:cNvSpPr>
          <p:nvPr>
            <p:ph type="ftr" sz="quarter" idx="11"/>
          </p:nvPr>
        </p:nvSpPr>
        <p:spPr>
          <a:xfrm>
            <a:off x="1637031" y="4704588"/>
            <a:ext cx="4745736" cy="273844"/>
          </a:xfrm>
        </p:spPr>
        <p:txBody>
          <a:bodyPr/>
          <a:lstStyle/>
          <a:p>
            <a:endParaRPr lang="en-US" dirty="0"/>
          </a:p>
        </p:txBody>
      </p:sp>
      <p:grpSp>
        <p:nvGrpSpPr>
          <p:cNvPr id="8" name="Group 7"/>
          <p:cNvGrpSpPr/>
          <p:nvPr/>
        </p:nvGrpSpPr>
        <p:grpSpPr>
          <a:xfrm>
            <a:off x="673049" y="1744386"/>
            <a:ext cx="810678" cy="810677"/>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632776" y="1879600"/>
            <a:ext cx="891224" cy="540249"/>
          </a:xfrm>
        </p:spPr>
        <p:txBody>
          <a:bodyPr/>
          <a:lstStyle>
            <a:lvl1pPr>
              <a:defRPr sz="2100"/>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9680205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02386" y="1645920"/>
            <a:ext cx="3566160" cy="2983230"/>
          </a:xfrm>
        </p:spPr>
        <p:txBody>
          <a:bodyPr/>
          <a:lstStyle>
            <a:lvl1pPr>
              <a:defRPr sz="1500"/>
            </a:lvl1pPr>
            <a:lvl2pPr>
              <a:defRPr sz="1350"/>
            </a:lvl2pPr>
            <a:lvl3pPr>
              <a:defRPr sz="1200"/>
            </a:lvl3pPr>
            <a:lvl4pPr>
              <a:defRPr sz="1200"/>
            </a:lvl4pPr>
            <a:lvl5pPr>
              <a:defRPr sz="12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73168" y="1645920"/>
            <a:ext cx="3566160" cy="2983230"/>
          </a:xfrm>
        </p:spPr>
        <p:txBody>
          <a:bodyPr/>
          <a:lstStyle>
            <a:lvl1pPr>
              <a:defRPr sz="1500"/>
            </a:lvl1pPr>
            <a:lvl2pPr>
              <a:defRPr sz="1350"/>
            </a:lvl2pPr>
            <a:lvl3pPr>
              <a:defRPr sz="1200"/>
            </a:lvl3pPr>
            <a:lvl4pPr>
              <a:defRPr sz="1200"/>
            </a:lvl4pPr>
            <a:lvl5pPr>
              <a:defRPr sz="12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64C608-40B1-4030-A28D-5B74BC98ADCE}" type="datetimeFigureOut">
              <a:rPr lang="en-US" smtClean="0"/>
              <a:t>2/13/2020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22976966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00100" y="1536192"/>
            <a:ext cx="3566160" cy="480060"/>
          </a:xfrm>
        </p:spPr>
        <p:txBody>
          <a:bodyPr anchor="ctr">
            <a:normAutofit/>
          </a:bodyPr>
          <a:lstStyle>
            <a:lvl1pPr marL="0" indent="0">
              <a:buNone/>
              <a:defRPr sz="1500" b="1">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02386" y="2057400"/>
            <a:ext cx="3566160" cy="246888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73168" y="1536192"/>
            <a:ext cx="3566160" cy="480060"/>
          </a:xfrm>
        </p:spPr>
        <p:txBody>
          <a:bodyPr anchor="ctr">
            <a:normAutofit/>
          </a:bodyPr>
          <a:lstStyle>
            <a:lvl1pPr marL="0" indent="0">
              <a:buNone/>
              <a:defRPr sz="1500" b="1">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73168" y="2057400"/>
            <a:ext cx="3566160" cy="246888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64C608-40B1-4030-A28D-5B74BC98ADCE}" type="datetimeFigureOut">
              <a:rPr lang="en-US" smtClean="0"/>
              <a:t>2/13/2020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6464440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7919A6-33EB-49BD-A62F-1FA56B9F9712}" type="datetimeFigureOut">
              <a:rPr lang="en-US" smtClean="0"/>
              <a:t>2/13/2020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9314218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2/13/2020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80107612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51434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6412230" y="514350"/>
            <a:ext cx="2400300" cy="1303020"/>
          </a:xfrm>
        </p:spPr>
        <p:txBody>
          <a:bodyPr anchor="b">
            <a:normAutofit/>
          </a:bodyPr>
          <a:lstStyle>
            <a:lvl1pPr>
              <a:defRPr sz="2400" b="1"/>
            </a:lvl1pPr>
          </a:lstStyle>
          <a:p>
            <a:r>
              <a:rPr lang="en-US"/>
              <a:t>Click to edit Master title style</a:t>
            </a:r>
            <a:endParaRPr lang="en-US" dirty="0"/>
          </a:p>
        </p:txBody>
      </p:sp>
      <p:sp>
        <p:nvSpPr>
          <p:cNvPr id="3" name="Content Placeholder 2"/>
          <p:cNvSpPr>
            <a:spLocks noGrp="1"/>
          </p:cNvSpPr>
          <p:nvPr>
            <p:ph idx="1"/>
          </p:nvPr>
        </p:nvSpPr>
        <p:spPr>
          <a:xfrm>
            <a:off x="628650" y="514350"/>
            <a:ext cx="5033772" cy="3765042"/>
          </a:xfrm>
        </p:spPr>
        <p:txBody>
          <a:bodyPr/>
          <a:lstStyle>
            <a:lvl1pPr>
              <a:defRPr sz="1500"/>
            </a:lvl1pPr>
            <a:lvl2pPr>
              <a:defRPr sz="1350"/>
            </a:lvl2pPr>
            <a:lvl3pPr>
              <a:defRPr sz="1200"/>
            </a:lvl3pPr>
            <a:lvl4pPr>
              <a:defRPr sz="1200"/>
            </a:lvl4pPr>
            <a:lvl5pPr>
              <a:defRPr sz="12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1817370"/>
            <a:ext cx="2400300" cy="2468880"/>
          </a:xfrm>
        </p:spPr>
        <p:txBody>
          <a:bodyPr>
            <a:normAutofit/>
          </a:bodyPr>
          <a:lstStyle>
            <a:lvl1pPr marL="0" indent="0">
              <a:lnSpc>
                <a:spcPct val="100000"/>
              </a:lnSpc>
              <a:spcBef>
                <a:spcPts val="750"/>
              </a:spcBef>
              <a:buNone/>
              <a:defRPr sz="1050">
                <a:solidFill>
                  <a:schemeClr val="accent1">
                    <a:lumMod val="75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8664C608-40B1-4030-A28D-5B74BC98ADCE}" type="datetimeFigureOut">
              <a:rPr lang="en-US" smtClean="0"/>
              <a:t>2/13/2020</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8551294" y="4672261"/>
            <a:ext cx="342900" cy="3429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00563898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51434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6412230" y="514350"/>
            <a:ext cx="2400300" cy="1303020"/>
          </a:xfrm>
        </p:spPr>
        <p:txBody>
          <a:bodyPr anchor="b">
            <a:normAutofit/>
          </a:bodyPr>
          <a:lstStyle>
            <a:lvl1pPr>
              <a:defRPr sz="2400" b="1"/>
            </a:lvl1pPr>
          </a:lstStyle>
          <a:p>
            <a:r>
              <a:rPr lang="en-US"/>
              <a:t>Click to edit Master title style</a:t>
            </a:r>
            <a:endParaRPr lang="en-US" dirty="0"/>
          </a:p>
        </p:txBody>
      </p:sp>
      <p:sp>
        <p:nvSpPr>
          <p:cNvPr id="3" name="Picture Placeholder 2"/>
          <p:cNvSpPr>
            <a:spLocks noGrp="1"/>
          </p:cNvSpPr>
          <p:nvPr>
            <p:ph type="pic" idx="1"/>
          </p:nvPr>
        </p:nvSpPr>
        <p:spPr>
          <a:xfrm>
            <a:off x="0" y="0"/>
            <a:ext cx="6227805" cy="5143500"/>
          </a:xfrm>
          <a:solidFill>
            <a:schemeClr val="tx2">
              <a:lumMod val="20000"/>
              <a:lumOff val="80000"/>
            </a:schemeClr>
          </a:solidFill>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12230" y="1817370"/>
            <a:ext cx="2400300" cy="2468880"/>
          </a:xfrm>
        </p:spPr>
        <p:txBody>
          <a:bodyPr>
            <a:normAutofit/>
          </a:bodyPr>
          <a:lstStyle>
            <a:lvl1pPr marL="0" indent="0">
              <a:lnSpc>
                <a:spcPct val="100000"/>
              </a:lnSpc>
              <a:spcBef>
                <a:spcPts val="750"/>
              </a:spcBef>
              <a:buNone/>
              <a:defRPr sz="1050">
                <a:solidFill>
                  <a:schemeClr val="accent1">
                    <a:lumMod val="75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2/13/2020</a:t>
            </a:fld>
            <a:endParaRPr lang="en-US"/>
          </a:p>
        </p:txBody>
      </p:sp>
      <p:grpSp>
        <p:nvGrpSpPr>
          <p:cNvPr id="8" name="Group 7"/>
          <p:cNvGrpSpPr>
            <a:grpSpLocks noChangeAspect="1"/>
          </p:cNvGrpSpPr>
          <p:nvPr/>
        </p:nvGrpSpPr>
        <p:grpSpPr>
          <a:xfrm>
            <a:off x="8551294" y="4672261"/>
            <a:ext cx="342900" cy="3429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51429927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2386" y="363474"/>
            <a:ext cx="7543800" cy="12070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02386" y="1591056"/>
            <a:ext cx="7543800" cy="303809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73318" y="4704588"/>
            <a:ext cx="2455164" cy="273844"/>
          </a:xfrm>
          <a:prstGeom prst="rect">
            <a:avLst/>
          </a:prstGeom>
        </p:spPr>
        <p:txBody>
          <a:bodyPr vert="horz" lIns="91440" tIns="45720" rIns="91440" bIns="45720" rtlCol="0" anchor="ctr"/>
          <a:lstStyle>
            <a:lvl1pPr algn="r">
              <a:defRPr sz="825">
                <a:solidFill>
                  <a:schemeClr val="tx2"/>
                </a:solidFill>
              </a:defRPr>
            </a:lvl1pPr>
          </a:lstStyle>
          <a:p>
            <a:fld id="{8664C608-40B1-4030-A28D-5B74BC98ADCE}" type="datetimeFigureOut">
              <a:rPr lang="en-US" smtClean="0"/>
              <a:t>2/13/2020</a:t>
            </a:fld>
            <a:endParaRPr lang="en-US" dirty="0"/>
          </a:p>
        </p:txBody>
      </p:sp>
      <p:sp>
        <p:nvSpPr>
          <p:cNvPr id="5" name="Footer Placeholder 4"/>
          <p:cNvSpPr>
            <a:spLocks noGrp="1"/>
          </p:cNvSpPr>
          <p:nvPr>
            <p:ph type="ftr" sz="quarter" idx="3"/>
          </p:nvPr>
        </p:nvSpPr>
        <p:spPr>
          <a:xfrm>
            <a:off x="816102" y="4704588"/>
            <a:ext cx="4745736" cy="273844"/>
          </a:xfrm>
          <a:prstGeom prst="rect">
            <a:avLst/>
          </a:prstGeom>
        </p:spPr>
        <p:txBody>
          <a:bodyPr vert="horz" lIns="91440" tIns="45720" rIns="91440" bIns="45720" rtlCol="0" anchor="ctr"/>
          <a:lstStyle>
            <a:lvl1pPr algn="l">
              <a:defRPr sz="825">
                <a:solidFill>
                  <a:schemeClr val="tx2"/>
                </a:solidFill>
              </a:defRPr>
            </a:lvl1pPr>
          </a:lstStyle>
          <a:p>
            <a:endParaRPr lang="en-US" dirty="0"/>
          </a:p>
        </p:txBody>
      </p:sp>
      <p:grpSp>
        <p:nvGrpSpPr>
          <p:cNvPr id="7" name="Group 6"/>
          <p:cNvGrpSpPr>
            <a:grpSpLocks noChangeAspect="1"/>
          </p:cNvGrpSpPr>
          <p:nvPr/>
        </p:nvGrpSpPr>
        <p:grpSpPr>
          <a:xfrm>
            <a:off x="8551294" y="4672261"/>
            <a:ext cx="342900" cy="342900"/>
            <a:chOff x="11361456" y="6195813"/>
            <a:chExt cx="548640" cy="548640"/>
          </a:xfrm>
        </p:grpSpPr>
        <p:sp>
          <p:nvSpPr>
            <p:cNvPr id="8" name="Oval 7"/>
            <p:cNvSpPr/>
            <p:nvPr/>
          </p:nvSpPr>
          <p:spPr>
            <a:xfrm>
              <a:off x="11361456" y="6195813"/>
              <a:ext cx="548640" cy="548640"/>
            </a:xfrm>
            <a:prstGeom prst="ellipse">
              <a:avLst/>
            </a:prstGeom>
            <a:blipFill dpi="0" rotWithShape="1">
              <a:blip r:embed="rId16">
                <a:duotone>
                  <a:schemeClr val="accent1">
                    <a:shade val="45000"/>
                    <a:satMod val="135000"/>
                  </a:schemeClr>
                  <a:prstClr val="white"/>
                </a:duotone>
                <a:extLst>
                  <a:ext uri="{BEBA8EAE-BF5A-486C-A8C5-ECC9F3942E4B}">
                    <a14:imgProps xmlns:a14="http://schemas.microsoft.com/office/drawing/2010/main">
                      <a14:imgLayer r:embed="rId17">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8483346" y="4704588"/>
            <a:ext cx="480060" cy="273844"/>
          </a:xfrm>
          <a:prstGeom prst="rect">
            <a:avLst/>
          </a:prstGeom>
        </p:spPr>
        <p:txBody>
          <a:bodyPr vert="horz" lIns="91440" tIns="45720" rIns="91440" bIns="45720" rtlCol="0" anchor="ctr"/>
          <a:lstStyle>
            <a:lvl1pPr algn="ctr">
              <a:defRPr sz="1050" b="1">
                <a:solidFill>
                  <a:srgbClr val="FFFFFF"/>
                </a:solidFill>
                <a:latin typeface="+mj-lt"/>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81593783"/>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8" r:id="rId14"/>
  </p:sldLayoutIdLst>
  <p:transition>
    <p:fade thruBlk="1"/>
  </p:transition>
  <p:hf hdr="0" ftr="0" dt="0"/>
  <p:txStyles>
    <p:titleStyle>
      <a:lvl1pPr algn="l" defTabSz="685800" rtl="0" eaLnBrk="1" latinLnBrk="0" hangingPunct="1">
        <a:lnSpc>
          <a:spcPct val="90000"/>
        </a:lnSpc>
        <a:spcBef>
          <a:spcPct val="0"/>
        </a:spcBef>
        <a:buNone/>
        <a:defRPr sz="4050" kern="1200" cap="all" baseline="0">
          <a:blipFill>
            <a:blip r:embed="rId18">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37160" indent="-137160" algn="l" defTabSz="685800" rtl="0" eaLnBrk="1" latinLnBrk="0" hangingPunct="1">
        <a:lnSpc>
          <a:spcPct val="90000"/>
        </a:lnSpc>
        <a:spcBef>
          <a:spcPts val="900"/>
        </a:spcBef>
        <a:buClr>
          <a:schemeClr val="accent1">
            <a:lumMod val="75000"/>
          </a:schemeClr>
        </a:buClr>
        <a:buSzPct val="85000"/>
        <a:buFont typeface="Wingdings" pitchFamily="2" charset="2"/>
        <a:buChar char="§"/>
        <a:defRPr sz="1500" kern="1200">
          <a:solidFill>
            <a:schemeClr val="tx1"/>
          </a:solidFill>
          <a:latin typeface="+mn-lt"/>
          <a:ea typeface="+mn-ea"/>
          <a:cs typeface="+mn-cs"/>
        </a:defRPr>
      </a:lvl1pPr>
      <a:lvl2pPr marL="34290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350" kern="1200">
          <a:solidFill>
            <a:schemeClr val="tx1"/>
          </a:solidFill>
          <a:latin typeface="+mn-lt"/>
          <a:ea typeface="+mn-ea"/>
          <a:cs typeface="+mn-cs"/>
        </a:defRPr>
      </a:lvl2pPr>
      <a:lvl3pPr marL="54864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3pPr>
      <a:lvl4pPr marL="75438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4pPr>
      <a:lvl5pPr marL="96012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5pPr>
      <a:lvl6pPr marL="1200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6pPr>
      <a:lvl7pPr marL="1425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7pPr>
      <a:lvl8pPr marL="1650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8pPr>
      <a:lvl9pPr marL="1875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4.xml"/><Relationship Id="rId5" Type="http://schemas.microsoft.com/office/2007/relationships/hdphoto" Target="../media/hdphoto3.wdp"/><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4.xml"/><Relationship Id="rId5" Type="http://schemas.microsoft.com/office/2007/relationships/hdphoto" Target="../media/hdphoto2.wdp"/><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2.png"/><Relationship Id="rId7" Type="http://schemas.openxmlformats.org/officeDocument/2006/relationships/diagramData" Target="../diagrams/data1.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microsoft.com/office/2007/relationships/hdphoto" Target="../media/hdphoto2.wdp"/><Relationship Id="rId11" Type="http://schemas.microsoft.com/office/2007/relationships/diagramDrawing" Target="../diagrams/drawing1.xml"/><Relationship Id="rId5" Type="http://schemas.openxmlformats.org/officeDocument/2006/relationships/image" Target="../media/image4.png"/><Relationship Id="rId10" Type="http://schemas.openxmlformats.org/officeDocument/2006/relationships/diagramColors" Target="../diagrams/colors1.xml"/><Relationship Id="rId4" Type="http://schemas.microsoft.com/office/2007/relationships/hdphoto" Target="../media/hdphoto1.wdp"/><Relationship Id="rId9"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microsoft.com/office/2007/relationships/hdphoto" Target="../media/hdphoto1.wdp"/><Relationship Id="rId7" Type="http://schemas.openxmlformats.org/officeDocument/2006/relationships/diagramLayout" Target="../diagrams/layout2.xml"/><Relationship Id="rId2"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diagramData" Target="../diagrams/data2.xml"/><Relationship Id="rId5" Type="http://schemas.microsoft.com/office/2007/relationships/hdphoto" Target="../media/hdphoto2.wdp"/><Relationship Id="rId10" Type="http://schemas.microsoft.com/office/2007/relationships/diagramDrawing" Target="../diagrams/drawing2.xml"/><Relationship Id="rId4" Type="http://schemas.openxmlformats.org/officeDocument/2006/relationships/image" Target="../media/image4.png"/><Relationship Id="rId9" Type="http://schemas.openxmlformats.org/officeDocument/2006/relationships/diagramColors" Target="../diagrams/colors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4.xml"/><Relationship Id="rId5" Type="http://schemas.microsoft.com/office/2007/relationships/hdphoto" Target="../media/hdphoto2.wdp"/><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4.xml"/><Relationship Id="rId5" Type="http://schemas.microsoft.com/office/2007/relationships/hdphoto" Target="../media/hdphoto2.wdp"/><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4.xml"/><Relationship Id="rId5" Type="http://schemas.microsoft.com/office/2007/relationships/hdphoto" Target="../media/hdphoto2.wdp"/><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4.xml"/><Relationship Id="rId5" Type="http://schemas.microsoft.com/office/2007/relationships/hdphoto" Target="../media/hdphoto2.wdp"/><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4.xml"/><Relationship Id="rId5" Type="http://schemas.microsoft.com/office/2007/relationships/hdphoto" Target="../media/hdphoto2.wdp"/><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image" Target="../media/image22.png"/><Relationship Id="rId5" Type="http://schemas.microsoft.com/office/2007/relationships/hdphoto" Target="../media/hdphoto2.wdp"/><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4.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image" Target="../media/image4.png"/><Relationship Id="rId5" Type="http://schemas.microsoft.com/office/2007/relationships/hdphoto" Target="../media/hdphoto3.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4.xml"/><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0.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image" Target="../media/image11.tiff"/><Relationship Id="rId5" Type="http://schemas.microsoft.com/office/2007/relationships/hdphoto" Target="../media/hdphoto2.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4.xml"/><Relationship Id="rId5" Type="http://schemas.microsoft.com/office/2007/relationships/hdphoto" Target="../media/hdphoto2.wdp"/><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4.xml"/><Relationship Id="rId5" Type="http://schemas.microsoft.com/office/2007/relationships/hdphoto" Target="../media/hdphoto2.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p15"/>
          <p:cNvSpPr txBox="1">
            <a:spLocks noGrp="1"/>
          </p:cNvSpPr>
          <p:nvPr>
            <p:ph type="ctrTitle"/>
          </p:nvPr>
        </p:nvSpPr>
        <p:spPr>
          <a:xfrm>
            <a:off x="485422" y="434877"/>
            <a:ext cx="7842110" cy="3522869"/>
          </a:xfrm>
          <a:prstGeom prst="rect">
            <a:avLst/>
          </a:prstGeom>
        </p:spPr>
        <p:txBody>
          <a:bodyPr spcFirstLastPara="1" wrap="square" lIns="0" tIns="0" rIns="0" bIns="0" anchor="t" anchorCtr="0">
            <a:noAutofit/>
          </a:bodyPr>
          <a:lstStyle/>
          <a:p>
            <a:pPr lvl="0"/>
            <a:r>
              <a:rPr lang="en" sz="3600" b="1" dirty="0"/>
              <a:t>Putting the Pledge Into Practice:</a:t>
            </a:r>
            <a:br>
              <a:rPr lang="en" sz="3600" b="1" dirty="0"/>
            </a:br>
            <a:r>
              <a:rPr lang="en" sz="3600" b="1" dirty="0">
                <a:solidFill>
                  <a:srgbClr val="C00000"/>
                </a:solidFill>
              </a:rPr>
              <a:t>Equitizing Classroom Policies &amp;  Practices</a:t>
            </a:r>
            <a:br>
              <a:rPr lang="en" b="1" dirty="0"/>
            </a:br>
            <a:br>
              <a:rPr lang="en" b="1" dirty="0"/>
            </a:br>
            <a:br>
              <a:rPr lang="en" sz="1600" b="1" dirty="0"/>
            </a:br>
            <a:br>
              <a:rPr lang="en" sz="1600" b="1" dirty="0"/>
            </a:br>
            <a:br>
              <a:rPr lang="en" sz="1600" b="1" dirty="0"/>
            </a:br>
            <a:r>
              <a:rPr lang="en" sz="1600" b="1" dirty="0"/>
              <a:t>Dr. Alma Ramirez  (</a:t>
            </a:r>
            <a:r>
              <a:rPr lang="en" sz="1600" b="1" dirty="0" err="1"/>
              <a:t>alramirez@MSJC.EDU</a:t>
            </a:r>
            <a:r>
              <a:rPr lang="en" sz="1600" b="1" dirty="0"/>
              <a:t>)</a:t>
            </a:r>
            <a:br>
              <a:rPr lang="en" sz="1600" b="1" dirty="0"/>
            </a:br>
            <a:r>
              <a:rPr lang="en" sz="1600" b="1" dirty="0"/>
              <a:t>I</a:t>
            </a:r>
            <a:r>
              <a:rPr lang="en-US" sz="1600" b="1" dirty="0"/>
              <a:t>n</a:t>
            </a:r>
            <a:r>
              <a:rPr lang="en" sz="1600" b="1" dirty="0" err="1"/>
              <a:t>terim</a:t>
            </a:r>
            <a:r>
              <a:rPr lang="en" sz="1600" b="1" dirty="0"/>
              <a:t> Dean of Instruction, San Jacinto </a:t>
            </a:r>
            <a:br>
              <a:rPr lang="en" sz="1600" b="1" dirty="0"/>
            </a:br>
            <a:br>
              <a:rPr lang="en" sz="1600" b="1" dirty="0"/>
            </a:br>
            <a:r>
              <a:rPr lang="en" sz="1600" b="1" dirty="0"/>
              <a:t>Ryan Sullivan (</a:t>
            </a:r>
            <a:r>
              <a:rPr lang="en" sz="1600" b="1" dirty="0" err="1"/>
              <a:t>RSULLIVAN@MSJC.edu</a:t>
            </a:r>
            <a:r>
              <a:rPr lang="en" sz="1600" b="1" dirty="0"/>
              <a:t>) </a:t>
            </a:r>
            <a:br>
              <a:rPr lang="en" sz="1600" b="1" dirty="0"/>
            </a:br>
            <a:r>
              <a:rPr lang="en" sz="1600" b="1" dirty="0"/>
              <a:t>Assistant Prof. of English, San Jacinto</a:t>
            </a:r>
            <a:br>
              <a:rPr lang="en" dirty="0"/>
            </a:br>
            <a:endParaRPr dirty="0"/>
          </a:p>
        </p:txBody>
      </p:sp>
      <p:pic>
        <p:nvPicPr>
          <p:cNvPr id="2" name="Picture 1"/>
          <p:cNvPicPr>
            <a:picLocks noChangeAspect="1"/>
          </p:cNvPicPr>
          <p:nvPr/>
        </p:nvPicPr>
        <p:blipFill>
          <a:blip r:embed="rId3"/>
          <a:stretch>
            <a:fillRect/>
          </a:stretch>
        </p:blipFill>
        <p:spPr>
          <a:xfrm>
            <a:off x="5485484" y="3502685"/>
            <a:ext cx="2993123" cy="910122"/>
          </a:xfrm>
          <a:prstGeom prst="rect">
            <a:avLst/>
          </a:prstGeom>
        </p:spPr>
      </p:pic>
      <p:sp>
        <p:nvSpPr>
          <p:cNvPr id="3" name="TextBox 2">
            <a:extLst>
              <a:ext uri="{FF2B5EF4-FFF2-40B4-BE49-F238E27FC236}">
                <a16:creationId xmlns:a16="http://schemas.microsoft.com/office/drawing/2014/main" id="{338AA82B-1DC6-7841-A180-2CB0BB973C96}"/>
              </a:ext>
            </a:extLst>
          </p:cNvPr>
          <p:cNvSpPr txBox="1"/>
          <p:nvPr/>
        </p:nvSpPr>
        <p:spPr>
          <a:xfrm>
            <a:off x="8866233" y="4774168"/>
            <a:ext cx="277767" cy="369332"/>
          </a:xfrm>
          <a:prstGeom prst="rect">
            <a:avLst/>
          </a:prstGeom>
          <a:noFill/>
        </p:spPr>
        <p:txBody>
          <a:bodyPr wrap="square" rtlCol="0">
            <a:spAutoFit/>
          </a:bodyPr>
          <a:lstStyle/>
          <a:p>
            <a:r>
              <a:rPr lang="en-US" dirty="0"/>
              <a:t>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4672260"/>
            <a:ext cx="342900" cy="342900"/>
            <a:chOff x="11361456" y="6195813"/>
            <a:chExt cx="548640" cy="548640"/>
          </a:xfrm>
        </p:grpSpPr>
        <p:sp>
          <p:nvSpPr>
            <p:cNvPr id="25" name="Oval 24">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26" name="Oval 25">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28" name="Rectangle 2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08" y="0"/>
            <a:ext cx="3486126" cy="5143500"/>
          </a:xfrm>
          <a:prstGeom prst="rect">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le 1">
            <a:extLst>
              <a:ext uri="{FF2B5EF4-FFF2-40B4-BE49-F238E27FC236}">
                <a16:creationId xmlns:a16="http://schemas.microsoft.com/office/drawing/2014/main" id="{E757FCF7-7E49-C84E-B74A-4C3CD4D3BFA4}"/>
              </a:ext>
            </a:extLst>
          </p:cNvPr>
          <p:cNvSpPr>
            <a:spLocks noGrp="1"/>
          </p:cNvSpPr>
          <p:nvPr>
            <p:ph type="title"/>
          </p:nvPr>
        </p:nvSpPr>
        <p:spPr>
          <a:xfrm>
            <a:off x="482601" y="482599"/>
            <a:ext cx="2764734" cy="4146551"/>
          </a:xfrm>
        </p:spPr>
        <p:txBody>
          <a:bodyPr vert="horz" lIns="91440" tIns="45720" rIns="91440" bIns="45720" rtlCol="0" anchor="ctr">
            <a:normAutofit/>
          </a:bodyPr>
          <a:lstStyle/>
          <a:p>
            <a:pPr algn="r" defTabSz="914400">
              <a:spcBef>
                <a:spcPct val="0"/>
              </a:spcBef>
            </a:pPr>
            <a:r>
              <a:rPr lang="en-US" sz="2300" dirty="0">
                <a:solidFill>
                  <a:srgbClr val="FFFFFF"/>
                </a:solidFill>
              </a:rPr>
              <a:t>“What boundaries do I need to put in place so I can work from a place of integrity and extend the most generous interpretations of the intentions, words, and actions of others?” </a:t>
            </a:r>
            <a:br>
              <a:rPr lang="en-US" sz="2300" dirty="0">
                <a:solidFill>
                  <a:srgbClr val="FFFFFF"/>
                </a:solidFill>
              </a:rPr>
            </a:br>
            <a:endParaRPr lang="en-US" sz="2300" dirty="0">
              <a:solidFill>
                <a:srgbClr val="FFFFFF"/>
              </a:solidFill>
            </a:endParaRPr>
          </a:p>
        </p:txBody>
      </p:sp>
      <p:sp>
        <p:nvSpPr>
          <p:cNvPr id="3" name="Text Placeholder 2">
            <a:extLst>
              <a:ext uri="{FF2B5EF4-FFF2-40B4-BE49-F238E27FC236}">
                <a16:creationId xmlns:a16="http://schemas.microsoft.com/office/drawing/2014/main" id="{8CC183B9-E8E6-A640-A5C5-F175389983E2}"/>
              </a:ext>
            </a:extLst>
          </p:cNvPr>
          <p:cNvSpPr>
            <a:spLocks noGrp="1"/>
          </p:cNvSpPr>
          <p:nvPr>
            <p:ph type="body" idx="1"/>
          </p:nvPr>
        </p:nvSpPr>
        <p:spPr>
          <a:xfrm>
            <a:off x="3790335" y="449826"/>
            <a:ext cx="4555850" cy="4179324"/>
          </a:xfrm>
        </p:spPr>
        <p:txBody>
          <a:bodyPr vert="horz" lIns="91440" tIns="45720" rIns="91440" bIns="45720" rtlCol="0" anchor="ctr">
            <a:normAutofit fontScale="92500" lnSpcReduction="10000"/>
          </a:bodyPr>
          <a:lstStyle/>
          <a:p>
            <a:pPr indent="-182880" defTabSz="914400">
              <a:buSzPct val="85000"/>
              <a:buFont typeface="Wingdings" pitchFamily="2" charset="2"/>
              <a:buChar char="§"/>
            </a:pPr>
            <a:r>
              <a:rPr lang="en-US" dirty="0"/>
              <a:t>Take an inventory of your needs: </a:t>
            </a:r>
          </a:p>
          <a:p>
            <a:pPr lvl="1" indent="-182880" defTabSz="914400">
              <a:buSzPct val="85000"/>
              <a:buFont typeface="Wingdings" pitchFamily="2" charset="2"/>
              <a:buChar char="§"/>
            </a:pPr>
            <a:r>
              <a:rPr lang="en-US" dirty="0"/>
              <a:t>Example (accepting late work): </a:t>
            </a:r>
          </a:p>
          <a:p>
            <a:pPr lvl="2" indent="-182880" defTabSz="914400">
              <a:buSzPct val="85000"/>
              <a:buFont typeface="Wingdings" pitchFamily="2" charset="2"/>
              <a:buChar char="§"/>
            </a:pPr>
            <a:r>
              <a:rPr lang="en-US" dirty="0"/>
              <a:t>Emailed assignments flood my box and get lost</a:t>
            </a:r>
          </a:p>
          <a:p>
            <a:pPr lvl="2" indent="-182880" defTabSz="914400">
              <a:buSzPct val="85000"/>
              <a:buFont typeface="Wingdings" pitchFamily="2" charset="2"/>
              <a:buChar char="§"/>
            </a:pPr>
            <a:r>
              <a:rPr lang="en-US" dirty="0"/>
              <a:t>Loose late work gets lost in my chaotic mess of a bag </a:t>
            </a:r>
          </a:p>
          <a:p>
            <a:pPr lvl="2" indent="-182880" defTabSz="914400">
              <a:buSzPct val="85000"/>
              <a:buFont typeface="Wingdings" pitchFamily="2" charset="2"/>
              <a:buChar char="§"/>
            </a:pPr>
            <a:r>
              <a:rPr lang="en-US" dirty="0"/>
              <a:t>I might get too many old assignments when I’m struggling to balance on time ones </a:t>
            </a:r>
          </a:p>
          <a:p>
            <a:pPr indent="-182880" defTabSz="914400">
              <a:buSzPct val="85000"/>
              <a:buFont typeface="Wingdings" pitchFamily="2" charset="2"/>
              <a:buChar char="§"/>
            </a:pPr>
            <a:r>
              <a:rPr lang="en-US" dirty="0"/>
              <a:t>Consider ways to set boundaries but be generous:</a:t>
            </a:r>
          </a:p>
          <a:p>
            <a:pPr lvl="1" indent="-182880" defTabSz="914400">
              <a:buSzPct val="85000"/>
              <a:buFont typeface="Wingdings" pitchFamily="2" charset="2"/>
              <a:buChar char="§"/>
            </a:pPr>
            <a:r>
              <a:rPr lang="en-US" dirty="0"/>
              <a:t>Example (accepting late work): </a:t>
            </a:r>
          </a:p>
          <a:p>
            <a:pPr lvl="2" indent="-182880" defTabSz="914400">
              <a:buSzPct val="85000"/>
              <a:buFont typeface="Wingdings" pitchFamily="2" charset="2"/>
              <a:buChar char="§"/>
            </a:pPr>
            <a:r>
              <a:rPr lang="en-US" dirty="0"/>
              <a:t>I will accept late work, but you must bring them to office hours or specific designated class time and show me in person. </a:t>
            </a:r>
          </a:p>
          <a:p>
            <a:pPr lvl="2" indent="-182880" defTabSz="914400">
              <a:buSzPct val="85000"/>
              <a:buFont typeface="Wingdings" pitchFamily="2" charset="2"/>
              <a:buChar char="§"/>
            </a:pPr>
            <a:r>
              <a:rPr lang="en-US" dirty="0"/>
              <a:t>On time work will be prioritized and late work may receive less feedback and take longer to return. </a:t>
            </a:r>
          </a:p>
          <a:p>
            <a:pPr lvl="2" indent="-182880" defTabSz="914400">
              <a:buSzPct val="85000"/>
              <a:buFont typeface="Wingdings" pitchFamily="2" charset="2"/>
              <a:buChar char="§"/>
            </a:pPr>
            <a:r>
              <a:rPr lang="en-US" dirty="0"/>
              <a:t>At a certain point / after a unit, we have to move on and I won’t be accepting more late work. </a:t>
            </a:r>
          </a:p>
        </p:txBody>
      </p:sp>
      <p:sp>
        <p:nvSpPr>
          <p:cNvPr id="32" name="Oval 31">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51293" y="4672260"/>
            <a:ext cx="342900" cy="34290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4" name="Oval 33">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73188" y="4694155"/>
            <a:ext cx="299110" cy="299111"/>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5B019AA4-884C-814C-AEA6-A119C73577FA}"/>
              </a:ext>
            </a:extLst>
          </p:cNvPr>
          <p:cNvSpPr>
            <a:spLocks noGrp="1"/>
          </p:cNvSpPr>
          <p:nvPr>
            <p:ph type="sldNum" idx="12"/>
          </p:nvPr>
        </p:nvSpPr>
        <p:spPr>
          <a:xfrm>
            <a:off x="8483346" y="4704588"/>
            <a:ext cx="480060" cy="273843"/>
          </a:xfrm>
        </p:spPr>
        <p:txBody>
          <a:bodyPr vert="horz" lIns="91440" tIns="45720" rIns="91440" bIns="45720" rtlCol="0" anchor="ctr">
            <a:normAutofit/>
          </a:bodyPr>
          <a:lstStyle/>
          <a:p>
            <a:pPr lvl="0" indent="0" defTabSz="457200">
              <a:lnSpc>
                <a:spcPct val="90000"/>
              </a:lnSpc>
              <a:spcBef>
                <a:spcPts val="0"/>
              </a:spcBef>
              <a:spcAft>
                <a:spcPts val="600"/>
              </a:spcAft>
              <a:buNone/>
            </a:pPr>
            <a:fld id="{00000000-1234-1234-1234-123412341234}" type="slidenum">
              <a:rPr lang="en-US" sz="700" b="1" kern="1200" dirty="0">
                <a:solidFill>
                  <a:srgbClr val="FFFFFF"/>
                </a:solidFill>
                <a:latin typeface="+mj-lt"/>
                <a:ea typeface="+mn-ea"/>
                <a:cs typeface="+mn-cs"/>
              </a:rPr>
              <a:pPr lvl="0" indent="0" defTabSz="457200">
                <a:lnSpc>
                  <a:spcPct val="90000"/>
                </a:lnSpc>
                <a:spcBef>
                  <a:spcPts val="0"/>
                </a:spcBef>
                <a:spcAft>
                  <a:spcPts val="600"/>
                </a:spcAft>
                <a:buNone/>
              </a:pPr>
              <a:t>10</a:t>
            </a:fld>
            <a:endParaRPr lang="en-US" sz="700" b="1" kern="1200" dirty="0">
              <a:solidFill>
                <a:srgbClr val="FFFFFF"/>
              </a:solidFill>
              <a:latin typeface="+mj-lt"/>
              <a:ea typeface="+mn-ea"/>
              <a:cs typeface="+mn-cs"/>
            </a:endParaRPr>
          </a:p>
        </p:txBody>
      </p:sp>
      <p:sp>
        <p:nvSpPr>
          <p:cNvPr id="12" name="TextBox 11">
            <a:extLst>
              <a:ext uri="{FF2B5EF4-FFF2-40B4-BE49-F238E27FC236}">
                <a16:creationId xmlns:a16="http://schemas.microsoft.com/office/drawing/2014/main" id="{A7B0B967-75F5-114D-B151-F3C0301554DF}"/>
              </a:ext>
            </a:extLst>
          </p:cNvPr>
          <p:cNvSpPr txBox="1"/>
          <p:nvPr/>
        </p:nvSpPr>
        <p:spPr>
          <a:xfrm>
            <a:off x="8866233" y="4774168"/>
            <a:ext cx="277767" cy="369332"/>
          </a:xfrm>
          <a:prstGeom prst="rect">
            <a:avLst/>
          </a:prstGeom>
          <a:noFill/>
        </p:spPr>
        <p:txBody>
          <a:bodyPr wrap="square" rtlCol="0">
            <a:spAutoFit/>
          </a:bodyPr>
          <a:lstStyle/>
          <a:p>
            <a:r>
              <a:rPr lang="en-US" dirty="0"/>
              <a:t>R</a:t>
            </a:r>
          </a:p>
        </p:txBody>
      </p:sp>
    </p:spTree>
    <p:extLst>
      <p:ext uri="{BB962C8B-B14F-4D97-AF65-F5344CB8AC3E}">
        <p14:creationId xmlns:p14="http://schemas.microsoft.com/office/powerpoint/2010/main" val="1311901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2A313B03-D361-4EC9-AF52-0B3C1C92C2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4672260"/>
            <a:ext cx="342900" cy="342900"/>
            <a:chOff x="11361456" y="6195813"/>
            <a:chExt cx="548640" cy="548640"/>
          </a:xfrm>
        </p:grpSpPr>
        <p:sp>
          <p:nvSpPr>
            <p:cNvPr id="14" name="Oval 13">
              <a:extLst>
                <a:ext uri="{FF2B5EF4-FFF2-40B4-BE49-F238E27FC236}">
                  <a16:creationId xmlns:a16="http://schemas.microsoft.com/office/drawing/2014/main" id="{5E79CB85-A08A-4579-86F6-A8AA97551B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5" name="Oval 14">
              <a:extLst>
                <a:ext uri="{FF2B5EF4-FFF2-40B4-BE49-F238E27FC236}">
                  <a16:creationId xmlns:a16="http://schemas.microsoft.com/office/drawing/2014/main" id="{D6C61C9C-364D-4CB6-B9D1-1A6F50F6A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17" name="Rectangle 16">
            <a:extLst>
              <a:ext uri="{FF2B5EF4-FFF2-40B4-BE49-F238E27FC236}">
                <a16:creationId xmlns:a16="http://schemas.microsoft.com/office/drawing/2014/main" id="{7045633D-7FA7-4D93-8E45-D385B582A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82532B9D-ADFC-4AEF-97D4-9FC87BB61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360045"/>
            <a:ext cx="8428482" cy="4423410"/>
          </a:xfrm>
          <a:prstGeom prst="rect">
            <a:avLst/>
          </a:prstGeom>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able, old&#10;&#10;Description automatically generated">
            <a:extLst>
              <a:ext uri="{FF2B5EF4-FFF2-40B4-BE49-F238E27FC236}">
                <a16:creationId xmlns:a16="http://schemas.microsoft.com/office/drawing/2014/main" id="{4AEEBDF6-D4A6-6D43-93F4-AE27CEACE0F7}"/>
              </a:ext>
            </a:extLst>
          </p:cNvPr>
          <p:cNvPicPr>
            <a:picLocks noChangeAspect="1"/>
          </p:cNvPicPr>
          <p:nvPr/>
        </p:nvPicPr>
        <p:blipFill>
          <a:blip r:embed="rId4"/>
          <a:stretch>
            <a:fillRect/>
          </a:stretch>
        </p:blipFill>
        <p:spPr>
          <a:xfrm>
            <a:off x="357759" y="1155490"/>
            <a:ext cx="8390592" cy="2684989"/>
          </a:xfrm>
          <a:prstGeom prst="rect">
            <a:avLst/>
          </a:prstGeom>
        </p:spPr>
      </p:pic>
      <p:sp>
        <p:nvSpPr>
          <p:cNvPr id="4" name="Slide Number Placeholder 3">
            <a:extLst>
              <a:ext uri="{FF2B5EF4-FFF2-40B4-BE49-F238E27FC236}">
                <a16:creationId xmlns:a16="http://schemas.microsoft.com/office/drawing/2014/main" id="{BE9CC772-4F9C-264B-905C-54A21FE8FD04}"/>
              </a:ext>
            </a:extLst>
          </p:cNvPr>
          <p:cNvSpPr>
            <a:spLocks noGrp="1"/>
          </p:cNvSpPr>
          <p:nvPr>
            <p:ph type="sldNum" idx="12"/>
          </p:nvPr>
        </p:nvSpPr>
        <p:spPr>
          <a:xfrm>
            <a:off x="8483346" y="4776484"/>
            <a:ext cx="480060" cy="273844"/>
          </a:xfrm>
        </p:spPr>
        <p:txBody>
          <a:bodyPr vert="horz" lIns="91440" tIns="45720" rIns="91440" bIns="45720" rtlCol="0" anchor="ctr">
            <a:normAutofit/>
          </a:bodyPr>
          <a:lstStyle/>
          <a:p>
            <a:pPr lvl="0" indent="0" defTabSz="457200">
              <a:lnSpc>
                <a:spcPct val="90000"/>
              </a:lnSpc>
              <a:spcBef>
                <a:spcPts val="0"/>
              </a:spcBef>
              <a:spcAft>
                <a:spcPts val="600"/>
              </a:spcAft>
              <a:buNone/>
            </a:pPr>
            <a:fld id="{00000000-1234-1234-1234-123412341234}" type="slidenum">
              <a:rPr lang="en-US" sz="700">
                <a:solidFill>
                  <a:schemeClr val="bg1"/>
                </a:solidFill>
              </a:rPr>
              <a:pPr lvl="0" indent="0" defTabSz="457200">
                <a:lnSpc>
                  <a:spcPct val="90000"/>
                </a:lnSpc>
                <a:spcBef>
                  <a:spcPts val="0"/>
                </a:spcBef>
                <a:spcAft>
                  <a:spcPts val="600"/>
                </a:spcAft>
                <a:buNone/>
              </a:pPr>
              <a:t>11</a:t>
            </a:fld>
            <a:endParaRPr lang="en-US" sz="700">
              <a:solidFill>
                <a:schemeClr val="bg1"/>
              </a:solidFill>
            </a:endParaRPr>
          </a:p>
        </p:txBody>
      </p:sp>
      <p:sp>
        <p:nvSpPr>
          <p:cNvPr id="9" name="TextBox 8">
            <a:extLst>
              <a:ext uri="{FF2B5EF4-FFF2-40B4-BE49-F238E27FC236}">
                <a16:creationId xmlns:a16="http://schemas.microsoft.com/office/drawing/2014/main" id="{BBBC5D59-B78B-ED43-8BC9-C337FFEFAC68}"/>
              </a:ext>
            </a:extLst>
          </p:cNvPr>
          <p:cNvSpPr txBox="1"/>
          <p:nvPr/>
        </p:nvSpPr>
        <p:spPr>
          <a:xfrm>
            <a:off x="8866233" y="4774168"/>
            <a:ext cx="277767" cy="369332"/>
          </a:xfrm>
          <a:prstGeom prst="rect">
            <a:avLst/>
          </a:prstGeom>
          <a:noFill/>
        </p:spPr>
        <p:txBody>
          <a:bodyPr wrap="square" rtlCol="0">
            <a:spAutoFit/>
          </a:bodyPr>
          <a:lstStyle/>
          <a:p>
            <a:r>
              <a:rPr lang="en-US" dirty="0"/>
              <a:t>R</a:t>
            </a:r>
          </a:p>
        </p:txBody>
      </p:sp>
    </p:spTree>
    <p:extLst>
      <p:ext uri="{BB962C8B-B14F-4D97-AF65-F5344CB8AC3E}">
        <p14:creationId xmlns:p14="http://schemas.microsoft.com/office/powerpoint/2010/main" val="460808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4672260"/>
            <a:ext cx="342900" cy="342900"/>
            <a:chOff x="11361456" y="6195813"/>
            <a:chExt cx="548640" cy="548640"/>
          </a:xfrm>
        </p:grpSpPr>
        <p:sp>
          <p:nvSpPr>
            <p:cNvPr id="25" name="Oval 24">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26" name="Oval 25">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28" name="Rectangle 27">
            <a:extLst>
              <a:ext uri="{FF2B5EF4-FFF2-40B4-BE49-F238E27FC236}">
                <a16:creationId xmlns:a16="http://schemas.microsoft.com/office/drawing/2014/main" id="{4FCA88C2-C73C-4062-A097-8FBCE3090B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3981C21-E132-4402-B31B-D725C1CE7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203" y="489930"/>
            <a:ext cx="8181594" cy="6051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A685C77-4E84-486A-9AE5-F3635BE98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201" y="616743"/>
            <a:ext cx="3862197" cy="3921209"/>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727131-8B2D-C941-82B6-7285E4C04BAF}"/>
              </a:ext>
            </a:extLst>
          </p:cNvPr>
          <p:cNvSpPr>
            <a:spLocks noGrp="1"/>
          </p:cNvSpPr>
          <p:nvPr>
            <p:ph type="title"/>
          </p:nvPr>
        </p:nvSpPr>
        <p:spPr>
          <a:xfrm>
            <a:off x="965200" y="1099342"/>
            <a:ext cx="2895599" cy="2956009"/>
          </a:xfrm>
        </p:spPr>
        <p:txBody>
          <a:bodyPr vert="horz" lIns="91440" tIns="45720" rIns="91440" bIns="45720" rtlCol="0" anchor="ctr">
            <a:normAutofit/>
          </a:bodyPr>
          <a:lstStyle/>
          <a:p>
            <a:pPr defTabSz="914400">
              <a:spcBef>
                <a:spcPct val="0"/>
              </a:spcBef>
            </a:pPr>
            <a:r>
              <a:rPr lang="en-US" sz="3800"/>
              <a:t>Living BIG: Boundaries, Integrity, and Generosity </a:t>
            </a:r>
          </a:p>
        </p:txBody>
      </p:sp>
      <p:sp>
        <p:nvSpPr>
          <p:cNvPr id="3" name="Text Placeholder 2">
            <a:extLst>
              <a:ext uri="{FF2B5EF4-FFF2-40B4-BE49-F238E27FC236}">
                <a16:creationId xmlns:a16="http://schemas.microsoft.com/office/drawing/2014/main" id="{C0903459-1716-ED48-8A20-8C4F4EA58670}"/>
              </a:ext>
            </a:extLst>
          </p:cNvPr>
          <p:cNvSpPr>
            <a:spLocks noGrp="1"/>
          </p:cNvSpPr>
          <p:nvPr>
            <p:ph type="body" idx="1"/>
          </p:nvPr>
        </p:nvSpPr>
        <p:spPr>
          <a:xfrm>
            <a:off x="4800604" y="686887"/>
            <a:ext cx="3862193" cy="3501690"/>
          </a:xfrm>
        </p:spPr>
        <p:txBody>
          <a:bodyPr vert="horz" lIns="91440" tIns="45720" rIns="91440" bIns="45720" rtlCol="0" anchor="ctr">
            <a:normAutofit/>
          </a:bodyPr>
          <a:lstStyle/>
          <a:p>
            <a:pPr marL="139700" indent="-182880" defTabSz="914400">
              <a:buSzPct val="85000"/>
              <a:buFont typeface="Wingdings" pitchFamily="2" charset="2"/>
              <a:buChar char="§"/>
            </a:pPr>
            <a:r>
              <a:rPr lang="en-US" dirty="0"/>
              <a:t>"In addition to boundaries, an assumption of positive intent relies on the core belief that people are doing the best they can with what they’ve got, versus people are lazy, disengaged, and maybe even trying to piss us off on purpose. Sure, we’re all capable of change and growth, but assuming positive intent requires the belief that people are really trying in that moment.” </a:t>
            </a:r>
          </a:p>
          <a:p>
            <a:pPr marL="139700" indent="-182880" defTabSz="914400">
              <a:buSzPct val="85000"/>
              <a:buFont typeface="Wingdings" pitchFamily="2" charset="2"/>
              <a:buChar char="§"/>
            </a:pPr>
            <a:endParaRPr lang="en-US" dirty="0"/>
          </a:p>
          <a:p>
            <a:pPr marL="139700" indent="-182880" defTabSz="914400">
              <a:buSzPct val="85000"/>
              <a:buFont typeface="Wingdings" pitchFamily="2" charset="2"/>
              <a:buChar char="§"/>
            </a:pPr>
            <a:r>
              <a:rPr lang="en-US" dirty="0"/>
              <a:t>It is exhausting feeling like people around you don’t care, aren’t trying, or are disengaged and leads to burnout. </a:t>
            </a:r>
          </a:p>
        </p:txBody>
      </p:sp>
      <p:sp>
        <p:nvSpPr>
          <p:cNvPr id="34" name="Rectangle 33">
            <a:extLst>
              <a:ext uri="{FF2B5EF4-FFF2-40B4-BE49-F238E27FC236}">
                <a16:creationId xmlns:a16="http://schemas.microsoft.com/office/drawing/2014/main" id="{E55C1C3E-5158-47F3-8FD9-14B22C3E6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203" y="4591246"/>
            <a:ext cx="8181594" cy="60512"/>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94FA8120-5012-CA4E-85D1-2E077D3572C6}"/>
              </a:ext>
            </a:extLst>
          </p:cNvPr>
          <p:cNvSpPr>
            <a:spLocks noGrp="1"/>
          </p:cNvSpPr>
          <p:nvPr>
            <p:ph type="sldNum" idx="12"/>
          </p:nvPr>
        </p:nvSpPr>
        <p:spPr>
          <a:xfrm>
            <a:off x="8483346" y="4704588"/>
            <a:ext cx="480060" cy="273843"/>
          </a:xfrm>
        </p:spPr>
        <p:txBody>
          <a:bodyPr vert="horz" lIns="91440" tIns="45720" rIns="91440" bIns="45720" rtlCol="0" anchor="ctr">
            <a:normAutofit/>
          </a:bodyPr>
          <a:lstStyle/>
          <a:p>
            <a:pPr lvl="0" indent="0" defTabSz="457200">
              <a:lnSpc>
                <a:spcPct val="90000"/>
              </a:lnSpc>
              <a:spcBef>
                <a:spcPts val="0"/>
              </a:spcBef>
              <a:spcAft>
                <a:spcPts val="600"/>
              </a:spcAft>
              <a:buNone/>
            </a:pPr>
            <a:fld id="{00000000-1234-1234-1234-123412341234}" type="slidenum">
              <a:rPr lang="en-US" sz="700" b="1" kern="1200">
                <a:solidFill>
                  <a:schemeClr val="accent1"/>
                </a:solidFill>
                <a:latin typeface="+mj-lt"/>
                <a:ea typeface="+mn-ea"/>
                <a:cs typeface="+mn-cs"/>
              </a:rPr>
              <a:pPr lvl="0" indent="0" defTabSz="457200">
                <a:lnSpc>
                  <a:spcPct val="90000"/>
                </a:lnSpc>
                <a:spcBef>
                  <a:spcPts val="0"/>
                </a:spcBef>
                <a:spcAft>
                  <a:spcPts val="600"/>
                </a:spcAft>
                <a:buNone/>
              </a:pPr>
              <a:t>12</a:t>
            </a:fld>
            <a:endParaRPr lang="en-US" sz="700" b="1" kern="1200">
              <a:solidFill>
                <a:schemeClr val="accent1"/>
              </a:solidFill>
              <a:latin typeface="+mj-lt"/>
              <a:ea typeface="+mn-ea"/>
              <a:cs typeface="+mn-cs"/>
            </a:endParaRPr>
          </a:p>
        </p:txBody>
      </p:sp>
      <p:sp>
        <p:nvSpPr>
          <p:cNvPr id="20" name="TextBox 19">
            <a:extLst>
              <a:ext uri="{FF2B5EF4-FFF2-40B4-BE49-F238E27FC236}">
                <a16:creationId xmlns:a16="http://schemas.microsoft.com/office/drawing/2014/main" id="{2A40BCA5-72D0-D442-9F29-4AF5E3A891C1}"/>
              </a:ext>
            </a:extLst>
          </p:cNvPr>
          <p:cNvSpPr txBox="1"/>
          <p:nvPr/>
        </p:nvSpPr>
        <p:spPr>
          <a:xfrm>
            <a:off x="4572000" y="4225306"/>
            <a:ext cx="4090797" cy="276999"/>
          </a:xfrm>
          <a:prstGeom prst="rect">
            <a:avLst/>
          </a:prstGeom>
          <a:noFill/>
        </p:spPr>
        <p:txBody>
          <a:bodyPr wrap="square" rtlCol="0">
            <a:spAutoFit/>
          </a:bodyPr>
          <a:lstStyle/>
          <a:p>
            <a:r>
              <a:rPr lang="en-US" sz="1200" dirty="0"/>
              <a:t>From </a:t>
            </a:r>
            <a:r>
              <a:rPr lang="en-US" sz="1200" i="1" dirty="0"/>
              <a:t>Rising Strong </a:t>
            </a:r>
            <a:r>
              <a:rPr lang="en-US" sz="1200" dirty="0"/>
              <a:t>and </a:t>
            </a:r>
            <a:r>
              <a:rPr lang="en-US" sz="1200" i="1" dirty="0"/>
              <a:t>Dare to Lead, </a:t>
            </a:r>
            <a:r>
              <a:rPr lang="en-US" sz="1200" dirty="0"/>
              <a:t>by </a:t>
            </a:r>
            <a:r>
              <a:rPr lang="en-US" sz="1200" dirty="0" err="1"/>
              <a:t>Brené</a:t>
            </a:r>
            <a:r>
              <a:rPr lang="en-US" sz="1200" dirty="0"/>
              <a:t> Brown </a:t>
            </a:r>
          </a:p>
        </p:txBody>
      </p:sp>
      <p:sp>
        <p:nvSpPr>
          <p:cNvPr id="13" name="TextBox 12">
            <a:extLst>
              <a:ext uri="{FF2B5EF4-FFF2-40B4-BE49-F238E27FC236}">
                <a16:creationId xmlns:a16="http://schemas.microsoft.com/office/drawing/2014/main" id="{7106E906-2400-DA4D-8502-004689A6CFA2}"/>
              </a:ext>
            </a:extLst>
          </p:cNvPr>
          <p:cNvSpPr txBox="1"/>
          <p:nvPr/>
        </p:nvSpPr>
        <p:spPr>
          <a:xfrm>
            <a:off x="8866233" y="4774168"/>
            <a:ext cx="277767" cy="369332"/>
          </a:xfrm>
          <a:prstGeom prst="rect">
            <a:avLst/>
          </a:prstGeom>
          <a:noFill/>
        </p:spPr>
        <p:txBody>
          <a:bodyPr wrap="square" rtlCol="0">
            <a:spAutoFit/>
          </a:bodyPr>
          <a:lstStyle/>
          <a:p>
            <a:r>
              <a:rPr lang="en-US" dirty="0"/>
              <a:t>R</a:t>
            </a:r>
          </a:p>
        </p:txBody>
      </p:sp>
    </p:spTree>
    <p:extLst>
      <p:ext uri="{BB962C8B-B14F-4D97-AF65-F5344CB8AC3E}">
        <p14:creationId xmlns:p14="http://schemas.microsoft.com/office/powerpoint/2010/main" val="88503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F85E0883-9001-4D4E-9C91-E8D165DAF9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4672260"/>
            <a:ext cx="342900" cy="342900"/>
            <a:chOff x="11361456" y="6195813"/>
            <a:chExt cx="548640" cy="548640"/>
          </a:xfrm>
        </p:grpSpPr>
        <p:sp>
          <p:nvSpPr>
            <p:cNvPr id="27" name="Oval 26">
              <a:extLst>
                <a:ext uri="{FF2B5EF4-FFF2-40B4-BE49-F238E27FC236}">
                  <a16:creationId xmlns:a16="http://schemas.microsoft.com/office/drawing/2014/main" id="{94AEEF45-F5C8-4322-9C98-33BB7A5A29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28" name="Oval 27">
              <a:extLst>
                <a:ext uri="{FF2B5EF4-FFF2-40B4-BE49-F238E27FC236}">
                  <a16:creationId xmlns:a16="http://schemas.microsoft.com/office/drawing/2014/main" id="{185E4386-A445-455A-91C4-16DE5DA9F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2" name="Title 1">
            <a:extLst>
              <a:ext uri="{FF2B5EF4-FFF2-40B4-BE49-F238E27FC236}">
                <a16:creationId xmlns:a16="http://schemas.microsoft.com/office/drawing/2014/main" id="{D8A21AD3-712D-5543-8C8B-5C9C67FEAC3A}"/>
              </a:ext>
            </a:extLst>
          </p:cNvPr>
          <p:cNvSpPr>
            <a:spLocks noGrp="1"/>
          </p:cNvSpPr>
          <p:nvPr>
            <p:ph type="title"/>
          </p:nvPr>
        </p:nvSpPr>
        <p:spPr>
          <a:xfrm>
            <a:off x="802386" y="363474"/>
            <a:ext cx="7543800" cy="1207008"/>
          </a:xfrm>
        </p:spPr>
        <p:txBody>
          <a:bodyPr vert="horz" lIns="91440" tIns="45720" rIns="91440" bIns="45720" rtlCol="0" anchor="ctr">
            <a:normAutofit/>
          </a:bodyPr>
          <a:lstStyle/>
          <a:p>
            <a:pPr defTabSz="914400">
              <a:spcBef>
                <a:spcPct val="0"/>
              </a:spcBef>
            </a:pPr>
            <a:r>
              <a:rPr lang="en-US" sz="3800"/>
              <a:t>Why do we assess students with grades? </a:t>
            </a:r>
          </a:p>
        </p:txBody>
      </p:sp>
      <p:sp>
        <p:nvSpPr>
          <p:cNvPr id="30" name="Rectangle 29">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1509969"/>
            <a:ext cx="7543800" cy="6051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5962057E-D136-0043-98B8-4770123DC035}"/>
              </a:ext>
            </a:extLst>
          </p:cNvPr>
          <p:cNvSpPr>
            <a:spLocks noGrp="1"/>
          </p:cNvSpPr>
          <p:nvPr>
            <p:ph type="sldNum" idx="12"/>
          </p:nvPr>
        </p:nvSpPr>
        <p:spPr>
          <a:xfrm>
            <a:off x="8483346" y="4704588"/>
            <a:ext cx="480060" cy="273843"/>
          </a:xfrm>
        </p:spPr>
        <p:txBody>
          <a:bodyPr vert="horz" lIns="91440" tIns="45720" rIns="91440" bIns="45720" rtlCol="0" anchor="ctr">
            <a:normAutofit/>
          </a:bodyPr>
          <a:lstStyle/>
          <a:p>
            <a:pPr lvl="0" indent="0" defTabSz="457200">
              <a:lnSpc>
                <a:spcPct val="90000"/>
              </a:lnSpc>
              <a:spcBef>
                <a:spcPts val="0"/>
              </a:spcBef>
              <a:spcAft>
                <a:spcPts val="600"/>
              </a:spcAft>
              <a:buNone/>
            </a:pPr>
            <a:fld id="{00000000-1234-1234-1234-123412341234}" type="slidenum">
              <a:rPr lang="en-US" sz="700" b="1" kern="1200" dirty="0">
                <a:solidFill>
                  <a:srgbClr val="FFFFFF"/>
                </a:solidFill>
                <a:latin typeface="+mj-lt"/>
                <a:ea typeface="+mn-ea"/>
                <a:cs typeface="+mn-cs"/>
              </a:rPr>
              <a:pPr lvl="0" indent="0" defTabSz="457200">
                <a:lnSpc>
                  <a:spcPct val="90000"/>
                </a:lnSpc>
                <a:spcBef>
                  <a:spcPts val="0"/>
                </a:spcBef>
                <a:spcAft>
                  <a:spcPts val="600"/>
                </a:spcAft>
                <a:buNone/>
              </a:pPr>
              <a:t>13</a:t>
            </a:fld>
            <a:endParaRPr lang="en-US" sz="700" b="1" kern="1200" dirty="0">
              <a:solidFill>
                <a:srgbClr val="FFFFFF"/>
              </a:solidFill>
              <a:latin typeface="+mj-lt"/>
              <a:ea typeface="+mn-ea"/>
              <a:cs typeface="+mn-cs"/>
            </a:endParaRPr>
          </a:p>
        </p:txBody>
      </p:sp>
      <p:graphicFrame>
        <p:nvGraphicFramePr>
          <p:cNvPr id="21" name="Text Placeholder 2">
            <a:extLst>
              <a:ext uri="{FF2B5EF4-FFF2-40B4-BE49-F238E27FC236}">
                <a16:creationId xmlns:a16="http://schemas.microsoft.com/office/drawing/2014/main" id="{E6E78B00-23CB-42E1-A6EF-22B4CE57D6FE}"/>
              </a:ext>
            </a:extLst>
          </p:cNvPr>
          <p:cNvGraphicFramePr/>
          <p:nvPr>
            <p:extLst>
              <p:ext uri="{D42A27DB-BD31-4B8C-83A1-F6EECF244321}">
                <p14:modId xmlns:p14="http://schemas.microsoft.com/office/powerpoint/2010/main" val="247495902"/>
              </p:ext>
            </p:extLst>
          </p:nvPr>
        </p:nvGraphicFramePr>
        <p:xfrm>
          <a:off x="802481" y="1789042"/>
          <a:ext cx="7543800" cy="27133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TextBox 8">
            <a:extLst>
              <a:ext uri="{FF2B5EF4-FFF2-40B4-BE49-F238E27FC236}">
                <a16:creationId xmlns:a16="http://schemas.microsoft.com/office/drawing/2014/main" id="{31B5D705-C5BA-DE48-86E5-84C72ABB28A6}"/>
              </a:ext>
            </a:extLst>
          </p:cNvPr>
          <p:cNvSpPr txBox="1"/>
          <p:nvPr/>
        </p:nvSpPr>
        <p:spPr>
          <a:xfrm>
            <a:off x="8866233" y="4774168"/>
            <a:ext cx="277767" cy="369332"/>
          </a:xfrm>
          <a:prstGeom prst="rect">
            <a:avLst/>
          </a:prstGeom>
          <a:noFill/>
        </p:spPr>
        <p:txBody>
          <a:bodyPr wrap="square" rtlCol="0">
            <a:spAutoFit/>
          </a:bodyPr>
          <a:lstStyle/>
          <a:p>
            <a:r>
              <a:rPr lang="en-US" dirty="0"/>
              <a:t>A</a:t>
            </a:r>
          </a:p>
        </p:txBody>
      </p:sp>
    </p:spTree>
    <p:extLst>
      <p:ext uri="{BB962C8B-B14F-4D97-AF65-F5344CB8AC3E}">
        <p14:creationId xmlns:p14="http://schemas.microsoft.com/office/powerpoint/2010/main" val="3044495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85E0883-9001-4D4E-9C91-E8D165DAF9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4672260"/>
            <a:ext cx="342900" cy="342900"/>
            <a:chOff x="11361456" y="6195813"/>
            <a:chExt cx="548640" cy="548640"/>
          </a:xfrm>
        </p:grpSpPr>
        <p:sp>
          <p:nvSpPr>
            <p:cNvPr id="12" name="Oval 11">
              <a:extLst>
                <a:ext uri="{FF2B5EF4-FFF2-40B4-BE49-F238E27FC236}">
                  <a16:creationId xmlns:a16="http://schemas.microsoft.com/office/drawing/2014/main" id="{94AEEF45-F5C8-4322-9C98-33BB7A5A29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3" name="Oval 12">
              <a:extLst>
                <a:ext uri="{FF2B5EF4-FFF2-40B4-BE49-F238E27FC236}">
                  <a16:creationId xmlns:a16="http://schemas.microsoft.com/office/drawing/2014/main" id="{185E4386-A445-455A-91C4-16DE5DA9F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2" name="Title 1">
            <a:extLst>
              <a:ext uri="{FF2B5EF4-FFF2-40B4-BE49-F238E27FC236}">
                <a16:creationId xmlns:a16="http://schemas.microsoft.com/office/drawing/2014/main" id="{6CA38FF8-7196-2145-84F4-51883A5B707E}"/>
              </a:ext>
            </a:extLst>
          </p:cNvPr>
          <p:cNvSpPr>
            <a:spLocks noGrp="1"/>
          </p:cNvSpPr>
          <p:nvPr>
            <p:ph type="title"/>
          </p:nvPr>
        </p:nvSpPr>
        <p:spPr>
          <a:xfrm>
            <a:off x="802386" y="363474"/>
            <a:ext cx="7543800" cy="1207008"/>
          </a:xfrm>
        </p:spPr>
        <p:txBody>
          <a:bodyPr vert="horz" lIns="91440" tIns="45720" rIns="91440" bIns="45720" rtlCol="0" anchor="ctr">
            <a:normAutofit fontScale="90000"/>
          </a:bodyPr>
          <a:lstStyle/>
          <a:p>
            <a:pPr defTabSz="914400">
              <a:spcBef>
                <a:spcPct val="0"/>
              </a:spcBef>
            </a:pPr>
            <a:r>
              <a:rPr lang="en-US" sz="5400" dirty="0"/>
              <a:t>3 Pillars of Equitable Grading</a:t>
            </a:r>
          </a:p>
        </p:txBody>
      </p:sp>
      <p:sp>
        <p:nvSpPr>
          <p:cNvPr id="15" name="Rectangle 14">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1509969"/>
            <a:ext cx="7543800" cy="6051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7DF1033-2F9A-154F-A6E0-3603B5260D22}"/>
              </a:ext>
            </a:extLst>
          </p:cNvPr>
          <p:cNvSpPr>
            <a:spLocks noGrp="1"/>
          </p:cNvSpPr>
          <p:nvPr>
            <p:ph type="sldNum" idx="12"/>
          </p:nvPr>
        </p:nvSpPr>
        <p:spPr>
          <a:xfrm>
            <a:off x="8483346" y="4704588"/>
            <a:ext cx="480060" cy="273843"/>
          </a:xfrm>
        </p:spPr>
        <p:txBody>
          <a:bodyPr vert="horz" lIns="91440" tIns="45720" rIns="91440" bIns="45720" rtlCol="0" anchor="ctr">
            <a:normAutofit/>
          </a:bodyPr>
          <a:lstStyle/>
          <a:p>
            <a:pPr lvl="0" indent="0" defTabSz="457200">
              <a:lnSpc>
                <a:spcPct val="90000"/>
              </a:lnSpc>
              <a:spcBef>
                <a:spcPts val="0"/>
              </a:spcBef>
              <a:spcAft>
                <a:spcPts val="600"/>
              </a:spcAft>
              <a:buNone/>
            </a:pPr>
            <a:fld id="{00000000-1234-1234-1234-123412341234}" type="slidenum">
              <a:rPr lang="en-US" sz="700" b="1" kern="1200" dirty="0">
                <a:solidFill>
                  <a:srgbClr val="FFFFFF"/>
                </a:solidFill>
                <a:latin typeface="+mj-lt"/>
                <a:ea typeface="+mn-ea"/>
                <a:cs typeface="+mn-cs"/>
              </a:rPr>
              <a:pPr lvl="0" indent="0" defTabSz="457200">
                <a:lnSpc>
                  <a:spcPct val="90000"/>
                </a:lnSpc>
                <a:spcBef>
                  <a:spcPts val="0"/>
                </a:spcBef>
                <a:spcAft>
                  <a:spcPts val="600"/>
                </a:spcAft>
                <a:buNone/>
              </a:pPr>
              <a:t>14</a:t>
            </a:fld>
            <a:endParaRPr lang="en-US" sz="700" b="1" kern="1200" dirty="0">
              <a:solidFill>
                <a:srgbClr val="FFFFFF"/>
              </a:solidFill>
              <a:latin typeface="+mj-lt"/>
              <a:ea typeface="+mn-ea"/>
              <a:cs typeface="+mn-cs"/>
            </a:endParaRPr>
          </a:p>
        </p:txBody>
      </p:sp>
      <p:graphicFrame>
        <p:nvGraphicFramePr>
          <p:cNvPr id="6" name="Text Placeholder 2">
            <a:extLst>
              <a:ext uri="{FF2B5EF4-FFF2-40B4-BE49-F238E27FC236}">
                <a16:creationId xmlns:a16="http://schemas.microsoft.com/office/drawing/2014/main" id="{1DB7F745-657B-42AD-9D3D-02C9ABBE8EDE}"/>
              </a:ext>
            </a:extLst>
          </p:cNvPr>
          <p:cNvGraphicFramePr/>
          <p:nvPr>
            <p:extLst>
              <p:ext uri="{D42A27DB-BD31-4B8C-83A1-F6EECF244321}">
                <p14:modId xmlns:p14="http://schemas.microsoft.com/office/powerpoint/2010/main" val="1527270318"/>
              </p:ext>
            </p:extLst>
          </p:nvPr>
        </p:nvGraphicFramePr>
        <p:xfrm>
          <a:off x="802481" y="1789042"/>
          <a:ext cx="7543800" cy="271338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0" name="TextBox 9">
            <a:extLst>
              <a:ext uri="{FF2B5EF4-FFF2-40B4-BE49-F238E27FC236}">
                <a16:creationId xmlns:a16="http://schemas.microsoft.com/office/drawing/2014/main" id="{453F3136-A014-6643-A644-77346B269117}"/>
              </a:ext>
            </a:extLst>
          </p:cNvPr>
          <p:cNvSpPr txBox="1"/>
          <p:nvPr/>
        </p:nvSpPr>
        <p:spPr>
          <a:xfrm>
            <a:off x="800100" y="4704588"/>
            <a:ext cx="4090797" cy="276999"/>
          </a:xfrm>
          <a:prstGeom prst="rect">
            <a:avLst/>
          </a:prstGeom>
          <a:noFill/>
        </p:spPr>
        <p:txBody>
          <a:bodyPr wrap="square" rtlCol="0">
            <a:spAutoFit/>
          </a:bodyPr>
          <a:lstStyle/>
          <a:p>
            <a:r>
              <a:rPr lang="en-US" sz="1200" dirty="0"/>
              <a:t>From </a:t>
            </a:r>
            <a:r>
              <a:rPr lang="en-US" sz="1200" i="1" dirty="0"/>
              <a:t>Grading for Equity, </a:t>
            </a:r>
            <a:r>
              <a:rPr lang="en-US" sz="1200" dirty="0"/>
              <a:t>by Joe Feldman </a:t>
            </a:r>
          </a:p>
        </p:txBody>
      </p:sp>
      <p:sp>
        <p:nvSpPr>
          <p:cNvPr id="14" name="TextBox 13">
            <a:extLst>
              <a:ext uri="{FF2B5EF4-FFF2-40B4-BE49-F238E27FC236}">
                <a16:creationId xmlns:a16="http://schemas.microsoft.com/office/drawing/2014/main" id="{4ECA43EC-6695-C844-A7BA-E8E17557B58D}"/>
              </a:ext>
            </a:extLst>
          </p:cNvPr>
          <p:cNvSpPr txBox="1"/>
          <p:nvPr/>
        </p:nvSpPr>
        <p:spPr>
          <a:xfrm>
            <a:off x="8866233" y="4774168"/>
            <a:ext cx="277767" cy="369332"/>
          </a:xfrm>
          <a:prstGeom prst="rect">
            <a:avLst/>
          </a:prstGeom>
          <a:noFill/>
        </p:spPr>
        <p:txBody>
          <a:bodyPr wrap="square" rtlCol="0">
            <a:spAutoFit/>
          </a:bodyPr>
          <a:lstStyle/>
          <a:p>
            <a:r>
              <a:rPr lang="en-US" dirty="0"/>
              <a:t>R</a:t>
            </a:r>
          </a:p>
        </p:txBody>
      </p:sp>
    </p:spTree>
    <p:extLst>
      <p:ext uri="{BB962C8B-B14F-4D97-AF65-F5344CB8AC3E}">
        <p14:creationId xmlns:p14="http://schemas.microsoft.com/office/powerpoint/2010/main" val="748791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38FF8-7196-2145-84F4-51883A5B707E}"/>
              </a:ext>
            </a:extLst>
          </p:cNvPr>
          <p:cNvSpPr>
            <a:spLocks noGrp="1"/>
          </p:cNvSpPr>
          <p:nvPr>
            <p:ph type="title"/>
          </p:nvPr>
        </p:nvSpPr>
        <p:spPr/>
        <p:txBody>
          <a:bodyPr/>
          <a:lstStyle/>
          <a:p>
            <a:r>
              <a:rPr lang="en-US" dirty="0"/>
              <a:t>ACCURATE</a:t>
            </a:r>
          </a:p>
        </p:txBody>
      </p:sp>
      <p:sp>
        <p:nvSpPr>
          <p:cNvPr id="3" name="Text Placeholder 2">
            <a:extLst>
              <a:ext uri="{FF2B5EF4-FFF2-40B4-BE49-F238E27FC236}">
                <a16:creationId xmlns:a16="http://schemas.microsoft.com/office/drawing/2014/main" id="{E155BA88-85A0-9743-990D-874A0C5121C8}"/>
              </a:ext>
            </a:extLst>
          </p:cNvPr>
          <p:cNvSpPr>
            <a:spLocks noGrp="1"/>
          </p:cNvSpPr>
          <p:nvPr>
            <p:ph type="body" idx="1"/>
          </p:nvPr>
        </p:nvSpPr>
        <p:spPr>
          <a:xfrm>
            <a:off x="829000" y="987200"/>
            <a:ext cx="6902100" cy="3341400"/>
          </a:xfrm>
        </p:spPr>
        <p:txBody>
          <a:bodyPr/>
          <a:lstStyle/>
          <a:p>
            <a:r>
              <a:rPr lang="en-US" dirty="0"/>
              <a:t>Consider the purpose of grades: to accurately assess a student’s performance—not an accumulation of “stuff”</a:t>
            </a:r>
          </a:p>
          <a:p>
            <a:r>
              <a:rPr lang="en-US" dirty="0"/>
              <a:t>Re-assess weights and proportions: what messages/values are we communicating in our grade schema? </a:t>
            </a:r>
          </a:p>
          <a:p>
            <a:pPr lvl="1">
              <a:buFont typeface="Courier New" panose="02070309020205020404" pitchFamily="49" charset="0"/>
              <a:buChar char="o"/>
            </a:pPr>
            <a:r>
              <a:rPr lang="en-US" dirty="0"/>
              <a:t>Weight more heavily later in the class to allow for progress and improvement BUT avoid backloading work (don’t have a majority of the weight at the end, but also a majority of the work) </a:t>
            </a:r>
          </a:p>
          <a:p>
            <a:pPr lvl="1">
              <a:buFont typeface="Courier New" panose="02070309020205020404" pitchFamily="49" charset="0"/>
              <a:buChar char="o"/>
            </a:pPr>
            <a:r>
              <a:rPr lang="en-US" dirty="0"/>
              <a:t>Consider adjusting final grades to reflect progress and achievement. </a:t>
            </a:r>
          </a:p>
          <a:p>
            <a:r>
              <a:rPr lang="en-US" dirty="0"/>
              <a:t>Balance the grade scale by eliminating zeros for missing work (minimum grading) or using a GPA 0-4 Scale</a:t>
            </a:r>
          </a:p>
        </p:txBody>
      </p:sp>
      <p:sp>
        <p:nvSpPr>
          <p:cNvPr id="4" name="Slide Number Placeholder 3">
            <a:extLst>
              <a:ext uri="{FF2B5EF4-FFF2-40B4-BE49-F238E27FC236}">
                <a16:creationId xmlns:a16="http://schemas.microsoft.com/office/drawing/2014/main" id="{F7DF1033-2F9A-154F-A6E0-3603B5260D2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
        <p:nvSpPr>
          <p:cNvPr id="5" name="TextBox 4">
            <a:extLst>
              <a:ext uri="{FF2B5EF4-FFF2-40B4-BE49-F238E27FC236}">
                <a16:creationId xmlns:a16="http://schemas.microsoft.com/office/drawing/2014/main" id="{F2DA97B8-E74E-0742-A5A2-FD31BB37D12F}"/>
              </a:ext>
            </a:extLst>
          </p:cNvPr>
          <p:cNvSpPr txBox="1"/>
          <p:nvPr/>
        </p:nvSpPr>
        <p:spPr>
          <a:xfrm>
            <a:off x="8866233" y="4774168"/>
            <a:ext cx="277767" cy="369332"/>
          </a:xfrm>
          <a:prstGeom prst="rect">
            <a:avLst/>
          </a:prstGeom>
          <a:noFill/>
        </p:spPr>
        <p:txBody>
          <a:bodyPr wrap="square" rtlCol="0">
            <a:spAutoFit/>
          </a:bodyPr>
          <a:lstStyle/>
          <a:p>
            <a:r>
              <a:rPr lang="en-US" dirty="0"/>
              <a:t>R</a:t>
            </a:r>
          </a:p>
        </p:txBody>
      </p:sp>
    </p:spTree>
    <p:extLst>
      <p:ext uri="{BB962C8B-B14F-4D97-AF65-F5344CB8AC3E}">
        <p14:creationId xmlns:p14="http://schemas.microsoft.com/office/powerpoint/2010/main" val="4145734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FF3781A-B507-B348-8BA5-240A156BC61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graphicFrame>
        <p:nvGraphicFramePr>
          <p:cNvPr id="5" name="Table 4">
            <a:extLst>
              <a:ext uri="{FF2B5EF4-FFF2-40B4-BE49-F238E27FC236}">
                <a16:creationId xmlns:a16="http://schemas.microsoft.com/office/drawing/2014/main" id="{AB672E3B-B15E-7A41-8AB6-0BFBAEF67454}"/>
              </a:ext>
            </a:extLst>
          </p:cNvPr>
          <p:cNvGraphicFramePr>
            <a:graphicFrameLocks noGrp="1"/>
          </p:cNvGraphicFramePr>
          <p:nvPr>
            <p:extLst>
              <p:ext uri="{D42A27DB-BD31-4B8C-83A1-F6EECF244321}">
                <p14:modId xmlns:p14="http://schemas.microsoft.com/office/powerpoint/2010/main" val="2560070067"/>
              </p:ext>
            </p:extLst>
          </p:nvPr>
        </p:nvGraphicFramePr>
        <p:xfrm>
          <a:off x="756547" y="263629"/>
          <a:ext cx="3525075" cy="2574786"/>
        </p:xfrm>
        <a:graphic>
          <a:graphicData uri="http://schemas.openxmlformats.org/drawingml/2006/table">
            <a:tbl>
              <a:tblPr firstRow="1" bandRow="1">
                <a:tableStyleId>{5C22544A-7EE6-4342-B048-85BDC9FD1C3A}</a:tableStyleId>
              </a:tblPr>
              <a:tblGrid>
                <a:gridCol w="1756137">
                  <a:extLst>
                    <a:ext uri="{9D8B030D-6E8A-4147-A177-3AD203B41FA5}">
                      <a16:colId xmlns:a16="http://schemas.microsoft.com/office/drawing/2014/main" val="3704547158"/>
                    </a:ext>
                  </a:extLst>
                </a:gridCol>
                <a:gridCol w="1768938">
                  <a:extLst>
                    <a:ext uri="{9D8B030D-6E8A-4147-A177-3AD203B41FA5}">
                      <a16:colId xmlns:a16="http://schemas.microsoft.com/office/drawing/2014/main" val="291314993"/>
                    </a:ext>
                  </a:extLst>
                </a:gridCol>
              </a:tblGrid>
              <a:tr h="429131">
                <a:tc gridSpan="2">
                  <a:txBody>
                    <a:bodyPr/>
                    <a:lstStyle/>
                    <a:p>
                      <a:r>
                        <a:rPr lang="en-US" dirty="0"/>
                        <a:t>Traditional Grade Scale  </a:t>
                      </a:r>
                    </a:p>
                  </a:txBody>
                  <a:tcPr/>
                </a:tc>
                <a:tc hMerge="1">
                  <a:txBody>
                    <a:bodyPr/>
                    <a:lstStyle/>
                    <a:p>
                      <a:endParaRPr lang="en-US" dirty="0"/>
                    </a:p>
                  </a:txBody>
                  <a:tcPr/>
                </a:tc>
                <a:extLst>
                  <a:ext uri="{0D108BD9-81ED-4DB2-BD59-A6C34878D82A}">
                    <a16:rowId xmlns:a16="http://schemas.microsoft.com/office/drawing/2014/main" val="1982420072"/>
                  </a:ext>
                </a:extLst>
              </a:tr>
              <a:tr h="429131">
                <a:tc>
                  <a:txBody>
                    <a:bodyPr/>
                    <a:lstStyle/>
                    <a:p>
                      <a:r>
                        <a:rPr lang="en-US" dirty="0"/>
                        <a:t>90-100</a:t>
                      </a:r>
                    </a:p>
                  </a:txBody>
                  <a:tcPr/>
                </a:tc>
                <a:tc>
                  <a:txBody>
                    <a:bodyPr/>
                    <a:lstStyle/>
                    <a:p>
                      <a:r>
                        <a:rPr lang="en-US" dirty="0"/>
                        <a:t>A</a:t>
                      </a:r>
                    </a:p>
                  </a:txBody>
                  <a:tcPr/>
                </a:tc>
                <a:extLst>
                  <a:ext uri="{0D108BD9-81ED-4DB2-BD59-A6C34878D82A}">
                    <a16:rowId xmlns:a16="http://schemas.microsoft.com/office/drawing/2014/main" val="2907014057"/>
                  </a:ext>
                </a:extLst>
              </a:tr>
              <a:tr h="429131">
                <a:tc>
                  <a:txBody>
                    <a:bodyPr/>
                    <a:lstStyle/>
                    <a:p>
                      <a:r>
                        <a:rPr lang="en-US" dirty="0"/>
                        <a:t>80-89</a:t>
                      </a:r>
                    </a:p>
                  </a:txBody>
                  <a:tcPr/>
                </a:tc>
                <a:tc>
                  <a:txBody>
                    <a:bodyPr/>
                    <a:lstStyle/>
                    <a:p>
                      <a:r>
                        <a:rPr lang="en-US" dirty="0"/>
                        <a:t>B</a:t>
                      </a:r>
                    </a:p>
                  </a:txBody>
                  <a:tcPr/>
                </a:tc>
                <a:extLst>
                  <a:ext uri="{0D108BD9-81ED-4DB2-BD59-A6C34878D82A}">
                    <a16:rowId xmlns:a16="http://schemas.microsoft.com/office/drawing/2014/main" val="480987633"/>
                  </a:ext>
                </a:extLst>
              </a:tr>
              <a:tr h="429131">
                <a:tc>
                  <a:txBody>
                    <a:bodyPr/>
                    <a:lstStyle/>
                    <a:p>
                      <a:r>
                        <a:rPr lang="en-US" dirty="0"/>
                        <a:t>70-79</a:t>
                      </a:r>
                    </a:p>
                  </a:txBody>
                  <a:tcPr/>
                </a:tc>
                <a:tc>
                  <a:txBody>
                    <a:bodyPr/>
                    <a:lstStyle/>
                    <a:p>
                      <a:r>
                        <a:rPr lang="en-US" dirty="0"/>
                        <a:t>C</a:t>
                      </a:r>
                    </a:p>
                  </a:txBody>
                  <a:tcPr/>
                </a:tc>
                <a:extLst>
                  <a:ext uri="{0D108BD9-81ED-4DB2-BD59-A6C34878D82A}">
                    <a16:rowId xmlns:a16="http://schemas.microsoft.com/office/drawing/2014/main" val="895658186"/>
                  </a:ext>
                </a:extLst>
              </a:tr>
              <a:tr h="429131">
                <a:tc>
                  <a:txBody>
                    <a:bodyPr/>
                    <a:lstStyle/>
                    <a:p>
                      <a:r>
                        <a:rPr lang="en-US" dirty="0"/>
                        <a:t>60-69</a:t>
                      </a:r>
                    </a:p>
                  </a:txBody>
                  <a:tcPr/>
                </a:tc>
                <a:tc>
                  <a:txBody>
                    <a:bodyPr/>
                    <a:lstStyle/>
                    <a:p>
                      <a:r>
                        <a:rPr lang="en-US" dirty="0"/>
                        <a:t>D</a:t>
                      </a:r>
                    </a:p>
                  </a:txBody>
                  <a:tcPr/>
                </a:tc>
                <a:extLst>
                  <a:ext uri="{0D108BD9-81ED-4DB2-BD59-A6C34878D82A}">
                    <a16:rowId xmlns:a16="http://schemas.microsoft.com/office/drawing/2014/main" val="2550960317"/>
                  </a:ext>
                </a:extLst>
              </a:tr>
              <a:tr h="429131">
                <a:tc>
                  <a:txBody>
                    <a:bodyPr/>
                    <a:lstStyle/>
                    <a:p>
                      <a:r>
                        <a:rPr lang="en-US" dirty="0"/>
                        <a:t>0-59</a:t>
                      </a:r>
                    </a:p>
                  </a:txBody>
                  <a:tcPr/>
                </a:tc>
                <a:tc>
                  <a:txBody>
                    <a:bodyPr/>
                    <a:lstStyle/>
                    <a:p>
                      <a:r>
                        <a:rPr lang="en-US" dirty="0"/>
                        <a:t>F</a:t>
                      </a:r>
                    </a:p>
                  </a:txBody>
                  <a:tcPr/>
                </a:tc>
                <a:extLst>
                  <a:ext uri="{0D108BD9-81ED-4DB2-BD59-A6C34878D82A}">
                    <a16:rowId xmlns:a16="http://schemas.microsoft.com/office/drawing/2014/main" val="666964461"/>
                  </a:ext>
                </a:extLst>
              </a:tr>
            </a:tbl>
          </a:graphicData>
        </a:graphic>
      </p:graphicFrame>
      <p:graphicFrame>
        <p:nvGraphicFramePr>
          <p:cNvPr id="6" name="Table 5">
            <a:extLst>
              <a:ext uri="{FF2B5EF4-FFF2-40B4-BE49-F238E27FC236}">
                <a16:creationId xmlns:a16="http://schemas.microsoft.com/office/drawing/2014/main" id="{B5BBA2EC-285D-2D4F-872E-0190342A315C}"/>
              </a:ext>
            </a:extLst>
          </p:cNvPr>
          <p:cNvGraphicFramePr>
            <a:graphicFrameLocks noGrp="1"/>
          </p:cNvGraphicFramePr>
          <p:nvPr>
            <p:extLst>
              <p:ext uri="{D42A27DB-BD31-4B8C-83A1-F6EECF244321}">
                <p14:modId xmlns:p14="http://schemas.microsoft.com/office/powerpoint/2010/main" val="925383350"/>
              </p:ext>
            </p:extLst>
          </p:nvPr>
        </p:nvGraphicFramePr>
        <p:xfrm>
          <a:off x="4717188" y="263629"/>
          <a:ext cx="3512274" cy="4720441"/>
        </p:xfrm>
        <a:graphic>
          <a:graphicData uri="http://schemas.openxmlformats.org/drawingml/2006/table">
            <a:tbl>
              <a:tblPr firstRow="1" bandRow="1">
                <a:tableStyleId>{5C22544A-7EE6-4342-B048-85BDC9FD1C3A}</a:tableStyleId>
              </a:tblPr>
              <a:tblGrid>
                <a:gridCol w="1756137">
                  <a:extLst>
                    <a:ext uri="{9D8B030D-6E8A-4147-A177-3AD203B41FA5}">
                      <a16:colId xmlns:a16="http://schemas.microsoft.com/office/drawing/2014/main" val="3704547158"/>
                    </a:ext>
                  </a:extLst>
                </a:gridCol>
                <a:gridCol w="1756137">
                  <a:extLst>
                    <a:ext uri="{9D8B030D-6E8A-4147-A177-3AD203B41FA5}">
                      <a16:colId xmlns:a16="http://schemas.microsoft.com/office/drawing/2014/main" val="291314993"/>
                    </a:ext>
                  </a:extLst>
                </a:gridCol>
              </a:tblGrid>
              <a:tr h="429131">
                <a:tc gridSpan="2">
                  <a:txBody>
                    <a:bodyPr/>
                    <a:lstStyle/>
                    <a:p>
                      <a:r>
                        <a:rPr lang="en-US" dirty="0"/>
                        <a:t>Traditional Grade Scale – Complete </a:t>
                      </a:r>
                    </a:p>
                  </a:txBody>
                  <a:tcPr/>
                </a:tc>
                <a:tc hMerge="1">
                  <a:txBody>
                    <a:bodyPr/>
                    <a:lstStyle/>
                    <a:p>
                      <a:endParaRPr lang="en-US" dirty="0"/>
                    </a:p>
                  </a:txBody>
                  <a:tcPr/>
                </a:tc>
                <a:extLst>
                  <a:ext uri="{0D108BD9-81ED-4DB2-BD59-A6C34878D82A}">
                    <a16:rowId xmlns:a16="http://schemas.microsoft.com/office/drawing/2014/main" val="1982420072"/>
                  </a:ext>
                </a:extLst>
              </a:tr>
              <a:tr h="429131">
                <a:tc>
                  <a:txBody>
                    <a:bodyPr/>
                    <a:lstStyle/>
                    <a:p>
                      <a:r>
                        <a:rPr lang="en-US" dirty="0"/>
                        <a:t>90-100</a:t>
                      </a:r>
                    </a:p>
                  </a:txBody>
                  <a:tcPr/>
                </a:tc>
                <a:tc>
                  <a:txBody>
                    <a:bodyPr/>
                    <a:lstStyle/>
                    <a:p>
                      <a:r>
                        <a:rPr lang="en-US" dirty="0"/>
                        <a:t>A</a:t>
                      </a:r>
                    </a:p>
                  </a:txBody>
                  <a:tcPr/>
                </a:tc>
                <a:extLst>
                  <a:ext uri="{0D108BD9-81ED-4DB2-BD59-A6C34878D82A}">
                    <a16:rowId xmlns:a16="http://schemas.microsoft.com/office/drawing/2014/main" val="2907014057"/>
                  </a:ext>
                </a:extLst>
              </a:tr>
              <a:tr h="429131">
                <a:tc>
                  <a:txBody>
                    <a:bodyPr/>
                    <a:lstStyle/>
                    <a:p>
                      <a:r>
                        <a:rPr lang="en-US" dirty="0"/>
                        <a:t>80-89</a:t>
                      </a:r>
                    </a:p>
                  </a:txBody>
                  <a:tcPr/>
                </a:tc>
                <a:tc>
                  <a:txBody>
                    <a:bodyPr/>
                    <a:lstStyle/>
                    <a:p>
                      <a:r>
                        <a:rPr lang="en-US" dirty="0"/>
                        <a:t>B</a:t>
                      </a:r>
                    </a:p>
                  </a:txBody>
                  <a:tcPr/>
                </a:tc>
                <a:extLst>
                  <a:ext uri="{0D108BD9-81ED-4DB2-BD59-A6C34878D82A}">
                    <a16:rowId xmlns:a16="http://schemas.microsoft.com/office/drawing/2014/main" val="480987633"/>
                  </a:ext>
                </a:extLst>
              </a:tr>
              <a:tr h="429131">
                <a:tc>
                  <a:txBody>
                    <a:bodyPr/>
                    <a:lstStyle/>
                    <a:p>
                      <a:r>
                        <a:rPr lang="en-US" dirty="0"/>
                        <a:t>70-79</a:t>
                      </a:r>
                    </a:p>
                  </a:txBody>
                  <a:tcPr/>
                </a:tc>
                <a:tc>
                  <a:txBody>
                    <a:bodyPr/>
                    <a:lstStyle/>
                    <a:p>
                      <a:r>
                        <a:rPr lang="en-US" dirty="0"/>
                        <a:t>C</a:t>
                      </a:r>
                    </a:p>
                  </a:txBody>
                  <a:tcPr/>
                </a:tc>
                <a:extLst>
                  <a:ext uri="{0D108BD9-81ED-4DB2-BD59-A6C34878D82A}">
                    <a16:rowId xmlns:a16="http://schemas.microsoft.com/office/drawing/2014/main" val="895658186"/>
                  </a:ext>
                </a:extLst>
              </a:tr>
              <a:tr h="429131">
                <a:tc>
                  <a:txBody>
                    <a:bodyPr/>
                    <a:lstStyle/>
                    <a:p>
                      <a:r>
                        <a:rPr lang="en-US" dirty="0"/>
                        <a:t>60-69</a:t>
                      </a:r>
                    </a:p>
                  </a:txBody>
                  <a:tcPr/>
                </a:tc>
                <a:tc>
                  <a:txBody>
                    <a:bodyPr/>
                    <a:lstStyle/>
                    <a:p>
                      <a:r>
                        <a:rPr lang="en-US" dirty="0"/>
                        <a:t>D</a:t>
                      </a:r>
                    </a:p>
                  </a:txBody>
                  <a:tcPr/>
                </a:tc>
                <a:extLst>
                  <a:ext uri="{0D108BD9-81ED-4DB2-BD59-A6C34878D82A}">
                    <a16:rowId xmlns:a16="http://schemas.microsoft.com/office/drawing/2014/main" val="2550960317"/>
                  </a:ext>
                </a:extLst>
              </a:tr>
              <a:tr h="429131">
                <a:tc>
                  <a:txBody>
                    <a:bodyPr/>
                    <a:lstStyle/>
                    <a:p>
                      <a:r>
                        <a:rPr lang="en-US" dirty="0"/>
                        <a:t>50-59</a:t>
                      </a:r>
                    </a:p>
                  </a:txBody>
                  <a:tcPr/>
                </a:tc>
                <a:tc>
                  <a:txBody>
                    <a:bodyPr/>
                    <a:lstStyle/>
                    <a:p>
                      <a:r>
                        <a:rPr lang="en-US" dirty="0"/>
                        <a:t>F</a:t>
                      </a:r>
                    </a:p>
                  </a:txBody>
                  <a:tcPr/>
                </a:tc>
                <a:extLst>
                  <a:ext uri="{0D108BD9-81ED-4DB2-BD59-A6C34878D82A}">
                    <a16:rowId xmlns:a16="http://schemas.microsoft.com/office/drawing/2014/main" val="666964461"/>
                  </a:ext>
                </a:extLst>
              </a:tr>
              <a:tr h="429131">
                <a:tc>
                  <a:txBody>
                    <a:bodyPr/>
                    <a:lstStyle/>
                    <a:p>
                      <a:r>
                        <a:rPr lang="en-US" dirty="0"/>
                        <a:t>40-49</a:t>
                      </a:r>
                    </a:p>
                  </a:txBody>
                  <a:tcPr/>
                </a:tc>
                <a:tc>
                  <a:txBody>
                    <a:bodyPr/>
                    <a:lstStyle/>
                    <a:p>
                      <a:r>
                        <a:rPr lang="en-US" dirty="0"/>
                        <a:t>G</a:t>
                      </a:r>
                    </a:p>
                  </a:txBody>
                  <a:tcPr/>
                </a:tc>
                <a:extLst>
                  <a:ext uri="{0D108BD9-81ED-4DB2-BD59-A6C34878D82A}">
                    <a16:rowId xmlns:a16="http://schemas.microsoft.com/office/drawing/2014/main" val="1458143720"/>
                  </a:ext>
                </a:extLst>
              </a:tr>
              <a:tr h="429131">
                <a:tc>
                  <a:txBody>
                    <a:bodyPr/>
                    <a:lstStyle/>
                    <a:p>
                      <a:r>
                        <a:rPr lang="en-US" dirty="0"/>
                        <a:t>30-39</a:t>
                      </a:r>
                    </a:p>
                  </a:txBody>
                  <a:tcPr/>
                </a:tc>
                <a:tc>
                  <a:txBody>
                    <a:bodyPr/>
                    <a:lstStyle/>
                    <a:p>
                      <a:r>
                        <a:rPr lang="en-US" dirty="0"/>
                        <a:t>H</a:t>
                      </a:r>
                    </a:p>
                  </a:txBody>
                  <a:tcPr/>
                </a:tc>
                <a:extLst>
                  <a:ext uri="{0D108BD9-81ED-4DB2-BD59-A6C34878D82A}">
                    <a16:rowId xmlns:a16="http://schemas.microsoft.com/office/drawing/2014/main" val="3839884803"/>
                  </a:ext>
                </a:extLst>
              </a:tr>
              <a:tr h="429131">
                <a:tc>
                  <a:txBody>
                    <a:bodyPr/>
                    <a:lstStyle/>
                    <a:p>
                      <a:r>
                        <a:rPr lang="en-US" dirty="0"/>
                        <a:t>20-29</a:t>
                      </a:r>
                    </a:p>
                  </a:txBody>
                  <a:tcPr/>
                </a:tc>
                <a:tc>
                  <a:txBody>
                    <a:bodyPr/>
                    <a:lstStyle/>
                    <a:p>
                      <a:r>
                        <a:rPr lang="en-US" dirty="0"/>
                        <a:t>I</a:t>
                      </a:r>
                    </a:p>
                  </a:txBody>
                  <a:tcPr/>
                </a:tc>
                <a:extLst>
                  <a:ext uri="{0D108BD9-81ED-4DB2-BD59-A6C34878D82A}">
                    <a16:rowId xmlns:a16="http://schemas.microsoft.com/office/drawing/2014/main" val="3520376131"/>
                  </a:ext>
                </a:extLst>
              </a:tr>
              <a:tr h="429131">
                <a:tc>
                  <a:txBody>
                    <a:bodyPr/>
                    <a:lstStyle/>
                    <a:p>
                      <a:r>
                        <a:rPr lang="en-US" dirty="0"/>
                        <a:t>10-19</a:t>
                      </a:r>
                    </a:p>
                  </a:txBody>
                  <a:tcPr/>
                </a:tc>
                <a:tc>
                  <a:txBody>
                    <a:bodyPr/>
                    <a:lstStyle/>
                    <a:p>
                      <a:r>
                        <a:rPr lang="en-US" dirty="0"/>
                        <a:t>J</a:t>
                      </a:r>
                    </a:p>
                  </a:txBody>
                  <a:tcPr/>
                </a:tc>
                <a:extLst>
                  <a:ext uri="{0D108BD9-81ED-4DB2-BD59-A6C34878D82A}">
                    <a16:rowId xmlns:a16="http://schemas.microsoft.com/office/drawing/2014/main" val="1908172940"/>
                  </a:ext>
                </a:extLst>
              </a:tr>
              <a:tr h="429131">
                <a:tc>
                  <a:txBody>
                    <a:bodyPr/>
                    <a:lstStyle/>
                    <a:p>
                      <a:r>
                        <a:rPr lang="en-US" dirty="0"/>
                        <a:t>0-9</a:t>
                      </a:r>
                    </a:p>
                  </a:txBody>
                  <a:tcPr/>
                </a:tc>
                <a:tc>
                  <a:txBody>
                    <a:bodyPr/>
                    <a:lstStyle/>
                    <a:p>
                      <a:r>
                        <a:rPr lang="en-US" dirty="0"/>
                        <a:t>K</a:t>
                      </a:r>
                    </a:p>
                  </a:txBody>
                  <a:tcPr/>
                </a:tc>
                <a:extLst>
                  <a:ext uri="{0D108BD9-81ED-4DB2-BD59-A6C34878D82A}">
                    <a16:rowId xmlns:a16="http://schemas.microsoft.com/office/drawing/2014/main" val="2294512988"/>
                  </a:ext>
                </a:extLst>
              </a:tr>
            </a:tbl>
          </a:graphicData>
        </a:graphic>
      </p:graphicFrame>
      <p:sp>
        <p:nvSpPr>
          <p:cNvPr id="7" name="Rectangle 6">
            <a:extLst>
              <a:ext uri="{FF2B5EF4-FFF2-40B4-BE49-F238E27FC236}">
                <a16:creationId xmlns:a16="http://schemas.microsoft.com/office/drawing/2014/main" id="{2F9EB463-9D7B-F240-8D93-6273899C0615}"/>
              </a:ext>
            </a:extLst>
          </p:cNvPr>
          <p:cNvSpPr/>
          <p:nvPr/>
        </p:nvSpPr>
        <p:spPr>
          <a:xfrm rot="21072286">
            <a:off x="873148" y="2992501"/>
            <a:ext cx="3108960" cy="17642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69% OF ASSIGNABLE GRADES ARE FAILING</a:t>
            </a:r>
          </a:p>
        </p:txBody>
      </p:sp>
      <p:sp>
        <p:nvSpPr>
          <p:cNvPr id="8" name="TextBox 7">
            <a:extLst>
              <a:ext uri="{FF2B5EF4-FFF2-40B4-BE49-F238E27FC236}">
                <a16:creationId xmlns:a16="http://schemas.microsoft.com/office/drawing/2014/main" id="{B7A342B2-F99F-884A-86DD-DDB8C8177AF4}"/>
              </a:ext>
            </a:extLst>
          </p:cNvPr>
          <p:cNvSpPr txBox="1"/>
          <p:nvPr/>
        </p:nvSpPr>
        <p:spPr>
          <a:xfrm>
            <a:off x="8866233" y="4774168"/>
            <a:ext cx="277767" cy="369332"/>
          </a:xfrm>
          <a:prstGeom prst="rect">
            <a:avLst/>
          </a:prstGeom>
          <a:noFill/>
        </p:spPr>
        <p:txBody>
          <a:bodyPr wrap="square" rtlCol="0">
            <a:spAutoFit/>
          </a:bodyPr>
          <a:lstStyle/>
          <a:p>
            <a:r>
              <a:rPr lang="en-US" dirty="0"/>
              <a:t>R</a:t>
            </a:r>
          </a:p>
        </p:txBody>
      </p:sp>
    </p:spTree>
    <p:extLst>
      <p:ext uri="{BB962C8B-B14F-4D97-AF65-F5344CB8AC3E}">
        <p14:creationId xmlns:p14="http://schemas.microsoft.com/office/powerpoint/2010/main" val="207357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A14BEC0-1150-AE4E-906E-6748B6546D9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graphicFrame>
        <p:nvGraphicFramePr>
          <p:cNvPr id="5" name="Table 4">
            <a:extLst>
              <a:ext uri="{FF2B5EF4-FFF2-40B4-BE49-F238E27FC236}">
                <a16:creationId xmlns:a16="http://schemas.microsoft.com/office/drawing/2014/main" id="{20D7F93D-00CB-5C4F-A210-4346A0F38BE3}"/>
              </a:ext>
            </a:extLst>
          </p:cNvPr>
          <p:cNvGraphicFramePr>
            <a:graphicFrameLocks noGrp="1"/>
          </p:cNvGraphicFramePr>
          <p:nvPr>
            <p:extLst>
              <p:ext uri="{D42A27DB-BD31-4B8C-83A1-F6EECF244321}">
                <p14:modId xmlns:p14="http://schemas.microsoft.com/office/powerpoint/2010/main" val="4088093456"/>
              </p:ext>
            </p:extLst>
          </p:nvPr>
        </p:nvGraphicFramePr>
        <p:xfrm>
          <a:off x="756547" y="263629"/>
          <a:ext cx="3525075" cy="2219444"/>
        </p:xfrm>
        <a:graphic>
          <a:graphicData uri="http://schemas.openxmlformats.org/drawingml/2006/table">
            <a:tbl>
              <a:tblPr firstRow="1" bandRow="1">
                <a:tableStyleId>{5C22544A-7EE6-4342-B048-85BDC9FD1C3A}</a:tableStyleId>
              </a:tblPr>
              <a:tblGrid>
                <a:gridCol w="1169343">
                  <a:extLst>
                    <a:ext uri="{9D8B030D-6E8A-4147-A177-3AD203B41FA5}">
                      <a16:colId xmlns:a16="http://schemas.microsoft.com/office/drawing/2014/main" val="3704547158"/>
                    </a:ext>
                  </a:extLst>
                </a:gridCol>
                <a:gridCol w="1177866">
                  <a:extLst>
                    <a:ext uri="{9D8B030D-6E8A-4147-A177-3AD203B41FA5}">
                      <a16:colId xmlns:a16="http://schemas.microsoft.com/office/drawing/2014/main" val="291314993"/>
                    </a:ext>
                  </a:extLst>
                </a:gridCol>
                <a:gridCol w="1177866">
                  <a:extLst>
                    <a:ext uri="{9D8B030D-6E8A-4147-A177-3AD203B41FA5}">
                      <a16:colId xmlns:a16="http://schemas.microsoft.com/office/drawing/2014/main" val="615802634"/>
                    </a:ext>
                  </a:extLst>
                </a:gridCol>
              </a:tblGrid>
              <a:tr h="429131">
                <a:tc gridSpan="3">
                  <a:txBody>
                    <a:bodyPr/>
                    <a:lstStyle/>
                    <a:p>
                      <a:r>
                        <a:rPr lang="en-US" dirty="0"/>
                        <a:t>STUDENT A</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982420072"/>
                  </a:ext>
                </a:extLst>
              </a:tr>
              <a:tr h="429131">
                <a:tc>
                  <a:txBody>
                    <a:bodyPr/>
                    <a:lstStyle/>
                    <a:p>
                      <a:r>
                        <a:rPr lang="en-US" dirty="0"/>
                        <a:t>TEST 1 </a:t>
                      </a:r>
                    </a:p>
                  </a:txBody>
                  <a:tcPr/>
                </a:tc>
                <a:tc>
                  <a:txBody>
                    <a:bodyPr/>
                    <a:lstStyle/>
                    <a:p>
                      <a:r>
                        <a:rPr lang="en-US" dirty="0"/>
                        <a:t>85%</a:t>
                      </a:r>
                    </a:p>
                  </a:txBody>
                  <a:tcPr/>
                </a:tc>
                <a:tc>
                  <a:txBody>
                    <a:bodyPr/>
                    <a:lstStyle/>
                    <a:p>
                      <a:r>
                        <a:rPr lang="en-US" dirty="0"/>
                        <a:t>B</a:t>
                      </a:r>
                    </a:p>
                  </a:txBody>
                  <a:tcPr/>
                </a:tc>
                <a:extLst>
                  <a:ext uri="{0D108BD9-81ED-4DB2-BD59-A6C34878D82A}">
                    <a16:rowId xmlns:a16="http://schemas.microsoft.com/office/drawing/2014/main" val="2907014057"/>
                  </a:ext>
                </a:extLst>
              </a:tr>
              <a:tr h="429131">
                <a:tc>
                  <a:txBody>
                    <a:bodyPr/>
                    <a:lstStyle/>
                    <a:p>
                      <a:r>
                        <a:rPr lang="en-US" dirty="0"/>
                        <a:t>TEST 2</a:t>
                      </a:r>
                    </a:p>
                  </a:txBody>
                  <a:tcPr/>
                </a:tc>
                <a:tc>
                  <a:txBody>
                    <a:bodyPr/>
                    <a:lstStyle/>
                    <a:p>
                      <a:r>
                        <a:rPr lang="en-US" dirty="0"/>
                        <a:t>85%</a:t>
                      </a:r>
                    </a:p>
                  </a:txBody>
                  <a:tcPr/>
                </a:tc>
                <a:tc>
                  <a:txBody>
                    <a:bodyPr/>
                    <a:lstStyle/>
                    <a:p>
                      <a:r>
                        <a:rPr lang="en-US" dirty="0"/>
                        <a:t>B</a:t>
                      </a:r>
                    </a:p>
                  </a:txBody>
                  <a:tcPr/>
                </a:tc>
                <a:extLst>
                  <a:ext uri="{0D108BD9-81ED-4DB2-BD59-A6C34878D82A}">
                    <a16:rowId xmlns:a16="http://schemas.microsoft.com/office/drawing/2014/main" val="480987633"/>
                  </a:ext>
                </a:extLst>
              </a:tr>
              <a:tr h="429131">
                <a:tc>
                  <a:txBody>
                    <a:bodyPr/>
                    <a:lstStyle/>
                    <a:p>
                      <a:r>
                        <a:rPr lang="en-US" dirty="0"/>
                        <a:t>TEST 3</a:t>
                      </a:r>
                    </a:p>
                  </a:txBody>
                  <a:tcPr/>
                </a:tc>
                <a:tc>
                  <a:txBody>
                    <a:bodyPr/>
                    <a:lstStyle/>
                    <a:p>
                      <a:r>
                        <a:rPr lang="en-US" dirty="0"/>
                        <a:t>0%</a:t>
                      </a:r>
                    </a:p>
                  </a:txBody>
                  <a:tcPr/>
                </a:tc>
                <a:tc>
                  <a:txBody>
                    <a:bodyPr/>
                    <a:lstStyle/>
                    <a:p>
                      <a:r>
                        <a:rPr lang="en-US" dirty="0"/>
                        <a:t>F</a:t>
                      </a:r>
                    </a:p>
                  </a:txBody>
                  <a:tcPr/>
                </a:tc>
                <a:extLst>
                  <a:ext uri="{0D108BD9-81ED-4DB2-BD59-A6C34878D82A}">
                    <a16:rowId xmlns:a16="http://schemas.microsoft.com/office/drawing/2014/main" val="895658186"/>
                  </a:ext>
                </a:extLst>
              </a:tr>
              <a:tr h="429131">
                <a:tc>
                  <a:txBody>
                    <a:bodyPr/>
                    <a:lstStyle/>
                    <a:p>
                      <a:r>
                        <a:rPr lang="en-US" dirty="0"/>
                        <a:t>Final Average</a:t>
                      </a:r>
                    </a:p>
                  </a:txBody>
                  <a:tcPr/>
                </a:tc>
                <a:tc>
                  <a:txBody>
                    <a:bodyPr/>
                    <a:lstStyle/>
                    <a:p>
                      <a:r>
                        <a:rPr lang="en-US" dirty="0"/>
                        <a:t>57% </a:t>
                      </a:r>
                    </a:p>
                  </a:txBody>
                  <a:tcPr/>
                </a:tc>
                <a:tc>
                  <a:txBody>
                    <a:bodyPr/>
                    <a:lstStyle/>
                    <a:p>
                      <a:r>
                        <a:rPr lang="en-US" dirty="0"/>
                        <a:t>F</a:t>
                      </a:r>
                    </a:p>
                  </a:txBody>
                  <a:tcPr/>
                </a:tc>
                <a:extLst>
                  <a:ext uri="{0D108BD9-81ED-4DB2-BD59-A6C34878D82A}">
                    <a16:rowId xmlns:a16="http://schemas.microsoft.com/office/drawing/2014/main" val="2550960317"/>
                  </a:ext>
                </a:extLst>
              </a:tr>
            </a:tbl>
          </a:graphicData>
        </a:graphic>
      </p:graphicFrame>
      <p:graphicFrame>
        <p:nvGraphicFramePr>
          <p:cNvPr id="6" name="Table 5">
            <a:extLst>
              <a:ext uri="{FF2B5EF4-FFF2-40B4-BE49-F238E27FC236}">
                <a16:creationId xmlns:a16="http://schemas.microsoft.com/office/drawing/2014/main" id="{7BBBD0A5-4AA4-0243-84A3-80549E2139C1}"/>
              </a:ext>
            </a:extLst>
          </p:cNvPr>
          <p:cNvGraphicFramePr>
            <a:graphicFrameLocks noGrp="1"/>
          </p:cNvGraphicFramePr>
          <p:nvPr>
            <p:extLst>
              <p:ext uri="{D42A27DB-BD31-4B8C-83A1-F6EECF244321}">
                <p14:modId xmlns:p14="http://schemas.microsoft.com/office/powerpoint/2010/main" val="4174293868"/>
              </p:ext>
            </p:extLst>
          </p:nvPr>
        </p:nvGraphicFramePr>
        <p:xfrm>
          <a:off x="4862378" y="263629"/>
          <a:ext cx="3525075" cy="3077706"/>
        </p:xfrm>
        <a:graphic>
          <a:graphicData uri="http://schemas.openxmlformats.org/drawingml/2006/table">
            <a:tbl>
              <a:tblPr firstRow="1" bandRow="1">
                <a:tableStyleId>{5C22544A-7EE6-4342-B048-85BDC9FD1C3A}</a:tableStyleId>
              </a:tblPr>
              <a:tblGrid>
                <a:gridCol w="1169343">
                  <a:extLst>
                    <a:ext uri="{9D8B030D-6E8A-4147-A177-3AD203B41FA5}">
                      <a16:colId xmlns:a16="http://schemas.microsoft.com/office/drawing/2014/main" val="3704547158"/>
                    </a:ext>
                  </a:extLst>
                </a:gridCol>
                <a:gridCol w="1177866">
                  <a:extLst>
                    <a:ext uri="{9D8B030D-6E8A-4147-A177-3AD203B41FA5}">
                      <a16:colId xmlns:a16="http://schemas.microsoft.com/office/drawing/2014/main" val="291314993"/>
                    </a:ext>
                  </a:extLst>
                </a:gridCol>
                <a:gridCol w="1177866">
                  <a:extLst>
                    <a:ext uri="{9D8B030D-6E8A-4147-A177-3AD203B41FA5}">
                      <a16:colId xmlns:a16="http://schemas.microsoft.com/office/drawing/2014/main" val="615802634"/>
                    </a:ext>
                  </a:extLst>
                </a:gridCol>
              </a:tblGrid>
              <a:tr h="429131">
                <a:tc gridSpan="3">
                  <a:txBody>
                    <a:bodyPr/>
                    <a:lstStyle/>
                    <a:p>
                      <a:r>
                        <a:rPr lang="en-US" dirty="0"/>
                        <a:t>STUDENT A</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982420072"/>
                  </a:ext>
                </a:extLst>
              </a:tr>
              <a:tr h="429131">
                <a:tc>
                  <a:txBody>
                    <a:bodyPr/>
                    <a:lstStyle/>
                    <a:p>
                      <a:r>
                        <a:rPr lang="en-US" dirty="0"/>
                        <a:t>TEST 1 </a:t>
                      </a:r>
                    </a:p>
                  </a:txBody>
                  <a:tcPr/>
                </a:tc>
                <a:tc>
                  <a:txBody>
                    <a:bodyPr/>
                    <a:lstStyle/>
                    <a:p>
                      <a:r>
                        <a:rPr lang="en-US" dirty="0"/>
                        <a:t>85%</a:t>
                      </a:r>
                    </a:p>
                  </a:txBody>
                  <a:tcPr/>
                </a:tc>
                <a:tc>
                  <a:txBody>
                    <a:bodyPr/>
                    <a:lstStyle/>
                    <a:p>
                      <a:r>
                        <a:rPr lang="en-US" dirty="0"/>
                        <a:t>B</a:t>
                      </a:r>
                    </a:p>
                  </a:txBody>
                  <a:tcPr/>
                </a:tc>
                <a:extLst>
                  <a:ext uri="{0D108BD9-81ED-4DB2-BD59-A6C34878D82A}">
                    <a16:rowId xmlns:a16="http://schemas.microsoft.com/office/drawing/2014/main" val="2907014057"/>
                  </a:ext>
                </a:extLst>
              </a:tr>
              <a:tr h="429131">
                <a:tc>
                  <a:txBody>
                    <a:bodyPr/>
                    <a:lstStyle/>
                    <a:p>
                      <a:r>
                        <a:rPr lang="en-US" dirty="0"/>
                        <a:t>TEST 2</a:t>
                      </a:r>
                    </a:p>
                  </a:txBody>
                  <a:tcPr/>
                </a:tc>
                <a:tc>
                  <a:txBody>
                    <a:bodyPr/>
                    <a:lstStyle/>
                    <a:p>
                      <a:r>
                        <a:rPr lang="en-US" dirty="0"/>
                        <a:t>85%</a:t>
                      </a:r>
                    </a:p>
                  </a:txBody>
                  <a:tcPr/>
                </a:tc>
                <a:tc>
                  <a:txBody>
                    <a:bodyPr/>
                    <a:lstStyle/>
                    <a:p>
                      <a:r>
                        <a:rPr lang="en-US" dirty="0"/>
                        <a:t>B</a:t>
                      </a:r>
                    </a:p>
                  </a:txBody>
                  <a:tcPr/>
                </a:tc>
                <a:extLst>
                  <a:ext uri="{0D108BD9-81ED-4DB2-BD59-A6C34878D82A}">
                    <a16:rowId xmlns:a16="http://schemas.microsoft.com/office/drawing/2014/main" val="480987633"/>
                  </a:ext>
                </a:extLst>
              </a:tr>
              <a:tr h="429131">
                <a:tc>
                  <a:txBody>
                    <a:bodyPr/>
                    <a:lstStyle/>
                    <a:p>
                      <a:r>
                        <a:rPr lang="en-US" dirty="0"/>
                        <a:t>TEST 3</a:t>
                      </a:r>
                    </a:p>
                  </a:txBody>
                  <a:tcPr/>
                </a:tc>
                <a:tc>
                  <a:txBody>
                    <a:bodyPr/>
                    <a:lstStyle/>
                    <a:p>
                      <a:r>
                        <a:rPr lang="en-US" dirty="0"/>
                        <a:t>0%</a:t>
                      </a:r>
                    </a:p>
                  </a:txBody>
                  <a:tcPr/>
                </a:tc>
                <a:tc>
                  <a:txBody>
                    <a:bodyPr/>
                    <a:lstStyle/>
                    <a:p>
                      <a:r>
                        <a:rPr lang="en-US" dirty="0"/>
                        <a:t>F</a:t>
                      </a:r>
                    </a:p>
                  </a:txBody>
                  <a:tcPr/>
                </a:tc>
                <a:extLst>
                  <a:ext uri="{0D108BD9-81ED-4DB2-BD59-A6C34878D82A}">
                    <a16:rowId xmlns:a16="http://schemas.microsoft.com/office/drawing/2014/main" val="895658186"/>
                  </a:ext>
                </a:extLst>
              </a:tr>
              <a:tr h="429131">
                <a:tc>
                  <a:txBody>
                    <a:bodyPr/>
                    <a:lstStyle/>
                    <a:p>
                      <a:r>
                        <a:rPr lang="en-US" dirty="0"/>
                        <a:t>TEST 4</a:t>
                      </a:r>
                    </a:p>
                  </a:txBody>
                  <a:tcPr/>
                </a:tc>
                <a:tc>
                  <a:txBody>
                    <a:bodyPr/>
                    <a:lstStyle/>
                    <a:p>
                      <a:r>
                        <a:rPr lang="en-US" dirty="0"/>
                        <a:t>85%</a:t>
                      </a:r>
                    </a:p>
                  </a:txBody>
                  <a:tcPr/>
                </a:tc>
                <a:tc>
                  <a:txBody>
                    <a:bodyPr/>
                    <a:lstStyle/>
                    <a:p>
                      <a:r>
                        <a:rPr lang="en-US" dirty="0"/>
                        <a:t>B</a:t>
                      </a:r>
                    </a:p>
                  </a:txBody>
                  <a:tcPr/>
                </a:tc>
                <a:extLst>
                  <a:ext uri="{0D108BD9-81ED-4DB2-BD59-A6C34878D82A}">
                    <a16:rowId xmlns:a16="http://schemas.microsoft.com/office/drawing/2014/main" val="3613541441"/>
                  </a:ext>
                </a:extLst>
              </a:tr>
              <a:tr h="429131">
                <a:tc>
                  <a:txBody>
                    <a:bodyPr/>
                    <a:lstStyle/>
                    <a:p>
                      <a:r>
                        <a:rPr lang="en-US" dirty="0"/>
                        <a:t>TEST 5</a:t>
                      </a:r>
                    </a:p>
                  </a:txBody>
                  <a:tcPr/>
                </a:tc>
                <a:tc>
                  <a:txBody>
                    <a:bodyPr/>
                    <a:lstStyle/>
                    <a:p>
                      <a:r>
                        <a:rPr lang="en-US" dirty="0"/>
                        <a:t>85%</a:t>
                      </a:r>
                    </a:p>
                  </a:txBody>
                  <a:tcPr/>
                </a:tc>
                <a:tc>
                  <a:txBody>
                    <a:bodyPr/>
                    <a:lstStyle/>
                    <a:p>
                      <a:r>
                        <a:rPr lang="en-US" dirty="0"/>
                        <a:t>B</a:t>
                      </a:r>
                    </a:p>
                  </a:txBody>
                  <a:tcPr/>
                </a:tc>
                <a:extLst>
                  <a:ext uri="{0D108BD9-81ED-4DB2-BD59-A6C34878D82A}">
                    <a16:rowId xmlns:a16="http://schemas.microsoft.com/office/drawing/2014/main" val="4037709077"/>
                  </a:ext>
                </a:extLst>
              </a:tr>
              <a:tr h="429131">
                <a:tc>
                  <a:txBody>
                    <a:bodyPr/>
                    <a:lstStyle/>
                    <a:p>
                      <a:r>
                        <a:rPr lang="en-US" dirty="0"/>
                        <a:t>Final Average</a:t>
                      </a:r>
                    </a:p>
                  </a:txBody>
                  <a:tcPr/>
                </a:tc>
                <a:tc>
                  <a:txBody>
                    <a:bodyPr/>
                    <a:lstStyle/>
                    <a:p>
                      <a:r>
                        <a:rPr lang="en-US" dirty="0"/>
                        <a:t>68%</a:t>
                      </a:r>
                    </a:p>
                  </a:txBody>
                  <a:tcPr/>
                </a:tc>
                <a:tc>
                  <a:txBody>
                    <a:bodyPr/>
                    <a:lstStyle/>
                    <a:p>
                      <a:r>
                        <a:rPr lang="en-US" dirty="0"/>
                        <a:t>D</a:t>
                      </a:r>
                    </a:p>
                  </a:txBody>
                  <a:tcPr/>
                </a:tc>
                <a:extLst>
                  <a:ext uri="{0D108BD9-81ED-4DB2-BD59-A6C34878D82A}">
                    <a16:rowId xmlns:a16="http://schemas.microsoft.com/office/drawing/2014/main" val="2550960317"/>
                  </a:ext>
                </a:extLst>
              </a:tr>
            </a:tbl>
          </a:graphicData>
        </a:graphic>
      </p:graphicFrame>
      <p:sp>
        <p:nvSpPr>
          <p:cNvPr id="7" name="TextBox 6">
            <a:extLst>
              <a:ext uri="{FF2B5EF4-FFF2-40B4-BE49-F238E27FC236}">
                <a16:creationId xmlns:a16="http://schemas.microsoft.com/office/drawing/2014/main" id="{0F0393C7-2EF3-3D46-9A6B-076FD53CA3AF}"/>
              </a:ext>
            </a:extLst>
          </p:cNvPr>
          <p:cNvSpPr txBox="1"/>
          <p:nvPr/>
        </p:nvSpPr>
        <p:spPr>
          <a:xfrm>
            <a:off x="8866233" y="4774168"/>
            <a:ext cx="277767" cy="369332"/>
          </a:xfrm>
          <a:prstGeom prst="rect">
            <a:avLst/>
          </a:prstGeom>
          <a:noFill/>
        </p:spPr>
        <p:txBody>
          <a:bodyPr wrap="square" rtlCol="0">
            <a:spAutoFit/>
          </a:bodyPr>
          <a:lstStyle/>
          <a:p>
            <a:r>
              <a:rPr lang="en-US" dirty="0"/>
              <a:t>R</a:t>
            </a:r>
          </a:p>
        </p:txBody>
      </p:sp>
    </p:spTree>
    <p:extLst>
      <p:ext uri="{BB962C8B-B14F-4D97-AF65-F5344CB8AC3E}">
        <p14:creationId xmlns:p14="http://schemas.microsoft.com/office/powerpoint/2010/main" val="167205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A14BEC0-1150-AE4E-906E-6748B6546D9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graphicFrame>
        <p:nvGraphicFramePr>
          <p:cNvPr id="6" name="Table 5">
            <a:extLst>
              <a:ext uri="{FF2B5EF4-FFF2-40B4-BE49-F238E27FC236}">
                <a16:creationId xmlns:a16="http://schemas.microsoft.com/office/drawing/2014/main" id="{7BBBD0A5-4AA4-0243-84A3-80549E2139C1}"/>
              </a:ext>
            </a:extLst>
          </p:cNvPr>
          <p:cNvGraphicFramePr>
            <a:graphicFrameLocks noGrp="1"/>
          </p:cNvGraphicFramePr>
          <p:nvPr>
            <p:extLst>
              <p:ext uri="{D42A27DB-BD31-4B8C-83A1-F6EECF244321}">
                <p14:modId xmlns:p14="http://schemas.microsoft.com/office/powerpoint/2010/main" val="2184168220"/>
              </p:ext>
            </p:extLst>
          </p:nvPr>
        </p:nvGraphicFramePr>
        <p:xfrm>
          <a:off x="617759" y="399979"/>
          <a:ext cx="3525075" cy="3077706"/>
        </p:xfrm>
        <a:graphic>
          <a:graphicData uri="http://schemas.openxmlformats.org/drawingml/2006/table">
            <a:tbl>
              <a:tblPr firstRow="1" bandRow="1">
                <a:tableStyleId>{5C22544A-7EE6-4342-B048-85BDC9FD1C3A}</a:tableStyleId>
              </a:tblPr>
              <a:tblGrid>
                <a:gridCol w="1169343">
                  <a:extLst>
                    <a:ext uri="{9D8B030D-6E8A-4147-A177-3AD203B41FA5}">
                      <a16:colId xmlns:a16="http://schemas.microsoft.com/office/drawing/2014/main" val="3704547158"/>
                    </a:ext>
                  </a:extLst>
                </a:gridCol>
                <a:gridCol w="1177866">
                  <a:extLst>
                    <a:ext uri="{9D8B030D-6E8A-4147-A177-3AD203B41FA5}">
                      <a16:colId xmlns:a16="http://schemas.microsoft.com/office/drawing/2014/main" val="291314993"/>
                    </a:ext>
                  </a:extLst>
                </a:gridCol>
                <a:gridCol w="1177866">
                  <a:extLst>
                    <a:ext uri="{9D8B030D-6E8A-4147-A177-3AD203B41FA5}">
                      <a16:colId xmlns:a16="http://schemas.microsoft.com/office/drawing/2014/main" val="615802634"/>
                    </a:ext>
                  </a:extLst>
                </a:gridCol>
              </a:tblGrid>
              <a:tr h="429131">
                <a:tc gridSpan="3">
                  <a:txBody>
                    <a:bodyPr/>
                    <a:lstStyle/>
                    <a:p>
                      <a:r>
                        <a:rPr lang="en-US" dirty="0"/>
                        <a:t>STUDENT A</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982420072"/>
                  </a:ext>
                </a:extLst>
              </a:tr>
              <a:tr h="429131">
                <a:tc>
                  <a:txBody>
                    <a:bodyPr/>
                    <a:lstStyle/>
                    <a:p>
                      <a:r>
                        <a:rPr lang="en-US" dirty="0"/>
                        <a:t>TEST 1 </a:t>
                      </a:r>
                    </a:p>
                  </a:txBody>
                  <a:tcPr/>
                </a:tc>
                <a:tc>
                  <a:txBody>
                    <a:bodyPr/>
                    <a:lstStyle/>
                    <a:p>
                      <a:r>
                        <a:rPr lang="en-US" dirty="0"/>
                        <a:t>85%</a:t>
                      </a:r>
                    </a:p>
                  </a:txBody>
                  <a:tcPr/>
                </a:tc>
                <a:tc>
                  <a:txBody>
                    <a:bodyPr/>
                    <a:lstStyle/>
                    <a:p>
                      <a:r>
                        <a:rPr lang="en-US" dirty="0"/>
                        <a:t>B</a:t>
                      </a:r>
                    </a:p>
                  </a:txBody>
                  <a:tcPr/>
                </a:tc>
                <a:extLst>
                  <a:ext uri="{0D108BD9-81ED-4DB2-BD59-A6C34878D82A}">
                    <a16:rowId xmlns:a16="http://schemas.microsoft.com/office/drawing/2014/main" val="2907014057"/>
                  </a:ext>
                </a:extLst>
              </a:tr>
              <a:tr h="429131">
                <a:tc>
                  <a:txBody>
                    <a:bodyPr/>
                    <a:lstStyle/>
                    <a:p>
                      <a:r>
                        <a:rPr lang="en-US" dirty="0"/>
                        <a:t>TEST 2</a:t>
                      </a:r>
                    </a:p>
                  </a:txBody>
                  <a:tcPr/>
                </a:tc>
                <a:tc>
                  <a:txBody>
                    <a:bodyPr/>
                    <a:lstStyle/>
                    <a:p>
                      <a:r>
                        <a:rPr lang="en-US" dirty="0"/>
                        <a:t>85%</a:t>
                      </a:r>
                    </a:p>
                  </a:txBody>
                  <a:tcPr/>
                </a:tc>
                <a:tc>
                  <a:txBody>
                    <a:bodyPr/>
                    <a:lstStyle/>
                    <a:p>
                      <a:r>
                        <a:rPr lang="en-US" dirty="0"/>
                        <a:t>B</a:t>
                      </a:r>
                    </a:p>
                  </a:txBody>
                  <a:tcPr/>
                </a:tc>
                <a:extLst>
                  <a:ext uri="{0D108BD9-81ED-4DB2-BD59-A6C34878D82A}">
                    <a16:rowId xmlns:a16="http://schemas.microsoft.com/office/drawing/2014/main" val="480987633"/>
                  </a:ext>
                </a:extLst>
              </a:tr>
              <a:tr h="429131">
                <a:tc>
                  <a:txBody>
                    <a:bodyPr/>
                    <a:lstStyle/>
                    <a:p>
                      <a:r>
                        <a:rPr lang="en-US" dirty="0">
                          <a:highlight>
                            <a:srgbClr val="FFFF00"/>
                          </a:highlight>
                        </a:rPr>
                        <a:t>TEST 3</a:t>
                      </a:r>
                    </a:p>
                  </a:txBody>
                  <a:tcPr/>
                </a:tc>
                <a:tc>
                  <a:txBody>
                    <a:bodyPr/>
                    <a:lstStyle/>
                    <a:p>
                      <a:r>
                        <a:rPr lang="en-US" dirty="0">
                          <a:highlight>
                            <a:srgbClr val="FFFF00"/>
                          </a:highlight>
                        </a:rPr>
                        <a:t>0%</a:t>
                      </a:r>
                    </a:p>
                  </a:txBody>
                  <a:tcPr/>
                </a:tc>
                <a:tc>
                  <a:txBody>
                    <a:bodyPr/>
                    <a:lstStyle/>
                    <a:p>
                      <a:r>
                        <a:rPr lang="en-US" dirty="0">
                          <a:highlight>
                            <a:srgbClr val="FFFF00"/>
                          </a:highlight>
                        </a:rPr>
                        <a:t>F</a:t>
                      </a:r>
                    </a:p>
                  </a:txBody>
                  <a:tcPr/>
                </a:tc>
                <a:extLst>
                  <a:ext uri="{0D108BD9-81ED-4DB2-BD59-A6C34878D82A}">
                    <a16:rowId xmlns:a16="http://schemas.microsoft.com/office/drawing/2014/main" val="895658186"/>
                  </a:ext>
                </a:extLst>
              </a:tr>
              <a:tr h="429131">
                <a:tc>
                  <a:txBody>
                    <a:bodyPr/>
                    <a:lstStyle/>
                    <a:p>
                      <a:r>
                        <a:rPr lang="en-US" dirty="0"/>
                        <a:t>TEST 4</a:t>
                      </a:r>
                    </a:p>
                  </a:txBody>
                  <a:tcPr/>
                </a:tc>
                <a:tc>
                  <a:txBody>
                    <a:bodyPr/>
                    <a:lstStyle/>
                    <a:p>
                      <a:r>
                        <a:rPr lang="en-US" dirty="0"/>
                        <a:t>85%</a:t>
                      </a:r>
                    </a:p>
                  </a:txBody>
                  <a:tcPr/>
                </a:tc>
                <a:tc>
                  <a:txBody>
                    <a:bodyPr/>
                    <a:lstStyle/>
                    <a:p>
                      <a:r>
                        <a:rPr lang="en-US" dirty="0"/>
                        <a:t>B</a:t>
                      </a:r>
                    </a:p>
                  </a:txBody>
                  <a:tcPr/>
                </a:tc>
                <a:extLst>
                  <a:ext uri="{0D108BD9-81ED-4DB2-BD59-A6C34878D82A}">
                    <a16:rowId xmlns:a16="http://schemas.microsoft.com/office/drawing/2014/main" val="3613541441"/>
                  </a:ext>
                </a:extLst>
              </a:tr>
              <a:tr h="429131">
                <a:tc>
                  <a:txBody>
                    <a:bodyPr/>
                    <a:lstStyle/>
                    <a:p>
                      <a:r>
                        <a:rPr lang="en-US" dirty="0"/>
                        <a:t>TEST 5</a:t>
                      </a:r>
                    </a:p>
                  </a:txBody>
                  <a:tcPr/>
                </a:tc>
                <a:tc>
                  <a:txBody>
                    <a:bodyPr/>
                    <a:lstStyle/>
                    <a:p>
                      <a:r>
                        <a:rPr lang="en-US" dirty="0"/>
                        <a:t>85%</a:t>
                      </a:r>
                    </a:p>
                  </a:txBody>
                  <a:tcPr/>
                </a:tc>
                <a:tc>
                  <a:txBody>
                    <a:bodyPr/>
                    <a:lstStyle/>
                    <a:p>
                      <a:r>
                        <a:rPr lang="en-US" dirty="0"/>
                        <a:t>B</a:t>
                      </a:r>
                    </a:p>
                  </a:txBody>
                  <a:tcPr/>
                </a:tc>
                <a:extLst>
                  <a:ext uri="{0D108BD9-81ED-4DB2-BD59-A6C34878D82A}">
                    <a16:rowId xmlns:a16="http://schemas.microsoft.com/office/drawing/2014/main" val="4037709077"/>
                  </a:ext>
                </a:extLst>
              </a:tr>
              <a:tr h="429131">
                <a:tc>
                  <a:txBody>
                    <a:bodyPr/>
                    <a:lstStyle/>
                    <a:p>
                      <a:r>
                        <a:rPr lang="en-US" dirty="0"/>
                        <a:t>Final Average</a:t>
                      </a:r>
                    </a:p>
                  </a:txBody>
                  <a:tcPr/>
                </a:tc>
                <a:tc>
                  <a:txBody>
                    <a:bodyPr/>
                    <a:lstStyle/>
                    <a:p>
                      <a:r>
                        <a:rPr lang="en-US" dirty="0"/>
                        <a:t>68%</a:t>
                      </a:r>
                    </a:p>
                  </a:txBody>
                  <a:tcPr/>
                </a:tc>
                <a:tc>
                  <a:txBody>
                    <a:bodyPr/>
                    <a:lstStyle/>
                    <a:p>
                      <a:r>
                        <a:rPr lang="en-US" dirty="0"/>
                        <a:t>D</a:t>
                      </a:r>
                    </a:p>
                  </a:txBody>
                  <a:tcPr/>
                </a:tc>
                <a:extLst>
                  <a:ext uri="{0D108BD9-81ED-4DB2-BD59-A6C34878D82A}">
                    <a16:rowId xmlns:a16="http://schemas.microsoft.com/office/drawing/2014/main" val="2550960317"/>
                  </a:ext>
                </a:extLst>
              </a:tr>
            </a:tbl>
          </a:graphicData>
        </a:graphic>
      </p:graphicFrame>
      <p:graphicFrame>
        <p:nvGraphicFramePr>
          <p:cNvPr id="9" name="Table 8">
            <a:extLst>
              <a:ext uri="{FF2B5EF4-FFF2-40B4-BE49-F238E27FC236}">
                <a16:creationId xmlns:a16="http://schemas.microsoft.com/office/drawing/2014/main" id="{421FCAFE-65DD-EB48-A094-644E0E5C9B00}"/>
              </a:ext>
            </a:extLst>
          </p:cNvPr>
          <p:cNvGraphicFramePr>
            <a:graphicFrameLocks noGrp="1"/>
          </p:cNvGraphicFramePr>
          <p:nvPr>
            <p:extLst>
              <p:ext uri="{D42A27DB-BD31-4B8C-83A1-F6EECF244321}">
                <p14:modId xmlns:p14="http://schemas.microsoft.com/office/powerpoint/2010/main" val="1355299893"/>
              </p:ext>
            </p:extLst>
          </p:nvPr>
        </p:nvGraphicFramePr>
        <p:xfrm>
          <a:off x="5001166" y="399979"/>
          <a:ext cx="3525075" cy="3077706"/>
        </p:xfrm>
        <a:graphic>
          <a:graphicData uri="http://schemas.openxmlformats.org/drawingml/2006/table">
            <a:tbl>
              <a:tblPr firstRow="1" bandRow="1">
                <a:tableStyleId>{5C22544A-7EE6-4342-B048-85BDC9FD1C3A}</a:tableStyleId>
              </a:tblPr>
              <a:tblGrid>
                <a:gridCol w="1169343">
                  <a:extLst>
                    <a:ext uri="{9D8B030D-6E8A-4147-A177-3AD203B41FA5}">
                      <a16:colId xmlns:a16="http://schemas.microsoft.com/office/drawing/2014/main" val="3704547158"/>
                    </a:ext>
                  </a:extLst>
                </a:gridCol>
                <a:gridCol w="1177866">
                  <a:extLst>
                    <a:ext uri="{9D8B030D-6E8A-4147-A177-3AD203B41FA5}">
                      <a16:colId xmlns:a16="http://schemas.microsoft.com/office/drawing/2014/main" val="291314993"/>
                    </a:ext>
                  </a:extLst>
                </a:gridCol>
                <a:gridCol w="1177866">
                  <a:extLst>
                    <a:ext uri="{9D8B030D-6E8A-4147-A177-3AD203B41FA5}">
                      <a16:colId xmlns:a16="http://schemas.microsoft.com/office/drawing/2014/main" val="615802634"/>
                    </a:ext>
                  </a:extLst>
                </a:gridCol>
              </a:tblGrid>
              <a:tr h="429131">
                <a:tc gridSpan="3">
                  <a:txBody>
                    <a:bodyPr/>
                    <a:lstStyle/>
                    <a:p>
                      <a:r>
                        <a:rPr lang="en-US" dirty="0"/>
                        <a:t>STUDENT A</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982420072"/>
                  </a:ext>
                </a:extLst>
              </a:tr>
              <a:tr h="429131">
                <a:tc>
                  <a:txBody>
                    <a:bodyPr/>
                    <a:lstStyle/>
                    <a:p>
                      <a:r>
                        <a:rPr lang="en-US" dirty="0"/>
                        <a:t>TEST 1 </a:t>
                      </a:r>
                    </a:p>
                  </a:txBody>
                  <a:tcPr/>
                </a:tc>
                <a:tc>
                  <a:txBody>
                    <a:bodyPr/>
                    <a:lstStyle/>
                    <a:p>
                      <a:r>
                        <a:rPr lang="en-US" dirty="0"/>
                        <a:t>85%</a:t>
                      </a:r>
                    </a:p>
                  </a:txBody>
                  <a:tcPr/>
                </a:tc>
                <a:tc>
                  <a:txBody>
                    <a:bodyPr/>
                    <a:lstStyle/>
                    <a:p>
                      <a:r>
                        <a:rPr lang="en-US" dirty="0"/>
                        <a:t>B</a:t>
                      </a:r>
                    </a:p>
                  </a:txBody>
                  <a:tcPr/>
                </a:tc>
                <a:extLst>
                  <a:ext uri="{0D108BD9-81ED-4DB2-BD59-A6C34878D82A}">
                    <a16:rowId xmlns:a16="http://schemas.microsoft.com/office/drawing/2014/main" val="2907014057"/>
                  </a:ext>
                </a:extLst>
              </a:tr>
              <a:tr h="429131">
                <a:tc>
                  <a:txBody>
                    <a:bodyPr/>
                    <a:lstStyle/>
                    <a:p>
                      <a:r>
                        <a:rPr lang="en-US" dirty="0"/>
                        <a:t>TEST 2</a:t>
                      </a:r>
                    </a:p>
                  </a:txBody>
                  <a:tcPr/>
                </a:tc>
                <a:tc>
                  <a:txBody>
                    <a:bodyPr/>
                    <a:lstStyle/>
                    <a:p>
                      <a:r>
                        <a:rPr lang="en-US" dirty="0"/>
                        <a:t>85%</a:t>
                      </a:r>
                    </a:p>
                  </a:txBody>
                  <a:tcPr/>
                </a:tc>
                <a:tc>
                  <a:txBody>
                    <a:bodyPr/>
                    <a:lstStyle/>
                    <a:p>
                      <a:r>
                        <a:rPr lang="en-US" dirty="0"/>
                        <a:t>B</a:t>
                      </a:r>
                    </a:p>
                  </a:txBody>
                  <a:tcPr/>
                </a:tc>
                <a:extLst>
                  <a:ext uri="{0D108BD9-81ED-4DB2-BD59-A6C34878D82A}">
                    <a16:rowId xmlns:a16="http://schemas.microsoft.com/office/drawing/2014/main" val="480987633"/>
                  </a:ext>
                </a:extLst>
              </a:tr>
              <a:tr h="429131">
                <a:tc>
                  <a:txBody>
                    <a:bodyPr/>
                    <a:lstStyle/>
                    <a:p>
                      <a:r>
                        <a:rPr lang="en-US" dirty="0">
                          <a:highlight>
                            <a:srgbClr val="FFFF00"/>
                          </a:highlight>
                        </a:rPr>
                        <a:t>TEST 3</a:t>
                      </a:r>
                    </a:p>
                  </a:txBody>
                  <a:tcPr/>
                </a:tc>
                <a:tc>
                  <a:txBody>
                    <a:bodyPr/>
                    <a:lstStyle/>
                    <a:p>
                      <a:r>
                        <a:rPr lang="en-US" dirty="0">
                          <a:highlight>
                            <a:srgbClr val="FFFF00"/>
                          </a:highlight>
                        </a:rPr>
                        <a:t>50%</a:t>
                      </a:r>
                    </a:p>
                  </a:txBody>
                  <a:tcPr/>
                </a:tc>
                <a:tc>
                  <a:txBody>
                    <a:bodyPr/>
                    <a:lstStyle/>
                    <a:p>
                      <a:r>
                        <a:rPr lang="en-US" dirty="0">
                          <a:highlight>
                            <a:srgbClr val="FFFF00"/>
                          </a:highlight>
                        </a:rPr>
                        <a:t>F</a:t>
                      </a:r>
                    </a:p>
                  </a:txBody>
                  <a:tcPr/>
                </a:tc>
                <a:extLst>
                  <a:ext uri="{0D108BD9-81ED-4DB2-BD59-A6C34878D82A}">
                    <a16:rowId xmlns:a16="http://schemas.microsoft.com/office/drawing/2014/main" val="895658186"/>
                  </a:ext>
                </a:extLst>
              </a:tr>
              <a:tr h="429131">
                <a:tc>
                  <a:txBody>
                    <a:bodyPr/>
                    <a:lstStyle/>
                    <a:p>
                      <a:r>
                        <a:rPr lang="en-US" dirty="0"/>
                        <a:t>TEST 4</a:t>
                      </a:r>
                    </a:p>
                  </a:txBody>
                  <a:tcPr/>
                </a:tc>
                <a:tc>
                  <a:txBody>
                    <a:bodyPr/>
                    <a:lstStyle/>
                    <a:p>
                      <a:r>
                        <a:rPr lang="en-US" dirty="0"/>
                        <a:t>85%</a:t>
                      </a:r>
                    </a:p>
                  </a:txBody>
                  <a:tcPr/>
                </a:tc>
                <a:tc>
                  <a:txBody>
                    <a:bodyPr/>
                    <a:lstStyle/>
                    <a:p>
                      <a:r>
                        <a:rPr lang="en-US" dirty="0"/>
                        <a:t>B</a:t>
                      </a:r>
                    </a:p>
                  </a:txBody>
                  <a:tcPr/>
                </a:tc>
                <a:extLst>
                  <a:ext uri="{0D108BD9-81ED-4DB2-BD59-A6C34878D82A}">
                    <a16:rowId xmlns:a16="http://schemas.microsoft.com/office/drawing/2014/main" val="3613541441"/>
                  </a:ext>
                </a:extLst>
              </a:tr>
              <a:tr h="429131">
                <a:tc>
                  <a:txBody>
                    <a:bodyPr/>
                    <a:lstStyle/>
                    <a:p>
                      <a:r>
                        <a:rPr lang="en-US" dirty="0"/>
                        <a:t>TEST 5</a:t>
                      </a:r>
                    </a:p>
                  </a:txBody>
                  <a:tcPr/>
                </a:tc>
                <a:tc>
                  <a:txBody>
                    <a:bodyPr/>
                    <a:lstStyle/>
                    <a:p>
                      <a:r>
                        <a:rPr lang="en-US" dirty="0"/>
                        <a:t>85%</a:t>
                      </a:r>
                    </a:p>
                  </a:txBody>
                  <a:tcPr/>
                </a:tc>
                <a:tc>
                  <a:txBody>
                    <a:bodyPr/>
                    <a:lstStyle/>
                    <a:p>
                      <a:r>
                        <a:rPr lang="en-US" dirty="0"/>
                        <a:t>B</a:t>
                      </a:r>
                    </a:p>
                  </a:txBody>
                  <a:tcPr/>
                </a:tc>
                <a:extLst>
                  <a:ext uri="{0D108BD9-81ED-4DB2-BD59-A6C34878D82A}">
                    <a16:rowId xmlns:a16="http://schemas.microsoft.com/office/drawing/2014/main" val="4037709077"/>
                  </a:ext>
                </a:extLst>
              </a:tr>
              <a:tr h="429131">
                <a:tc>
                  <a:txBody>
                    <a:bodyPr/>
                    <a:lstStyle/>
                    <a:p>
                      <a:r>
                        <a:rPr lang="en-US" dirty="0"/>
                        <a:t>Final Average</a:t>
                      </a:r>
                    </a:p>
                  </a:txBody>
                  <a:tcPr/>
                </a:tc>
                <a:tc>
                  <a:txBody>
                    <a:bodyPr/>
                    <a:lstStyle/>
                    <a:p>
                      <a:r>
                        <a:rPr lang="en-US" dirty="0"/>
                        <a:t>78%</a:t>
                      </a:r>
                    </a:p>
                  </a:txBody>
                  <a:tcPr/>
                </a:tc>
                <a:tc>
                  <a:txBody>
                    <a:bodyPr/>
                    <a:lstStyle/>
                    <a:p>
                      <a:r>
                        <a:rPr lang="en-US" dirty="0"/>
                        <a:t>C+</a:t>
                      </a:r>
                    </a:p>
                  </a:txBody>
                  <a:tcPr/>
                </a:tc>
                <a:extLst>
                  <a:ext uri="{0D108BD9-81ED-4DB2-BD59-A6C34878D82A}">
                    <a16:rowId xmlns:a16="http://schemas.microsoft.com/office/drawing/2014/main" val="2550960317"/>
                  </a:ext>
                </a:extLst>
              </a:tr>
            </a:tbl>
          </a:graphicData>
        </a:graphic>
      </p:graphicFrame>
      <p:sp>
        <p:nvSpPr>
          <p:cNvPr id="5" name="TextBox 4">
            <a:extLst>
              <a:ext uri="{FF2B5EF4-FFF2-40B4-BE49-F238E27FC236}">
                <a16:creationId xmlns:a16="http://schemas.microsoft.com/office/drawing/2014/main" id="{3F6F8D27-1DF5-0F46-9CAA-B7AB30048816}"/>
              </a:ext>
            </a:extLst>
          </p:cNvPr>
          <p:cNvSpPr txBox="1"/>
          <p:nvPr/>
        </p:nvSpPr>
        <p:spPr>
          <a:xfrm>
            <a:off x="8866233" y="4774168"/>
            <a:ext cx="277767" cy="369332"/>
          </a:xfrm>
          <a:prstGeom prst="rect">
            <a:avLst/>
          </a:prstGeom>
          <a:noFill/>
        </p:spPr>
        <p:txBody>
          <a:bodyPr wrap="square" rtlCol="0">
            <a:spAutoFit/>
          </a:bodyPr>
          <a:lstStyle/>
          <a:p>
            <a:r>
              <a:rPr lang="en-US" dirty="0"/>
              <a:t>R</a:t>
            </a:r>
          </a:p>
        </p:txBody>
      </p:sp>
    </p:spTree>
    <p:extLst>
      <p:ext uri="{BB962C8B-B14F-4D97-AF65-F5344CB8AC3E}">
        <p14:creationId xmlns:p14="http://schemas.microsoft.com/office/powerpoint/2010/main" val="149399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8D9941A-4752-B549-BC20-4CE7A2CD8AB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graphicFrame>
        <p:nvGraphicFramePr>
          <p:cNvPr id="5" name="Table 4">
            <a:extLst>
              <a:ext uri="{FF2B5EF4-FFF2-40B4-BE49-F238E27FC236}">
                <a16:creationId xmlns:a16="http://schemas.microsoft.com/office/drawing/2014/main" id="{2405D081-A5C1-6A4D-977D-E3A56C58CED9}"/>
              </a:ext>
            </a:extLst>
          </p:cNvPr>
          <p:cNvGraphicFramePr>
            <a:graphicFrameLocks noGrp="1"/>
          </p:cNvGraphicFramePr>
          <p:nvPr>
            <p:extLst>
              <p:ext uri="{D42A27DB-BD31-4B8C-83A1-F6EECF244321}">
                <p14:modId xmlns:p14="http://schemas.microsoft.com/office/powerpoint/2010/main" val="1540464388"/>
              </p:ext>
            </p:extLst>
          </p:nvPr>
        </p:nvGraphicFramePr>
        <p:xfrm>
          <a:off x="478970" y="263629"/>
          <a:ext cx="1061497" cy="2544120"/>
        </p:xfrm>
        <a:graphic>
          <a:graphicData uri="http://schemas.openxmlformats.org/drawingml/2006/table">
            <a:tbl>
              <a:tblPr firstRow="1" bandRow="1">
                <a:tableStyleId>{5C22544A-7EE6-4342-B048-85BDC9FD1C3A}</a:tableStyleId>
              </a:tblPr>
              <a:tblGrid>
                <a:gridCol w="528821">
                  <a:extLst>
                    <a:ext uri="{9D8B030D-6E8A-4147-A177-3AD203B41FA5}">
                      <a16:colId xmlns:a16="http://schemas.microsoft.com/office/drawing/2014/main" val="3704547158"/>
                    </a:ext>
                  </a:extLst>
                </a:gridCol>
                <a:gridCol w="532676">
                  <a:extLst>
                    <a:ext uri="{9D8B030D-6E8A-4147-A177-3AD203B41FA5}">
                      <a16:colId xmlns:a16="http://schemas.microsoft.com/office/drawing/2014/main" val="291314993"/>
                    </a:ext>
                  </a:extLst>
                </a:gridCol>
              </a:tblGrid>
              <a:tr h="424020">
                <a:tc gridSpan="2">
                  <a:txBody>
                    <a:bodyPr/>
                    <a:lstStyle/>
                    <a:p>
                      <a:r>
                        <a:rPr lang="en-US" dirty="0"/>
                        <a:t>0-4 SCALE</a:t>
                      </a:r>
                    </a:p>
                  </a:txBody>
                  <a:tcPr/>
                </a:tc>
                <a:tc hMerge="1">
                  <a:txBody>
                    <a:bodyPr/>
                    <a:lstStyle/>
                    <a:p>
                      <a:endParaRPr lang="en-US" dirty="0"/>
                    </a:p>
                  </a:txBody>
                  <a:tcPr/>
                </a:tc>
                <a:extLst>
                  <a:ext uri="{0D108BD9-81ED-4DB2-BD59-A6C34878D82A}">
                    <a16:rowId xmlns:a16="http://schemas.microsoft.com/office/drawing/2014/main" val="1982420072"/>
                  </a:ext>
                </a:extLst>
              </a:tr>
              <a:tr h="424020">
                <a:tc>
                  <a:txBody>
                    <a:bodyPr/>
                    <a:lstStyle/>
                    <a:p>
                      <a:r>
                        <a:rPr lang="en-US" dirty="0"/>
                        <a:t>4</a:t>
                      </a:r>
                    </a:p>
                  </a:txBody>
                  <a:tcPr/>
                </a:tc>
                <a:tc>
                  <a:txBody>
                    <a:bodyPr/>
                    <a:lstStyle/>
                    <a:p>
                      <a:r>
                        <a:rPr lang="en-US" dirty="0"/>
                        <a:t>A</a:t>
                      </a:r>
                    </a:p>
                  </a:txBody>
                  <a:tcPr/>
                </a:tc>
                <a:extLst>
                  <a:ext uri="{0D108BD9-81ED-4DB2-BD59-A6C34878D82A}">
                    <a16:rowId xmlns:a16="http://schemas.microsoft.com/office/drawing/2014/main" val="2907014057"/>
                  </a:ext>
                </a:extLst>
              </a:tr>
              <a:tr h="424020">
                <a:tc>
                  <a:txBody>
                    <a:bodyPr/>
                    <a:lstStyle/>
                    <a:p>
                      <a:r>
                        <a:rPr lang="en-US" dirty="0"/>
                        <a:t>3</a:t>
                      </a:r>
                    </a:p>
                  </a:txBody>
                  <a:tcPr/>
                </a:tc>
                <a:tc>
                  <a:txBody>
                    <a:bodyPr/>
                    <a:lstStyle/>
                    <a:p>
                      <a:r>
                        <a:rPr lang="en-US" dirty="0"/>
                        <a:t>B</a:t>
                      </a:r>
                    </a:p>
                  </a:txBody>
                  <a:tcPr/>
                </a:tc>
                <a:extLst>
                  <a:ext uri="{0D108BD9-81ED-4DB2-BD59-A6C34878D82A}">
                    <a16:rowId xmlns:a16="http://schemas.microsoft.com/office/drawing/2014/main" val="480987633"/>
                  </a:ext>
                </a:extLst>
              </a:tr>
              <a:tr h="424020">
                <a:tc>
                  <a:txBody>
                    <a:bodyPr/>
                    <a:lstStyle/>
                    <a:p>
                      <a:r>
                        <a:rPr lang="en-US" dirty="0"/>
                        <a:t>2</a:t>
                      </a:r>
                    </a:p>
                  </a:txBody>
                  <a:tcPr/>
                </a:tc>
                <a:tc>
                  <a:txBody>
                    <a:bodyPr/>
                    <a:lstStyle/>
                    <a:p>
                      <a:r>
                        <a:rPr lang="en-US" dirty="0"/>
                        <a:t>C</a:t>
                      </a:r>
                    </a:p>
                  </a:txBody>
                  <a:tcPr/>
                </a:tc>
                <a:extLst>
                  <a:ext uri="{0D108BD9-81ED-4DB2-BD59-A6C34878D82A}">
                    <a16:rowId xmlns:a16="http://schemas.microsoft.com/office/drawing/2014/main" val="895658186"/>
                  </a:ext>
                </a:extLst>
              </a:tr>
              <a:tr h="424020">
                <a:tc>
                  <a:txBody>
                    <a:bodyPr/>
                    <a:lstStyle/>
                    <a:p>
                      <a:r>
                        <a:rPr lang="en-US" dirty="0"/>
                        <a:t>1</a:t>
                      </a:r>
                    </a:p>
                  </a:txBody>
                  <a:tcPr/>
                </a:tc>
                <a:tc>
                  <a:txBody>
                    <a:bodyPr/>
                    <a:lstStyle/>
                    <a:p>
                      <a:r>
                        <a:rPr lang="en-US" dirty="0"/>
                        <a:t>D</a:t>
                      </a:r>
                    </a:p>
                  </a:txBody>
                  <a:tcPr/>
                </a:tc>
                <a:extLst>
                  <a:ext uri="{0D108BD9-81ED-4DB2-BD59-A6C34878D82A}">
                    <a16:rowId xmlns:a16="http://schemas.microsoft.com/office/drawing/2014/main" val="2550960317"/>
                  </a:ext>
                </a:extLst>
              </a:tr>
              <a:tr h="424020">
                <a:tc>
                  <a:txBody>
                    <a:bodyPr/>
                    <a:lstStyle/>
                    <a:p>
                      <a:r>
                        <a:rPr lang="en-US" dirty="0"/>
                        <a:t>0</a:t>
                      </a:r>
                    </a:p>
                  </a:txBody>
                  <a:tcPr/>
                </a:tc>
                <a:tc>
                  <a:txBody>
                    <a:bodyPr/>
                    <a:lstStyle/>
                    <a:p>
                      <a:r>
                        <a:rPr lang="en-US" dirty="0"/>
                        <a:t>F</a:t>
                      </a:r>
                    </a:p>
                  </a:txBody>
                  <a:tcPr/>
                </a:tc>
                <a:extLst>
                  <a:ext uri="{0D108BD9-81ED-4DB2-BD59-A6C34878D82A}">
                    <a16:rowId xmlns:a16="http://schemas.microsoft.com/office/drawing/2014/main" val="666964461"/>
                  </a:ext>
                </a:extLst>
              </a:tr>
            </a:tbl>
          </a:graphicData>
        </a:graphic>
      </p:graphicFrame>
      <p:graphicFrame>
        <p:nvGraphicFramePr>
          <p:cNvPr id="6" name="Table 5">
            <a:extLst>
              <a:ext uri="{FF2B5EF4-FFF2-40B4-BE49-F238E27FC236}">
                <a16:creationId xmlns:a16="http://schemas.microsoft.com/office/drawing/2014/main" id="{7C4732E9-5BEB-3B47-8903-B605DDAD942B}"/>
              </a:ext>
            </a:extLst>
          </p:cNvPr>
          <p:cNvGraphicFramePr>
            <a:graphicFrameLocks noGrp="1"/>
          </p:cNvGraphicFramePr>
          <p:nvPr>
            <p:extLst>
              <p:ext uri="{D42A27DB-BD31-4B8C-83A1-F6EECF244321}">
                <p14:modId xmlns:p14="http://schemas.microsoft.com/office/powerpoint/2010/main" val="3274470399"/>
              </p:ext>
            </p:extLst>
          </p:nvPr>
        </p:nvGraphicFramePr>
        <p:xfrm>
          <a:off x="4092934" y="263629"/>
          <a:ext cx="4244243" cy="3949910"/>
        </p:xfrm>
        <a:graphic>
          <a:graphicData uri="http://schemas.openxmlformats.org/drawingml/2006/table">
            <a:tbl>
              <a:tblPr firstRow="1" bandRow="1">
                <a:tableStyleId>{5C22544A-7EE6-4342-B048-85BDC9FD1C3A}</a:tableStyleId>
              </a:tblPr>
              <a:tblGrid>
                <a:gridCol w="703103">
                  <a:extLst>
                    <a:ext uri="{9D8B030D-6E8A-4147-A177-3AD203B41FA5}">
                      <a16:colId xmlns:a16="http://schemas.microsoft.com/office/drawing/2014/main" val="3704547158"/>
                    </a:ext>
                  </a:extLst>
                </a:gridCol>
                <a:gridCol w="708228">
                  <a:extLst>
                    <a:ext uri="{9D8B030D-6E8A-4147-A177-3AD203B41FA5}">
                      <a16:colId xmlns:a16="http://schemas.microsoft.com/office/drawing/2014/main" val="291314993"/>
                    </a:ext>
                  </a:extLst>
                </a:gridCol>
                <a:gridCol w="708228">
                  <a:extLst>
                    <a:ext uri="{9D8B030D-6E8A-4147-A177-3AD203B41FA5}">
                      <a16:colId xmlns:a16="http://schemas.microsoft.com/office/drawing/2014/main" val="615802634"/>
                    </a:ext>
                  </a:extLst>
                </a:gridCol>
                <a:gridCol w="708228">
                  <a:extLst>
                    <a:ext uri="{9D8B030D-6E8A-4147-A177-3AD203B41FA5}">
                      <a16:colId xmlns:a16="http://schemas.microsoft.com/office/drawing/2014/main" val="1168260707"/>
                    </a:ext>
                  </a:extLst>
                </a:gridCol>
                <a:gridCol w="708228">
                  <a:extLst>
                    <a:ext uri="{9D8B030D-6E8A-4147-A177-3AD203B41FA5}">
                      <a16:colId xmlns:a16="http://schemas.microsoft.com/office/drawing/2014/main" val="3703007287"/>
                    </a:ext>
                  </a:extLst>
                </a:gridCol>
                <a:gridCol w="708228">
                  <a:extLst>
                    <a:ext uri="{9D8B030D-6E8A-4147-A177-3AD203B41FA5}">
                      <a16:colId xmlns:a16="http://schemas.microsoft.com/office/drawing/2014/main" val="3964990042"/>
                    </a:ext>
                  </a:extLst>
                </a:gridCol>
              </a:tblGrid>
              <a:tr h="304724">
                <a:tc gridSpan="3">
                  <a:txBody>
                    <a:bodyPr/>
                    <a:lstStyle/>
                    <a:p>
                      <a:r>
                        <a:rPr lang="en-US" dirty="0"/>
                        <a:t>STUDENT A</a:t>
                      </a:r>
                    </a:p>
                    <a:p>
                      <a:endParaRPr lang="en-US" dirty="0"/>
                    </a:p>
                    <a:p>
                      <a:r>
                        <a:rPr lang="en-US" dirty="0"/>
                        <a:t>TRADITIONAL</a:t>
                      </a:r>
                    </a:p>
                  </a:txBody>
                  <a:tcPr>
                    <a:lnR w="38100" cap="flat" cmpd="sng" algn="ctr">
                      <a:solidFill>
                        <a:schemeClr val="tx1"/>
                      </a:solidFill>
                      <a:prstDash val="solid"/>
                      <a:round/>
                      <a:headEnd type="none" w="med" len="med"/>
                      <a:tailEnd type="none" w="med" len="med"/>
                    </a:lnR>
                  </a:tcPr>
                </a:tc>
                <a:tc hMerge="1">
                  <a:txBody>
                    <a:bodyPr/>
                    <a:lstStyle/>
                    <a:p>
                      <a:endParaRPr lang="en-US" dirty="0"/>
                    </a:p>
                  </a:txBody>
                  <a:tcPr/>
                </a:tc>
                <a:tc hMerge="1">
                  <a:txBody>
                    <a:bodyPr/>
                    <a:lstStyle/>
                    <a:p>
                      <a:endParaRPr lang="en-US" dirty="0"/>
                    </a:p>
                  </a:txBody>
                  <a:tcPr/>
                </a:tc>
                <a:tc gridSpan="2">
                  <a:txBody>
                    <a:bodyPr/>
                    <a:lstStyle/>
                    <a:p>
                      <a:r>
                        <a:rPr lang="en-US" dirty="0"/>
                        <a:t>MINIMUM GRADING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6350" cap="flat" cmpd="sng" algn="ctr">
                      <a:noFill/>
                      <a:prstDash val="solid"/>
                      <a:round/>
                      <a:headEnd type="none" w="med" len="med"/>
                      <a:tailEnd type="none" w="med" len="med"/>
                    </a:lnB>
                  </a:tcPr>
                </a:tc>
                <a:tc hMerge="1">
                  <a:txBody>
                    <a:bodyPr/>
                    <a:lstStyle/>
                    <a:p>
                      <a:endParaRPr lang="en-US" dirty="0"/>
                    </a:p>
                  </a:txBody>
                  <a:tcP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r>
                        <a:rPr lang="en-US" dirty="0"/>
                        <a:t>0-4 SCALE</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982420072"/>
                  </a:ext>
                </a:extLst>
              </a:tr>
              <a:tr h="449942">
                <a:tc>
                  <a:txBody>
                    <a:bodyPr/>
                    <a:lstStyle/>
                    <a:p>
                      <a:r>
                        <a:rPr lang="en-US" dirty="0"/>
                        <a:t>TEST 1 </a:t>
                      </a:r>
                    </a:p>
                  </a:txBody>
                  <a:tcPr/>
                </a:tc>
                <a:tc>
                  <a:txBody>
                    <a:bodyPr/>
                    <a:lstStyle/>
                    <a:p>
                      <a:r>
                        <a:rPr lang="en-US" dirty="0"/>
                        <a:t>85%</a:t>
                      </a:r>
                    </a:p>
                  </a:txBody>
                  <a:tcPr/>
                </a:tc>
                <a:tc>
                  <a:txBody>
                    <a:bodyPr/>
                    <a:lstStyle/>
                    <a:p>
                      <a:r>
                        <a:rPr lang="en-US" dirty="0"/>
                        <a:t>B</a:t>
                      </a:r>
                    </a:p>
                  </a:txBody>
                  <a:tcPr>
                    <a:lnR w="38100" cap="flat" cmpd="sng" algn="ctr">
                      <a:solidFill>
                        <a:schemeClr val="tx1"/>
                      </a:solidFill>
                      <a:prstDash val="solid"/>
                      <a:round/>
                      <a:headEnd type="none" w="med" len="med"/>
                      <a:tailEnd type="none" w="med" len="med"/>
                    </a:lnR>
                  </a:tcPr>
                </a:tc>
                <a:tc>
                  <a:txBody>
                    <a:bodyPr/>
                    <a:lstStyle/>
                    <a:p>
                      <a:r>
                        <a:rPr lang="en-US" dirty="0"/>
                        <a:t>85%</a:t>
                      </a:r>
                    </a:p>
                  </a:txBody>
                  <a:tcPr>
                    <a:lnL w="381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r>
                        <a:rPr lang="en-US" dirty="0"/>
                        <a:t>B</a:t>
                      </a:r>
                    </a:p>
                  </a:txBody>
                  <a:tcPr>
                    <a:lnL w="63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r>
                        <a:rPr lang="en-US" dirty="0"/>
                        <a:t>3</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07014057"/>
                  </a:ext>
                </a:extLst>
              </a:tr>
              <a:tr h="449942">
                <a:tc>
                  <a:txBody>
                    <a:bodyPr/>
                    <a:lstStyle/>
                    <a:p>
                      <a:r>
                        <a:rPr lang="en-US" dirty="0"/>
                        <a:t>TEST 2</a:t>
                      </a:r>
                    </a:p>
                  </a:txBody>
                  <a:tcPr/>
                </a:tc>
                <a:tc>
                  <a:txBody>
                    <a:bodyPr/>
                    <a:lstStyle/>
                    <a:p>
                      <a:r>
                        <a:rPr lang="en-US" dirty="0"/>
                        <a:t>85%</a:t>
                      </a:r>
                    </a:p>
                  </a:txBody>
                  <a:tcPr/>
                </a:tc>
                <a:tc>
                  <a:txBody>
                    <a:bodyPr/>
                    <a:lstStyle/>
                    <a:p>
                      <a:r>
                        <a:rPr lang="en-US" dirty="0"/>
                        <a:t>B</a:t>
                      </a:r>
                    </a:p>
                  </a:txBody>
                  <a:tcPr>
                    <a:lnR w="38100" cap="flat" cmpd="sng" algn="ctr">
                      <a:solidFill>
                        <a:schemeClr val="tx1"/>
                      </a:solidFill>
                      <a:prstDash val="solid"/>
                      <a:round/>
                      <a:headEnd type="none" w="med" len="med"/>
                      <a:tailEnd type="none" w="med" len="med"/>
                    </a:lnR>
                  </a:tcPr>
                </a:tc>
                <a:tc>
                  <a:txBody>
                    <a:bodyPr/>
                    <a:lstStyle/>
                    <a:p>
                      <a:r>
                        <a:rPr lang="en-US" dirty="0"/>
                        <a:t>85%</a:t>
                      </a:r>
                    </a:p>
                  </a:txBody>
                  <a:tcPr>
                    <a:lnL w="381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r>
                        <a:rPr lang="en-US" dirty="0"/>
                        <a:t>B</a:t>
                      </a:r>
                    </a:p>
                  </a:txBody>
                  <a:tcPr>
                    <a:lnL w="63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r>
                        <a:rPr lang="en-US" dirty="0"/>
                        <a:t>3</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80987633"/>
                  </a:ext>
                </a:extLst>
              </a:tr>
              <a:tr h="449942">
                <a:tc>
                  <a:txBody>
                    <a:bodyPr/>
                    <a:lstStyle/>
                    <a:p>
                      <a:r>
                        <a:rPr lang="en-US" dirty="0"/>
                        <a:t>TEST 3</a:t>
                      </a:r>
                    </a:p>
                  </a:txBody>
                  <a:tcPr/>
                </a:tc>
                <a:tc>
                  <a:txBody>
                    <a:bodyPr/>
                    <a:lstStyle/>
                    <a:p>
                      <a:r>
                        <a:rPr lang="en-US" dirty="0"/>
                        <a:t>0%</a:t>
                      </a:r>
                    </a:p>
                  </a:txBody>
                  <a:tcPr/>
                </a:tc>
                <a:tc>
                  <a:txBody>
                    <a:bodyPr/>
                    <a:lstStyle/>
                    <a:p>
                      <a:r>
                        <a:rPr lang="en-US" dirty="0"/>
                        <a:t>F</a:t>
                      </a:r>
                    </a:p>
                  </a:txBody>
                  <a:tcPr>
                    <a:lnR w="38100" cap="flat" cmpd="sng" algn="ctr">
                      <a:solidFill>
                        <a:schemeClr val="tx1"/>
                      </a:solidFill>
                      <a:prstDash val="solid"/>
                      <a:round/>
                      <a:headEnd type="none" w="med" len="med"/>
                      <a:tailEnd type="none" w="med" len="med"/>
                    </a:lnR>
                  </a:tcPr>
                </a:tc>
                <a:tc>
                  <a:txBody>
                    <a:bodyPr/>
                    <a:lstStyle/>
                    <a:p>
                      <a:r>
                        <a:rPr lang="en-US" dirty="0"/>
                        <a:t>50%</a:t>
                      </a:r>
                    </a:p>
                  </a:txBody>
                  <a:tcPr>
                    <a:lnL w="381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r>
                        <a:rPr lang="en-US" dirty="0"/>
                        <a:t>F</a:t>
                      </a:r>
                    </a:p>
                  </a:txBody>
                  <a:tcPr>
                    <a:lnL w="63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r>
                        <a:rPr lang="en-US" dirty="0"/>
                        <a:t>0</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95658186"/>
                  </a:ext>
                </a:extLst>
              </a:tr>
              <a:tr h="449942">
                <a:tc>
                  <a:txBody>
                    <a:bodyPr/>
                    <a:lstStyle/>
                    <a:p>
                      <a:r>
                        <a:rPr lang="en-US" dirty="0"/>
                        <a:t>TEST 4</a:t>
                      </a:r>
                    </a:p>
                  </a:txBody>
                  <a:tcPr/>
                </a:tc>
                <a:tc>
                  <a:txBody>
                    <a:bodyPr/>
                    <a:lstStyle/>
                    <a:p>
                      <a:r>
                        <a:rPr lang="en-US" dirty="0"/>
                        <a:t>85%</a:t>
                      </a:r>
                    </a:p>
                  </a:txBody>
                  <a:tcPr/>
                </a:tc>
                <a:tc>
                  <a:txBody>
                    <a:bodyPr/>
                    <a:lstStyle/>
                    <a:p>
                      <a:r>
                        <a:rPr lang="en-US" dirty="0"/>
                        <a:t>B</a:t>
                      </a:r>
                    </a:p>
                  </a:txBody>
                  <a:tcPr>
                    <a:lnR w="38100" cap="flat" cmpd="sng" algn="ctr">
                      <a:solidFill>
                        <a:schemeClr val="tx1"/>
                      </a:solidFill>
                      <a:prstDash val="solid"/>
                      <a:round/>
                      <a:headEnd type="none" w="med" len="med"/>
                      <a:tailEnd type="none" w="med" len="med"/>
                    </a:lnR>
                  </a:tcPr>
                </a:tc>
                <a:tc>
                  <a:txBody>
                    <a:bodyPr/>
                    <a:lstStyle/>
                    <a:p>
                      <a:r>
                        <a:rPr lang="en-US" dirty="0"/>
                        <a:t>85%</a:t>
                      </a:r>
                    </a:p>
                  </a:txBody>
                  <a:tcPr>
                    <a:lnL w="381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r>
                        <a:rPr lang="en-US" dirty="0"/>
                        <a:t>B</a:t>
                      </a:r>
                    </a:p>
                  </a:txBody>
                  <a:tcPr>
                    <a:lnL w="63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r>
                        <a:rPr lang="en-US" dirty="0"/>
                        <a:t>3</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13541441"/>
                  </a:ext>
                </a:extLst>
              </a:tr>
              <a:tr h="449942">
                <a:tc>
                  <a:txBody>
                    <a:bodyPr/>
                    <a:lstStyle/>
                    <a:p>
                      <a:r>
                        <a:rPr lang="en-US" dirty="0"/>
                        <a:t>TEST 5</a:t>
                      </a:r>
                    </a:p>
                  </a:txBody>
                  <a:tcPr/>
                </a:tc>
                <a:tc>
                  <a:txBody>
                    <a:bodyPr/>
                    <a:lstStyle/>
                    <a:p>
                      <a:r>
                        <a:rPr lang="en-US" dirty="0"/>
                        <a:t>85%</a:t>
                      </a:r>
                    </a:p>
                  </a:txBody>
                  <a:tcPr/>
                </a:tc>
                <a:tc>
                  <a:txBody>
                    <a:bodyPr/>
                    <a:lstStyle/>
                    <a:p>
                      <a:r>
                        <a:rPr lang="en-US" dirty="0"/>
                        <a:t>B</a:t>
                      </a:r>
                    </a:p>
                  </a:txBody>
                  <a:tcPr>
                    <a:lnR w="38100" cap="flat" cmpd="sng" algn="ctr">
                      <a:solidFill>
                        <a:schemeClr val="tx1"/>
                      </a:solidFill>
                      <a:prstDash val="solid"/>
                      <a:round/>
                      <a:headEnd type="none" w="med" len="med"/>
                      <a:tailEnd type="none" w="med" len="med"/>
                    </a:lnR>
                  </a:tcPr>
                </a:tc>
                <a:tc>
                  <a:txBody>
                    <a:bodyPr/>
                    <a:lstStyle/>
                    <a:p>
                      <a:r>
                        <a:rPr lang="en-US" dirty="0"/>
                        <a:t>85%</a:t>
                      </a:r>
                    </a:p>
                  </a:txBody>
                  <a:tcPr>
                    <a:lnL w="381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r>
                        <a:rPr lang="en-US" dirty="0"/>
                        <a:t>B</a:t>
                      </a:r>
                    </a:p>
                  </a:txBody>
                  <a:tcPr>
                    <a:lnL w="63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r>
                        <a:rPr lang="en-US" dirty="0"/>
                        <a:t>3</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37709077"/>
                  </a:ext>
                </a:extLst>
              </a:tr>
              <a:tr h="726650">
                <a:tc>
                  <a:txBody>
                    <a:bodyPr/>
                    <a:lstStyle/>
                    <a:p>
                      <a:r>
                        <a:rPr lang="en-US" dirty="0"/>
                        <a:t>Final Average</a:t>
                      </a:r>
                    </a:p>
                  </a:txBody>
                  <a:tcPr/>
                </a:tc>
                <a:tc>
                  <a:txBody>
                    <a:bodyPr/>
                    <a:lstStyle/>
                    <a:p>
                      <a:r>
                        <a:rPr lang="en-US" dirty="0"/>
                        <a:t>68%</a:t>
                      </a:r>
                    </a:p>
                  </a:txBody>
                  <a:tcPr/>
                </a:tc>
                <a:tc>
                  <a:txBody>
                    <a:bodyPr/>
                    <a:lstStyle/>
                    <a:p>
                      <a:r>
                        <a:rPr lang="en-US" dirty="0"/>
                        <a:t>D</a:t>
                      </a:r>
                    </a:p>
                  </a:txBody>
                  <a:tcPr>
                    <a:lnR w="38100" cap="flat" cmpd="sng" algn="ctr">
                      <a:solidFill>
                        <a:schemeClr val="tx1"/>
                      </a:solidFill>
                      <a:prstDash val="solid"/>
                      <a:round/>
                      <a:headEnd type="none" w="med" len="med"/>
                      <a:tailEnd type="none" w="med" len="med"/>
                    </a:lnR>
                  </a:tcPr>
                </a:tc>
                <a:tc>
                  <a:txBody>
                    <a:bodyPr/>
                    <a:lstStyle/>
                    <a:p>
                      <a:r>
                        <a:rPr lang="en-US" dirty="0"/>
                        <a:t>78%</a:t>
                      </a:r>
                    </a:p>
                  </a:txBody>
                  <a:tcPr>
                    <a:lnL w="381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tcPr>
                </a:tc>
                <a:tc>
                  <a:txBody>
                    <a:bodyPr/>
                    <a:lstStyle/>
                    <a:p>
                      <a:r>
                        <a:rPr lang="en-US" dirty="0"/>
                        <a:t>C+</a:t>
                      </a:r>
                    </a:p>
                  </a:txBody>
                  <a:tcPr>
                    <a:lnL w="63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tcPr>
                </a:tc>
                <a:tc>
                  <a:txBody>
                    <a:bodyPr/>
                    <a:lstStyle/>
                    <a:p>
                      <a:r>
                        <a:rPr lang="en-US" dirty="0"/>
                        <a:t>2.4 (C+)</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0960317"/>
                  </a:ext>
                </a:extLst>
              </a:tr>
            </a:tbl>
          </a:graphicData>
        </a:graphic>
      </p:graphicFrame>
      <p:sp>
        <p:nvSpPr>
          <p:cNvPr id="10" name="Rectangle 9">
            <a:extLst>
              <a:ext uri="{FF2B5EF4-FFF2-40B4-BE49-F238E27FC236}">
                <a16:creationId xmlns:a16="http://schemas.microsoft.com/office/drawing/2014/main" id="{5AF65CB9-15E3-C246-8F6D-7D7BFB5C6292}"/>
              </a:ext>
            </a:extLst>
          </p:cNvPr>
          <p:cNvSpPr/>
          <p:nvPr/>
        </p:nvSpPr>
        <p:spPr>
          <a:xfrm rot="21072286">
            <a:off x="595572" y="2799063"/>
            <a:ext cx="3108960" cy="17642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NOTICE, THE 0-4 SCALE AND THE MINIMUM GRADING SCALE TURNED OUT THE SAME. </a:t>
            </a:r>
          </a:p>
        </p:txBody>
      </p:sp>
      <p:sp>
        <p:nvSpPr>
          <p:cNvPr id="7" name="TextBox 6">
            <a:extLst>
              <a:ext uri="{FF2B5EF4-FFF2-40B4-BE49-F238E27FC236}">
                <a16:creationId xmlns:a16="http://schemas.microsoft.com/office/drawing/2014/main" id="{5BCEC0CF-FC99-7749-B863-06EA993F91FE}"/>
              </a:ext>
            </a:extLst>
          </p:cNvPr>
          <p:cNvSpPr txBox="1"/>
          <p:nvPr/>
        </p:nvSpPr>
        <p:spPr>
          <a:xfrm>
            <a:off x="8866233" y="4774168"/>
            <a:ext cx="277767" cy="369332"/>
          </a:xfrm>
          <a:prstGeom prst="rect">
            <a:avLst/>
          </a:prstGeom>
          <a:noFill/>
        </p:spPr>
        <p:txBody>
          <a:bodyPr wrap="square" rtlCol="0">
            <a:spAutoFit/>
          </a:bodyPr>
          <a:lstStyle/>
          <a:p>
            <a:r>
              <a:rPr lang="en-US" dirty="0"/>
              <a:t>R</a:t>
            </a:r>
          </a:p>
        </p:txBody>
      </p:sp>
    </p:spTree>
    <p:extLst>
      <p:ext uri="{BB962C8B-B14F-4D97-AF65-F5344CB8AC3E}">
        <p14:creationId xmlns:p14="http://schemas.microsoft.com/office/powerpoint/2010/main" val="298375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90"/>
        <p:cNvGrpSpPr/>
        <p:nvPr/>
      </p:nvGrpSpPr>
      <p:grpSpPr>
        <a:xfrm>
          <a:off x="0" y="0"/>
          <a:ext cx="0" cy="0"/>
          <a:chOff x="0" y="0"/>
          <a:chExt cx="0" cy="0"/>
        </a:xfrm>
      </p:grpSpPr>
      <p:sp>
        <p:nvSpPr>
          <p:cNvPr id="7" name="Rectangle 6">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1010209"/>
            <a:ext cx="7667244" cy="60512"/>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3224772"/>
            <a:ext cx="7667244" cy="60512"/>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1113584"/>
            <a:ext cx="7667244" cy="20574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3" name="Group 12">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36911" y="3051692"/>
            <a:ext cx="810678" cy="810676"/>
            <a:chOff x="9685338" y="4460675"/>
            <a:chExt cx="1080904" cy="1080902"/>
          </a:xfrm>
        </p:grpSpPr>
        <p:sp>
          <p:nvSpPr>
            <p:cNvPr id="14" name="Oval 13">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sp>
        <p:sp>
          <p:nvSpPr>
            <p:cNvPr id="15" name="Oval 14">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17" name="Rectangle 16">
            <a:extLst>
              <a:ext uri="{FF2B5EF4-FFF2-40B4-BE49-F238E27FC236}">
                <a16:creationId xmlns:a16="http://schemas.microsoft.com/office/drawing/2014/main" id="{E8035907-EB9C-4E11-8A9B-D25B0AD8D7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9" name="Group 18">
            <a:extLst>
              <a:ext uri="{FF2B5EF4-FFF2-40B4-BE49-F238E27FC236}">
                <a16:creationId xmlns:a16="http://schemas.microsoft.com/office/drawing/2014/main" id="{B4CFDD4A-4FA1-4CD9-90D5-E253C2040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6113" y="540053"/>
            <a:ext cx="4063401" cy="4063393"/>
            <a:chOff x="1311770" y="720071"/>
            <a:chExt cx="5417868" cy="5417858"/>
          </a:xfrm>
        </p:grpSpPr>
        <p:sp>
          <p:nvSpPr>
            <p:cNvPr id="20" name="Oval 19">
              <a:extLst>
                <a:ext uri="{FF2B5EF4-FFF2-40B4-BE49-F238E27FC236}">
                  <a16:creationId xmlns:a16="http://schemas.microsoft.com/office/drawing/2014/main" id="{4AB5B6FA-7B4F-437A-9C78-144C7DCD1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1770" y="720071"/>
              <a:ext cx="5417868" cy="5417858"/>
            </a:xfrm>
            <a:prstGeom prst="ellipse">
              <a:avLst/>
            </a:prstGeom>
            <a:blipFill dpi="0" rotWithShape="1">
              <a:blip r:embed="rId7">
                <a:duotone>
                  <a:schemeClr val="accent1">
                    <a:shade val="45000"/>
                    <a:satMod val="135000"/>
                  </a:schemeClr>
                  <a:prstClr val="white"/>
                </a:duotone>
                <a:extLst>
                  <a:ext uri="{BEBA8EAE-BF5A-486C-A8C5-ECC9F3942E4B}">
                    <a14:imgProps xmlns:a14="http://schemas.microsoft.com/office/drawing/2010/main">
                      <a14:imgLayer r:embed="rId8">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1" name="Oval 20">
              <a:extLst>
                <a:ext uri="{FF2B5EF4-FFF2-40B4-BE49-F238E27FC236}">
                  <a16:creationId xmlns:a16="http://schemas.microsoft.com/office/drawing/2014/main" id="{A4199C21-6AE0-4F6F-AA96-6FFF97BB9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8390" y="1006688"/>
              <a:ext cx="4844628" cy="4844620"/>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extBox 1">
            <a:extLst>
              <a:ext uri="{FF2B5EF4-FFF2-40B4-BE49-F238E27FC236}">
                <a16:creationId xmlns:a16="http://schemas.microsoft.com/office/drawing/2014/main" id="{D0237ED5-A096-F54F-911D-20978B4930E1}"/>
              </a:ext>
            </a:extLst>
          </p:cNvPr>
          <p:cNvSpPr txBox="1"/>
          <p:nvPr/>
        </p:nvSpPr>
        <p:spPr>
          <a:xfrm>
            <a:off x="1288130" y="987667"/>
            <a:ext cx="3454795" cy="3168162"/>
          </a:xfrm>
          <a:prstGeom prst="rect">
            <a:avLst/>
          </a:prstGeom>
        </p:spPr>
        <p:txBody>
          <a:bodyPr vert="horz" lIns="91440" tIns="45720" rIns="91440" bIns="45720" rtlCol="0" anchor="ctr">
            <a:normAutofit/>
          </a:bodyPr>
          <a:lstStyle/>
          <a:p>
            <a:pPr algn="ctr">
              <a:lnSpc>
                <a:spcPct val="80000"/>
              </a:lnSpc>
              <a:spcBef>
                <a:spcPct val="0"/>
              </a:spcBef>
              <a:spcAft>
                <a:spcPts val="600"/>
              </a:spcAft>
            </a:pPr>
            <a:r>
              <a:rPr lang="en-US" sz="4500" cap="all">
                <a:solidFill>
                  <a:srgbClr val="FFFFFF"/>
                </a:solidFill>
                <a:latin typeface="+mj-lt"/>
                <a:ea typeface="+mj-ea"/>
                <a:cs typeface="+mj-cs"/>
              </a:rPr>
              <a:t>Take a</a:t>
            </a:r>
          </a:p>
          <a:p>
            <a:pPr algn="ctr">
              <a:lnSpc>
                <a:spcPct val="80000"/>
              </a:lnSpc>
              <a:spcBef>
                <a:spcPct val="0"/>
              </a:spcBef>
              <a:spcAft>
                <a:spcPts val="600"/>
              </a:spcAft>
            </a:pPr>
            <a:r>
              <a:rPr lang="en-US" sz="4500" cap="all">
                <a:solidFill>
                  <a:srgbClr val="FFFFFF"/>
                </a:solidFill>
                <a:latin typeface="+mj-lt"/>
                <a:ea typeface="+mj-ea"/>
                <a:cs typeface="+mj-cs"/>
              </a:rPr>
              <a:t>Deep </a:t>
            </a:r>
          </a:p>
          <a:p>
            <a:pPr algn="ctr">
              <a:lnSpc>
                <a:spcPct val="80000"/>
              </a:lnSpc>
              <a:spcBef>
                <a:spcPct val="0"/>
              </a:spcBef>
              <a:spcAft>
                <a:spcPts val="600"/>
              </a:spcAft>
            </a:pPr>
            <a:r>
              <a:rPr lang="en-US" sz="4500" cap="all">
                <a:solidFill>
                  <a:srgbClr val="FFFFFF"/>
                </a:solidFill>
                <a:latin typeface="+mj-lt"/>
                <a:ea typeface="+mj-ea"/>
                <a:cs typeface="+mj-cs"/>
              </a:rPr>
              <a:t>Breath.</a:t>
            </a:r>
            <a:endParaRPr lang="en-US" sz="4500" cap="all" dirty="0">
              <a:solidFill>
                <a:srgbClr val="FFFFFF"/>
              </a:solidFill>
              <a:latin typeface="+mj-lt"/>
              <a:ea typeface="+mj-ea"/>
              <a:cs typeface="+mj-cs"/>
            </a:endParaRPr>
          </a:p>
        </p:txBody>
      </p:sp>
      <p:sp>
        <p:nvSpPr>
          <p:cNvPr id="23" name="Rectangle 22">
            <a:extLst>
              <a:ext uri="{FF2B5EF4-FFF2-40B4-BE49-F238E27FC236}">
                <a16:creationId xmlns:a16="http://schemas.microsoft.com/office/drawing/2014/main" id="{D9C69FA7-0958-4ED9-A0DF-E87A0C137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58906" y="2541493"/>
            <a:ext cx="2743200" cy="60512"/>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2">
            <a:extLst>
              <a:ext uri="{FF2B5EF4-FFF2-40B4-BE49-F238E27FC236}">
                <a16:creationId xmlns:a16="http://schemas.microsoft.com/office/drawing/2014/main" id="{B5901B7E-C847-A044-87B6-A1D521A0F87F}"/>
              </a:ext>
            </a:extLst>
          </p:cNvPr>
          <p:cNvSpPr txBox="1"/>
          <p:nvPr/>
        </p:nvSpPr>
        <p:spPr>
          <a:xfrm>
            <a:off x="5729198" y="725088"/>
            <a:ext cx="3015426" cy="3693319"/>
          </a:xfrm>
          <a:prstGeom prst="rect">
            <a:avLst/>
          </a:prstGeom>
          <a:noFill/>
        </p:spPr>
        <p:txBody>
          <a:bodyPr wrap="square" rtlCol="0">
            <a:spAutoFit/>
          </a:bodyPr>
          <a:lstStyle/>
          <a:p>
            <a:r>
              <a:rPr lang="en-US"/>
              <a:t>Change can be scary. </a:t>
            </a:r>
          </a:p>
          <a:p>
            <a:r>
              <a:rPr lang="en-US"/>
              <a:t>It means more work, more time to invest, potential failure or mistakes, and a variety of other bad feelings. </a:t>
            </a:r>
          </a:p>
          <a:p>
            <a:endParaRPr lang="en-US"/>
          </a:p>
          <a:p>
            <a:r>
              <a:rPr lang="en-US"/>
              <a:t>However, our students deserve teachers who reflect, grow, change, and do whatever it takes to help them find the success that we have found. </a:t>
            </a:r>
            <a:endParaRPr lang="en-US" dirty="0"/>
          </a:p>
        </p:txBody>
      </p:sp>
      <p:sp>
        <p:nvSpPr>
          <p:cNvPr id="4" name="TextBox 3">
            <a:extLst>
              <a:ext uri="{FF2B5EF4-FFF2-40B4-BE49-F238E27FC236}">
                <a16:creationId xmlns:a16="http://schemas.microsoft.com/office/drawing/2014/main" id="{428BF054-4D5D-A844-ADA7-F4D8D74F876B}"/>
              </a:ext>
            </a:extLst>
          </p:cNvPr>
          <p:cNvSpPr txBox="1"/>
          <p:nvPr/>
        </p:nvSpPr>
        <p:spPr>
          <a:xfrm>
            <a:off x="1157879" y="2137207"/>
            <a:ext cx="184731" cy="369332"/>
          </a:xfrm>
          <a:prstGeom prst="rect">
            <a:avLst/>
          </a:prstGeom>
          <a:noFill/>
        </p:spPr>
        <p:txBody>
          <a:bodyPr wrap="none" rtlCol="0">
            <a:spAutoFit/>
          </a:bodyPr>
          <a:lstStyle/>
          <a:p>
            <a:endParaRPr lang="en-US" dirty="0"/>
          </a:p>
        </p:txBody>
      </p:sp>
      <p:sp>
        <p:nvSpPr>
          <p:cNvPr id="16" name="TextBox 15">
            <a:extLst>
              <a:ext uri="{FF2B5EF4-FFF2-40B4-BE49-F238E27FC236}">
                <a16:creationId xmlns:a16="http://schemas.microsoft.com/office/drawing/2014/main" id="{EA5316B4-B269-A241-9BF4-AEA55985B6A8}"/>
              </a:ext>
            </a:extLst>
          </p:cNvPr>
          <p:cNvSpPr txBox="1"/>
          <p:nvPr/>
        </p:nvSpPr>
        <p:spPr>
          <a:xfrm>
            <a:off x="8866233" y="4774168"/>
            <a:ext cx="277767" cy="369332"/>
          </a:xfrm>
          <a:prstGeom prst="rect">
            <a:avLst/>
          </a:prstGeom>
          <a:noFill/>
        </p:spPr>
        <p:txBody>
          <a:bodyPr wrap="square" rtlCol="0">
            <a:spAutoFit/>
          </a:bodyPr>
          <a:lstStyle/>
          <a:p>
            <a:r>
              <a:rPr lang="en-US" dirty="0"/>
              <a:t>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38FF8-7196-2145-84F4-51883A5B707E}"/>
              </a:ext>
            </a:extLst>
          </p:cNvPr>
          <p:cNvSpPr>
            <a:spLocks noGrp="1"/>
          </p:cNvSpPr>
          <p:nvPr>
            <p:ph type="title"/>
          </p:nvPr>
        </p:nvSpPr>
        <p:spPr/>
        <p:txBody>
          <a:bodyPr/>
          <a:lstStyle/>
          <a:p>
            <a:r>
              <a:rPr lang="en-US" dirty="0"/>
              <a:t>BIAS RESISTENT </a:t>
            </a:r>
          </a:p>
        </p:txBody>
      </p:sp>
      <p:sp>
        <p:nvSpPr>
          <p:cNvPr id="3" name="Text Placeholder 2">
            <a:extLst>
              <a:ext uri="{FF2B5EF4-FFF2-40B4-BE49-F238E27FC236}">
                <a16:creationId xmlns:a16="http://schemas.microsoft.com/office/drawing/2014/main" id="{E155BA88-85A0-9743-990D-874A0C5121C8}"/>
              </a:ext>
            </a:extLst>
          </p:cNvPr>
          <p:cNvSpPr>
            <a:spLocks noGrp="1"/>
          </p:cNvSpPr>
          <p:nvPr>
            <p:ph type="body" idx="1"/>
          </p:nvPr>
        </p:nvSpPr>
        <p:spPr>
          <a:xfrm>
            <a:off x="829000" y="987200"/>
            <a:ext cx="6902100" cy="3341400"/>
          </a:xfrm>
        </p:spPr>
        <p:txBody>
          <a:bodyPr/>
          <a:lstStyle/>
          <a:p>
            <a:r>
              <a:rPr lang="en-US" dirty="0"/>
              <a:t>Grade student work based on results, not timing (though, keep balance and be realistic) </a:t>
            </a:r>
          </a:p>
          <a:p>
            <a:pPr lvl="1">
              <a:buFont typeface="Courier New" panose="02070309020205020404" pitchFamily="49" charset="0"/>
              <a:buChar char="o"/>
            </a:pPr>
            <a:r>
              <a:rPr lang="en-US" dirty="0"/>
              <a:t>Students’ lives and learning processes don’t always fit our vision for them. Consider allowing more leniency for late work and encourage students to proactively ask for extensions. </a:t>
            </a:r>
          </a:p>
          <a:p>
            <a:r>
              <a:rPr lang="en-US" dirty="0"/>
              <a:t>Grade based on content, not extra credit</a:t>
            </a:r>
          </a:p>
          <a:p>
            <a:pPr lvl="1">
              <a:buFont typeface="Courier New" panose="02070309020205020404" pitchFamily="49" charset="0"/>
              <a:buChar char="o"/>
            </a:pPr>
            <a:r>
              <a:rPr lang="en-US" dirty="0"/>
              <a:t>Extra credit can be okay, but ask yourself: Will this support student growth and learning? How will this impact students in terms of time/money/transportation? </a:t>
            </a:r>
          </a:p>
          <a:p>
            <a:r>
              <a:rPr lang="en-US" dirty="0"/>
              <a:t>Grade results and honor the process instead of micromanaging methods</a:t>
            </a:r>
          </a:p>
          <a:p>
            <a:pPr lvl="1">
              <a:buFont typeface="Courier New" panose="02070309020205020404" pitchFamily="49" charset="0"/>
              <a:buChar char="o"/>
            </a:pPr>
            <a:r>
              <a:rPr lang="en-US" dirty="0"/>
              <a:t>There are many ways to learn. Are you supporting those, or forcing students to follow arbitrary methods (those that work for you, or those that you were taught)? Grades should assess a student’s ability, not be used to manage behaviors or teach soft skills (those matter--but that will be on the next slide).</a:t>
            </a:r>
          </a:p>
          <a:p>
            <a:pPr lvl="1">
              <a:buFont typeface="Courier New" panose="02070309020205020404" pitchFamily="49" charset="0"/>
              <a:buChar char="o"/>
            </a:pPr>
            <a:r>
              <a:rPr lang="en-US" dirty="0"/>
              <a:t>When students do things for points, they are more likely to see it as “doing X for the teacher” rather than understanding habits and learning tools. </a:t>
            </a:r>
          </a:p>
        </p:txBody>
      </p:sp>
      <p:sp>
        <p:nvSpPr>
          <p:cNvPr id="4" name="Slide Number Placeholder 3">
            <a:extLst>
              <a:ext uri="{FF2B5EF4-FFF2-40B4-BE49-F238E27FC236}">
                <a16:creationId xmlns:a16="http://schemas.microsoft.com/office/drawing/2014/main" id="{F7DF1033-2F9A-154F-A6E0-3603B5260D2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
        <p:nvSpPr>
          <p:cNvPr id="5" name="TextBox 4">
            <a:extLst>
              <a:ext uri="{FF2B5EF4-FFF2-40B4-BE49-F238E27FC236}">
                <a16:creationId xmlns:a16="http://schemas.microsoft.com/office/drawing/2014/main" id="{C2F1EF8C-44F2-E845-92A9-61C7C99144C3}"/>
              </a:ext>
            </a:extLst>
          </p:cNvPr>
          <p:cNvSpPr txBox="1"/>
          <p:nvPr/>
        </p:nvSpPr>
        <p:spPr>
          <a:xfrm>
            <a:off x="8866233" y="4774168"/>
            <a:ext cx="277767" cy="369332"/>
          </a:xfrm>
          <a:prstGeom prst="rect">
            <a:avLst/>
          </a:prstGeom>
          <a:noFill/>
        </p:spPr>
        <p:txBody>
          <a:bodyPr wrap="square" rtlCol="0">
            <a:spAutoFit/>
          </a:bodyPr>
          <a:lstStyle/>
          <a:p>
            <a:r>
              <a:rPr lang="en-US" dirty="0"/>
              <a:t>A</a:t>
            </a:r>
          </a:p>
        </p:txBody>
      </p:sp>
    </p:spTree>
    <p:extLst>
      <p:ext uri="{BB962C8B-B14F-4D97-AF65-F5344CB8AC3E}">
        <p14:creationId xmlns:p14="http://schemas.microsoft.com/office/powerpoint/2010/main" val="895951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38FF8-7196-2145-84F4-51883A5B707E}"/>
              </a:ext>
            </a:extLst>
          </p:cNvPr>
          <p:cNvSpPr>
            <a:spLocks noGrp="1"/>
          </p:cNvSpPr>
          <p:nvPr>
            <p:ph type="title"/>
          </p:nvPr>
        </p:nvSpPr>
        <p:spPr/>
        <p:txBody>
          <a:bodyPr/>
          <a:lstStyle/>
          <a:p>
            <a:r>
              <a:rPr lang="en-US" dirty="0"/>
              <a:t>Motivational </a:t>
            </a:r>
          </a:p>
        </p:txBody>
      </p:sp>
      <p:sp>
        <p:nvSpPr>
          <p:cNvPr id="3" name="Text Placeholder 2">
            <a:extLst>
              <a:ext uri="{FF2B5EF4-FFF2-40B4-BE49-F238E27FC236}">
                <a16:creationId xmlns:a16="http://schemas.microsoft.com/office/drawing/2014/main" id="{E155BA88-85A0-9743-990D-874A0C5121C8}"/>
              </a:ext>
            </a:extLst>
          </p:cNvPr>
          <p:cNvSpPr>
            <a:spLocks noGrp="1"/>
          </p:cNvSpPr>
          <p:nvPr>
            <p:ph type="body" idx="1"/>
          </p:nvPr>
        </p:nvSpPr>
        <p:spPr>
          <a:xfrm>
            <a:off x="829000" y="1035049"/>
            <a:ext cx="6902100" cy="3341400"/>
          </a:xfrm>
        </p:spPr>
        <p:txBody>
          <a:bodyPr/>
          <a:lstStyle/>
          <a:p>
            <a:r>
              <a:rPr lang="en-US" dirty="0"/>
              <a:t>Give students a voice: Self-assessment </a:t>
            </a:r>
          </a:p>
          <a:p>
            <a:pPr lvl="1">
              <a:buFont typeface="Courier New" panose="02070309020205020404" pitchFamily="49" charset="0"/>
              <a:buChar char="o"/>
            </a:pPr>
            <a:r>
              <a:rPr lang="en-US" dirty="0"/>
              <a:t>Give students rubrics and ask them to reflect and self-assess. After, you can assess them and highlight areas of difference. This allows students a voice in the process, helps combat bias and blind spots, and helps students begin to better calibrate their assessments of themselves. </a:t>
            </a:r>
          </a:p>
          <a:p>
            <a:pPr lvl="1">
              <a:buFont typeface="Courier New" panose="02070309020205020404" pitchFamily="49" charset="0"/>
              <a:buChar char="o"/>
            </a:pPr>
            <a:r>
              <a:rPr lang="en-US" dirty="0"/>
              <a:t>Build in pre-tests and ways for students to assess their growth opportunities in advance. Tests and assignments </a:t>
            </a:r>
            <a:r>
              <a:rPr lang="en-US" b="1" dirty="0"/>
              <a:t>should not </a:t>
            </a:r>
            <a:r>
              <a:rPr lang="en-US" dirty="0"/>
              <a:t>try to trick or catch students, but be accurate representations of their progress. </a:t>
            </a:r>
          </a:p>
          <a:p>
            <a:r>
              <a:rPr lang="en-US" dirty="0"/>
              <a:t>Let students learn from mistakes: Allow re-assessment or pre-assessment (the learning is what matters, not the timeline) </a:t>
            </a:r>
          </a:p>
          <a:p>
            <a:pPr lvl="1">
              <a:buFont typeface="Courier New" panose="02070309020205020404" pitchFamily="49" charset="0"/>
              <a:buChar char="o"/>
            </a:pPr>
            <a:r>
              <a:rPr lang="en-US" dirty="0"/>
              <a:t>Allow students to learn from mistakes or retake/redo tests. </a:t>
            </a:r>
          </a:p>
          <a:p>
            <a:pPr lvl="1">
              <a:buFont typeface="Courier New" panose="02070309020205020404" pitchFamily="49" charset="0"/>
              <a:buChar char="o"/>
            </a:pPr>
            <a:r>
              <a:rPr lang="en-US" dirty="0"/>
              <a:t>Consider grouping test questions into knowledge areas, and allowing students to retake only knowledge areas they lacked proficiency in. </a:t>
            </a:r>
          </a:p>
          <a:p>
            <a:pPr lvl="1">
              <a:buFont typeface="Courier New" panose="02070309020205020404" pitchFamily="49" charset="0"/>
              <a:buChar char="o"/>
            </a:pPr>
            <a:r>
              <a:rPr lang="en-US" dirty="0"/>
              <a:t>Consider making re-assessment mandatory. </a:t>
            </a:r>
          </a:p>
        </p:txBody>
      </p:sp>
      <p:sp>
        <p:nvSpPr>
          <p:cNvPr id="4" name="Slide Number Placeholder 3">
            <a:extLst>
              <a:ext uri="{FF2B5EF4-FFF2-40B4-BE49-F238E27FC236}">
                <a16:creationId xmlns:a16="http://schemas.microsoft.com/office/drawing/2014/main" id="{F7DF1033-2F9A-154F-A6E0-3603B5260D2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
        <p:nvSpPr>
          <p:cNvPr id="6" name="TextBox 5">
            <a:extLst>
              <a:ext uri="{FF2B5EF4-FFF2-40B4-BE49-F238E27FC236}">
                <a16:creationId xmlns:a16="http://schemas.microsoft.com/office/drawing/2014/main" id="{C5D2D3B7-E4DE-1047-B214-7B13B8C4DA69}"/>
              </a:ext>
            </a:extLst>
          </p:cNvPr>
          <p:cNvSpPr txBox="1"/>
          <p:nvPr/>
        </p:nvSpPr>
        <p:spPr>
          <a:xfrm>
            <a:off x="8866233" y="4774168"/>
            <a:ext cx="277767" cy="369332"/>
          </a:xfrm>
          <a:prstGeom prst="rect">
            <a:avLst/>
          </a:prstGeom>
          <a:noFill/>
        </p:spPr>
        <p:txBody>
          <a:bodyPr wrap="square" rtlCol="0">
            <a:spAutoFit/>
          </a:bodyPr>
          <a:lstStyle/>
          <a:p>
            <a:r>
              <a:rPr lang="en-US" dirty="0"/>
              <a:t>R</a:t>
            </a:r>
          </a:p>
        </p:txBody>
      </p:sp>
    </p:spTree>
    <p:extLst>
      <p:ext uri="{BB962C8B-B14F-4D97-AF65-F5344CB8AC3E}">
        <p14:creationId xmlns:p14="http://schemas.microsoft.com/office/powerpoint/2010/main" val="2691460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38FF8-7196-2145-84F4-51883A5B707E}"/>
              </a:ext>
            </a:extLst>
          </p:cNvPr>
          <p:cNvSpPr>
            <a:spLocks noGrp="1"/>
          </p:cNvSpPr>
          <p:nvPr>
            <p:ph type="title"/>
          </p:nvPr>
        </p:nvSpPr>
        <p:spPr/>
        <p:txBody>
          <a:bodyPr/>
          <a:lstStyle/>
          <a:p>
            <a:r>
              <a:rPr lang="en-US" dirty="0"/>
              <a:t>Don’t “Soft Skills” Matter? Yes! </a:t>
            </a:r>
          </a:p>
        </p:txBody>
      </p:sp>
      <p:sp>
        <p:nvSpPr>
          <p:cNvPr id="3" name="Text Placeholder 2">
            <a:extLst>
              <a:ext uri="{FF2B5EF4-FFF2-40B4-BE49-F238E27FC236}">
                <a16:creationId xmlns:a16="http://schemas.microsoft.com/office/drawing/2014/main" id="{E155BA88-85A0-9743-990D-874A0C5121C8}"/>
              </a:ext>
            </a:extLst>
          </p:cNvPr>
          <p:cNvSpPr>
            <a:spLocks noGrp="1"/>
          </p:cNvSpPr>
          <p:nvPr>
            <p:ph type="body" idx="1"/>
          </p:nvPr>
        </p:nvSpPr>
        <p:spPr>
          <a:xfrm>
            <a:off x="829000" y="1035049"/>
            <a:ext cx="6902100" cy="3341400"/>
          </a:xfrm>
        </p:spPr>
        <p:txBody>
          <a:bodyPr/>
          <a:lstStyle/>
          <a:p>
            <a:r>
              <a:rPr lang="en-US" dirty="0"/>
              <a:t>Grades should be about assessing skills and knowledge. </a:t>
            </a:r>
          </a:p>
          <a:p>
            <a:r>
              <a:rPr lang="en-US" dirty="0"/>
              <a:t>Create a community of feedback: So-called ”soft skills” and how a student performs/interacts matters as well, but shouldn’t impact their grade. Instead of penalizing or managing behaviors and “soft skills” through grade reduction, offer feedback to students on “how to student”--including good learning habits, time management, and professionalism--throughout the course, and give individual feedback when students aren’t meeting your expectations. </a:t>
            </a:r>
          </a:p>
          <a:p>
            <a:r>
              <a:rPr lang="en-US" dirty="0"/>
              <a:t>Our goal as a community college is not to expect students to know how to be perfect college students day one. Our goal is to help support students understand best practices as they navigate the difficulties of having competing priorities.</a:t>
            </a:r>
          </a:p>
          <a:p>
            <a:pPr lvl="1">
              <a:buFont typeface="Courier New" panose="02070309020205020404" pitchFamily="49" charset="0"/>
              <a:buChar char="o"/>
            </a:pPr>
            <a:r>
              <a:rPr lang="en-US" dirty="0"/>
              <a:t>Example: You go to a restaurant. Do you pay at the table or pay at the front? Do you leave the dishes, or do you clean up? What if you should clean, but you see someone else not? </a:t>
            </a:r>
          </a:p>
        </p:txBody>
      </p:sp>
      <p:sp>
        <p:nvSpPr>
          <p:cNvPr id="4" name="Slide Number Placeholder 3">
            <a:extLst>
              <a:ext uri="{FF2B5EF4-FFF2-40B4-BE49-F238E27FC236}">
                <a16:creationId xmlns:a16="http://schemas.microsoft.com/office/drawing/2014/main" id="{F7DF1033-2F9A-154F-A6E0-3603B5260D2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
        <p:nvSpPr>
          <p:cNvPr id="5" name="TextBox 4">
            <a:extLst>
              <a:ext uri="{FF2B5EF4-FFF2-40B4-BE49-F238E27FC236}">
                <a16:creationId xmlns:a16="http://schemas.microsoft.com/office/drawing/2014/main" id="{79A15228-24AB-5441-9FE3-74FDC2C1F6F2}"/>
              </a:ext>
            </a:extLst>
          </p:cNvPr>
          <p:cNvSpPr txBox="1"/>
          <p:nvPr/>
        </p:nvSpPr>
        <p:spPr>
          <a:xfrm>
            <a:off x="8866233" y="4774168"/>
            <a:ext cx="277767" cy="369332"/>
          </a:xfrm>
          <a:prstGeom prst="rect">
            <a:avLst/>
          </a:prstGeom>
          <a:noFill/>
        </p:spPr>
        <p:txBody>
          <a:bodyPr wrap="square" rtlCol="0">
            <a:spAutoFit/>
          </a:bodyPr>
          <a:lstStyle/>
          <a:p>
            <a:r>
              <a:rPr lang="en-US" dirty="0"/>
              <a:t>A</a:t>
            </a:r>
          </a:p>
        </p:txBody>
      </p:sp>
    </p:spTree>
    <p:extLst>
      <p:ext uri="{BB962C8B-B14F-4D97-AF65-F5344CB8AC3E}">
        <p14:creationId xmlns:p14="http://schemas.microsoft.com/office/powerpoint/2010/main" val="2003209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4672260"/>
            <a:ext cx="342900" cy="342900"/>
            <a:chOff x="11361456" y="6195813"/>
            <a:chExt cx="548640" cy="548640"/>
          </a:xfrm>
        </p:grpSpPr>
        <p:sp>
          <p:nvSpPr>
            <p:cNvPr id="10" name="Oval 9">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13" name="Rectangle 12">
            <a:extLst>
              <a:ext uri="{FF2B5EF4-FFF2-40B4-BE49-F238E27FC236}">
                <a16:creationId xmlns:a16="http://schemas.microsoft.com/office/drawing/2014/main" id="{4FCA88C2-C73C-4062-A097-8FBCE3090B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3981C21-E132-4402-B31B-D725C1CE7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203" y="489930"/>
            <a:ext cx="8181594" cy="6051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A685C77-4E84-486A-9AE5-F3635BE98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0" y="616743"/>
            <a:ext cx="3862197" cy="3921209"/>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2F0560-352B-6849-B03C-9D6700988286}"/>
              </a:ext>
            </a:extLst>
          </p:cNvPr>
          <p:cNvSpPr>
            <a:spLocks noGrp="1"/>
          </p:cNvSpPr>
          <p:nvPr>
            <p:ph type="title"/>
          </p:nvPr>
        </p:nvSpPr>
        <p:spPr>
          <a:xfrm>
            <a:off x="5283201" y="1099342"/>
            <a:ext cx="2895598" cy="2956009"/>
          </a:xfrm>
        </p:spPr>
        <p:txBody>
          <a:bodyPr vert="horz" lIns="91440" tIns="45720" rIns="91440" bIns="45720" rtlCol="0" anchor="ctr">
            <a:normAutofit/>
          </a:bodyPr>
          <a:lstStyle/>
          <a:p>
            <a:pPr defTabSz="914400">
              <a:spcBef>
                <a:spcPct val="0"/>
              </a:spcBef>
            </a:pPr>
            <a:r>
              <a:rPr lang="en-US" sz="3600" dirty="0"/>
              <a:t>Deficit-minded Assumptions we make about students</a:t>
            </a:r>
          </a:p>
        </p:txBody>
      </p:sp>
      <p:sp>
        <p:nvSpPr>
          <p:cNvPr id="3" name="Text Placeholder 2">
            <a:extLst>
              <a:ext uri="{FF2B5EF4-FFF2-40B4-BE49-F238E27FC236}">
                <a16:creationId xmlns:a16="http://schemas.microsoft.com/office/drawing/2014/main" id="{28138AF0-DACB-B34F-9CB5-D2E8F2324CDF}"/>
              </a:ext>
            </a:extLst>
          </p:cNvPr>
          <p:cNvSpPr>
            <a:spLocks noGrp="1"/>
          </p:cNvSpPr>
          <p:nvPr>
            <p:ph type="body" idx="1"/>
          </p:nvPr>
        </p:nvSpPr>
        <p:spPr>
          <a:xfrm>
            <a:off x="481201" y="1019317"/>
            <a:ext cx="3849499" cy="3036035"/>
          </a:xfrm>
        </p:spPr>
        <p:txBody>
          <a:bodyPr vert="horz" lIns="91440" tIns="45720" rIns="91440" bIns="45720" rtlCol="0" anchor="ctr">
            <a:normAutofit/>
          </a:bodyPr>
          <a:lstStyle/>
          <a:p>
            <a:pPr indent="-182880" defTabSz="914400">
              <a:buSzPct val="85000"/>
              <a:buFont typeface="Wingdings" pitchFamily="2" charset="2"/>
              <a:buChar char="§"/>
            </a:pPr>
            <a:r>
              <a:rPr lang="en-US" dirty="0"/>
              <a:t>If it isn’t worth points they won’t do it. </a:t>
            </a:r>
          </a:p>
          <a:p>
            <a:pPr indent="-182880" defTabSz="914400">
              <a:buSzPct val="85000"/>
              <a:buFont typeface="Wingdings" pitchFamily="2" charset="2"/>
              <a:buChar char="§"/>
            </a:pPr>
            <a:r>
              <a:rPr lang="en-US" dirty="0"/>
              <a:t>Everyone will turn in things late and no one will follow deadlines </a:t>
            </a:r>
          </a:p>
          <a:p>
            <a:pPr indent="-182880" defTabSz="914400">
              <a:buSzPct val="85000"/>
              <a:buFont typeface="Wingdings" pitchFamily="2" charset="2"/>
              <a:buChar char="§"/>
            </a:pPr>
            <a:r>
              <a:rPr lang="en-US" dirty="0"/>
              <a:t>Reassessing/late work isn’t fair to the students who do things on time. / Shouldn’t we treat all students equally? </a:t>
            </a:r>
          </a:p>
          <a:p>
            <a:pPr indent="-182880" defTabSz="914400">
              <a:buSzPct val="85000"/>
              <a:buFont typeface="Wingdings" pitchFamily="2" charset="2"/>
              <a:buChar char="§"/>
            </a:pPr>
            <a:r>
              <a:rPr lang="en-US" dirty="0"/>
              <a:t>We are lowering standards/rigor/dumbing down. </a:t>
            </a:r>
          </a:p>
          <a:p>
            <a:pPr indent="-182880" defTabSz="914400">
              <a:buSzPct val="85000"/>
              <a:buFont typeface="Wingdings" pitchFamily="2" charset="2"/>
              <a:buChar char="§"/>
            </a:pPr>
            <a:endParaRPr lang="en-US" dirty="0"/>
          </a:p>
        </p:txBody>
      </p:sp>
      <p:sp>
        <p:nvSpPr>
          <p:cNvPr id="19" name="Rectangle 18">
            <a:extLst>
              <a:ext uri="{FF2B5EF4-FFF2-40B4-BE49-F238E27FC236}">
                <a16:creationId xmlns:a16="http://schemas.microsoft.com/office/drawing/2014/main" id="{E55C1C3E-5158-47F3-8FD9-14B22C3E6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203" y="4591246"/>
            <a:ext cx="8181594" cy="60512"/>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E324A19-C0CF-CA4D-8387-99D20F0E4809}"/>
              </a:ext>
            </a:extLst>
          </p:cNvPr>
          <p:cNvSpPr>
            <a:spLocks noGrp="1"/>
          </p:cNvSpPr>
          <p:nvPr>
            <p:ph type="sldNum" idx="12"/>
          </p:nvPr>
        </p:nvSpPr>
        <p:spPr>
          <a:xfrm>
            <a:off x="8483346" y="4704588"/>
            <a:ext cx="480060" cy="273843"/>
          </a:xfrm>
        </p:spPr>
        <p:txBody>
          <a:bodyPr vert="horz" lIns="91440" tIns="45720" rIns="91440" bIns="45720" rtlCol="0" anchor="ctr">
            <a:normAutofit/>
          </a:bodyPr>
          <a:lstStyle/>
          <a:p>
            <a:pPr lvl="0" indent="0" defTabSz="457200">
              <a:lnSpc>
                <a:spcPct val="90000"/>
              </a:lnSpc>
              <a:spcBef>
                <a:spcPts val="0"/>
              </a:spcBef>
              <a:spcAft>
                <a:spcPts val="600"/>
              </a:spcAft>
              <a:buNone/>
            </a:pPr>
            <a:fld id="{00000000-1234-1234-1234-123412341234}" type="slidenum">
              <a:rPr lang="en-US" sz="700" b="1" kern="1200">
                <a:solidFill>
                  <a:schemeClr val="tx2">
                    <a:lumMod val="75000"/>
                  </a:schemeClr>
                </a:solidFill>
                <a:latin typeface="+mj-lt"/>
                <a:ea typeface="+mn-ea"/>
                <a:cs typeface="+mn-cs"/>
              </a:rPr>
              <a:pPr lvl="0" indent="0" defTabSz="457200">
                <a:lnSpc>
                  <a:spcPct val="90000"/>
                </a:lnSpc>
                <a:spcBef>
                  <a:spcPts val="0"/>
                </a:spcBef>
                <a:spcAft>
                  <a:spcPts val="600"/>
                </a:spcAft>
                <a:buNone/>
              </a:pPr>
              <a:t>23</a:t>
            </a:fld>
            <a:endParaRPr lang="en-US" sz="700" b="1" kern="1200">
              <a:solidFill>
                <a:schemeClr val="tx2">
                  <a:lumMod val="75000"/>
                </a:schemeClr>
              </a:solidFill>
              <a:latin typeface="+mj-lt"/>
              <a:ea typeface="+mn-ea"/>
              <a:cs typeface="+mn-cs"/>
            </a:endParaRPr>
          </a:p>
        </p:txBody>
      </p:sp>
    </p:spTree>
    <p:extLst>
      <p:ext uri="{BB962C8B-B14F-4D97-AF65-F5344CB8AC3E}">
        <p14:creationId xmlns:p14="http://schemas.microsoft.com/office/powerpoint/2010/main" val="827257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4672260"/>
            <a:ext cx="342900" cy="342900"/>
            <a:chOff x="11361456" y="6195813"/>
            <a:chExt cx="548640" cy="548640"/>
          </a:xfrm>
        </p:grpSpPr>
        <p:sp>
          <p:nvSpPr>
            <p:cNvPr id="10" name="Oval 9">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13" name="Rectangle 12">
            <a:extLst>
              <a:ext uri="{FF2B5EF4-FFF2-40B4-BE49-F238E27FC236}">
                <a16:creationId xmlns:a16="http://schemas.microsoft.com/office/drawing/2014/main" id="{4FCA88C2-C73C-4062-A097-8FBCE3090B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3981C21-E132-4402-B31B-D725C1CE7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203" y="489930"/>
            <a:ext cx="8181594" cy="6051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A685C77-4E84-486A-9AE5-F3635BE98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0" y="616743"/>
            <a:ext cx="3862197" cy="3921209"/>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2F0560-352B-6849-B03C-9D6700988286}"/>
              </a:ext>
            </a:extLst>
          </p:cNvPr>
          <p:cNvSpPr>
            <a:spLocks noGrp="1"/>
          </p:cNvSpPr>
          <p:nvPr>
            <p:ph type="title"/>
          </p:nvPr>
        </p:nvSpPr>
        <p:spPr>
          <a:xfrm>
            <a:off x="5283201" y="1099342"/>
            <a:ext cx="2895598" cy="2956009"/>
          </a:xfrm>
        </p:spPr>
        <p:txBody>
          <a:bodyPr vert="horz" lIns="91440" tIns="45720" rIns="91440" bIns="45720" rtlCol="0" anchor="ctr">
            <a:normAutofit/>
          </a:bodyPr>
          <a:lstStyle/>
          <a:p>
            <a:pPr defTabSz="914400">
              <a:spcBef>
                <a:spcPct val="0"/>
              </a:spcBef>
            </a:pPr>
            <a:r>
              <a:rPr lang="en-US" sz="3600" dirty="0"/>
              <a:t>Deficit-minded Assumptions we make about students</a:t>
            </a:r>
          </a:p>
        </p:txBody>
      </p:sp>
      <p:sp>
        <p:nvSpPr>
          <p:cNvPr id="3" name="Text Placeholder 2">
            <a:extLst>
              <a:ext uri="{FF2B5EF4-FFF2-40B4-BE49-F238E27FC236}">
                <a16:creationId xmlns:a16="http://schemas.microsoft.com/office/drawing/2014/main" id="{28138AF0-DACB-B34F-9CB5-D2E8F2324CDF}"/>
              </a:ext>
            </a:extLst>
          </p:cNvPr>
          <p:cNvSpPr>
            <a:spLocks noGrp="1"/>
          </p:cNvSpPr>
          <p:nvPr>
            <p:ph type="body" idx="1"/>
          </p:nvPr>
        </p:nvSpPr>
        <p:spPr>
          <a:xfrm>
            <a:off x="481201" y="1019317"/>
            <a:ext cx="3862197" cy="3401608"/>
          </a:xfrm>
        </p:spPr>
        <p:txBody>
          <a:bodyPr vert="horz" lIns="91440" tIns="45720" rIns="91440" bIns="45720" rtlCol="0" anchor="ctr">
            <a:normAutofit/>
          </a:bodyPr>
          <a:lstStyle/>
          <a:p>
            <a:pPr indent="-182880" defTabSz="914400">
              <a:buSzPct val="85000"/>
              <a:buFont typeface="Wingdings" pitchFamily="2" charset="2"/>
              <a:buChar char="§"/>
            </a:pPr>
            <a:r>
              <a:rPr lang="en-US" dirty="0"/>
              <a:t>If it isn’t worth points they won’t do it. / Students are lazy. </a:t>
            </a:r>
          </a:p>
          <a:p>
            <a:pPr lvl="1" indent="-182880" defTabSz="914400">
              <a:buSzPct val="85000"/>
              <a:buFont typeface="Wingdings" pitchFamily="2" charset="2"/>
              <a:buChar char="§"/>
            </a:pPr>
            <a:r>
              <a:rPr lang="en-US" dirty="0">
                <a:solidFill>
                  <a:srgbClr val="C00000"/>
                </a:solidFill>
              </a:rPr>
              <a:t>If we emphasize the habits, skills, and transferable knowledge an assignment builds, they are more likely to do it based on intrinsic desire. Additionally, we must emphasize the value in the work and how it supports graded learning goals. </a:t>
            </a:r>
          </a:p>
          <a:p>
            <a:pPr lvl="1" indent="-182880" defTabSz="914400">
              <a:buSzPct val="85000"/>
              <a:buFont typeface="Wingdings" pitchFamily="2" charset="2"/>
              <a:buChar char="§"/>
            </a:pPr>
            <a:r>
              <a:rPr lang="en-US" dirty="0">
                <a:solidFill>
                  <a:srgbClr val="0070C0"/>
                </a:solidFill>
              </a:rPr>
              <a:t>Reframe: Students have competing priorities, and sometimes they struggle to balance them. I should show them why this work is valuable. </a:t>
            </a:r>
          </a:p>
          <a:p>
            <a:pPr indent="-182880" defTabSz="914400">
              <a:buSzPct val="85000"/>
              <a:buFont typeface="Wingdings" pitchFamily="2" charset="2"/>
              <a:buChar char="§"/>
            </a:pPr>
            <a:endParaRPr lang="en-US" dirty="0"/>
          </a:p>
        </p:txBody>
      </p:sp>
      <p:sp>
        <p:nvSpPr>
          <p:cNvPr id="19" name="Rectangle 18">
            <a:extLst>
              <a:ext uri="{FF2B5EF4-FFF2-40B4-BE49-F238E27FC236}">
                <a16:creationId xmlns:a16="http://schemas.microsoft.com/office/drawing/2014/main" id="{E55C1C3E-5158-47F3-8FD9-14B22C3E6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203" y="4591246"/>
            <a:ext cx="8181594" cy="60512"/>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E324A19-C0CF-CA4D-8387-99D20F0E4809}"/>
              </a:ext>
            </a:extLst>
          </p:cNvPr>
          <p:cNvSpPr>
            <a:spLocks noGrp="1"/>
          </p:cNvSpPr>
          <p:nvPr>
            <p:ph type="sldNum" idx="12"/>
          </p:nvPr>
        </p:nvSpPr>
        <p:spPr>
          <a:xfrm>
            <a:off x="8483346" y="4704588"/>
            <a:ext cx="480060" cy="273843"/>
          </a:xfrm>
        </p:spPr>
        <p:txBody>
          <a:bodyPr vert="horz" lIns="91440" tIns="45720" rIns="91440" bIns="45720" rtlCol="0" anchor="ctr">
            <a:normAutofit/>
          </a:bodyPr>
          <a:lstStyle/>
          <a:p>
            <a:pPr lvl="0" indent="0" defTabSz="457200">
              <a:lnSpc>
                <a:spcPct val="90000"/>
              </a:lnSpc>
              <a:spcBef>
                <a:spcPts val="0"/>
              </a:spcBef>
              <a:spcAft>
                <a:spcPts val="600"/>
              </a:spcAft>
              <a:buNone/>
            </a:pPr>
            <a:fld id="{00000000-1234-1234-1234-123412341234}" type="slidenum">
              <a:rPr lang="en-US" sz="700" b="1" kern="1200">
                <a:solidFill>
                  <a:schemeClr val="tx2">
                    <a:lumMod val="75000"/>
                  </a:schemeClr>
                </a:solidFill>
                <a:latin typeface="+mj-lt"/>
                <a:ea typeface="+mn-ea"/>
                <a:cs typeface="+mn-cs"/>
              </a:rPr>
              <a:pPr lvl="0" indent="0" defTabSz="457200">
                <a:lnSpc>
                  <a:spcPct val="90000"/>
                </a:lnSpc>
                <a:spcBef>
                  <a:spcPts val="0"/>
                </a:spcBef>
                <a:spcAft>
                  <a:spcPts val="600"/>
                </a:spcAft>
                <a:buNone/>
              </a:pPr>
              <a:t>24</a:t>
            </a:fld>
            <a:endParaRPr lang="en-US" sz="700" b="1" kern="1200">
              <a:solidFill>
                <a:schemeClr val="tx2">
                  <a:lumMod val="75000"/>
                </a:schemeClr>
              </a:solidFill>
              <a:latin typeface="+mj-lt"/>
              <a:ea typeface="+mn-ea"/>
              <a:cs typeface="+mn-cs"/>
            </a:endParaRPr>
          </a:p>
        </p:txBody>
      </p:sp>
    </p:spTree>
    <p:extLst>
      <p:ext uri="{BB962C8B-B14F-4D97-AF65-F5344CB8AC3E}">
        <p14:creationId xmlns:p14="http://schemas.microsoft.com/office/powerpoint/2010/main" val="2373242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4672260"/>
            <a:ext cx="342900" cy="342900"/>
            <a:chOff x="11361456" y="6195813"/>
            <a:chExt cx="548640" cy="548640"/>
          </a:xfrm>
        </p:grpSpPr>
        <p:sp>
          <p:nvSpPr>
            <p:cNvPr id="10" name="Oval 9">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13" name="Rectangle 12">
            <a:extLst>
              <a:ext uri="{FF2B5EF4-FFF2-40B4-BE49-F238E27FC236}">
                <a16:creationId xmlns:a16="http://schemas.microsoft.com/office/drawing/2014/main" id="{4FCA88C2-C73C-4062-A097-8FBCE3090B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3981C21-E132-4402-B31B-D725C1CE7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203" y="489930"/>
            <a:ext cx="8181594" cy="6051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A685C77-4E84-486A-9AE5-F3635BE98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0" y="616743"/>
            <a:ext cx="3862197" cy="3921209"/>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2F0560-352B-6849-B03C-9D6700988286}"/>
              </a:ext>
            </a:extLst>
          </p:cNvPr>
          <p:cNvSpPr>
            <a:spLocks noGrp="1"/>
          </p:cNvSpPr>
          <p:nvPr>
            <p:ph type="title"/>
          </p:nvPr>
        </p:nvSpPr>
        <p:spPr>
          <a:xfrm>
            <a:off x="5283201" y="1099342"/>
            <a:ext cx="2895598" cy="2956009"/>
          </a:xfrm>
        </p:spPr>
        <p:txBody>
          <a:bodyPr vert="horz" lIns="91440" tIns="45720" rIns="91440" bIns="45720" rtlCol="0" anchor="ctr">
            <a:normAutofit/>
          </a:bodyPr>
          <a:lstStyle/>
          <a:p>
            <a:pPr defTabSz="914400">
              <a:spcBef>
                <a:spcPct val="0"/>
              </a:spcBef>
            </a:pPr>
            <a:r>
              <a:rPr lang="en-US" sz="3600" dirty="0"/>
              <a:t>Deficit-minded Assumptions we make about students</a:t>
            </a:r>
          </a:p>
        </p:txBody>
      </p:sp>
      <p:sp>
        <p:nvSpPr>
          <p:cNvPr id="3" name="Text Placeholder 2">
            <a:extLst>
              <a:ext uri="{FF2B5EF4-FFF2-40B4-BE49-F238E27FC236}">
                <a16:creationId xmlns:a16="http://schemas.microsoft.com/office/drawing/2014/main" id="{28138AF0-DACB-B34F-9CB5-D2E8F2324CDF}"/>
              </a:ext>
            </a:extLst>
          </p:cNvPr>
          <p:cNvSpPr>
            <a:spLocks noGrp="1"/>
          </p:cNvSpPr>
          <p:nvPr>
            <p:ph type="body" idx="1"/>
          </p:nvPr>
        </p:nvSpPr>
        <p:spPr>
          <a:xfrm>
            <a:off x="481203" y="784880"/>
            <a:ext cx="3987432" cy="3571929"/>
          </a:xfrm>
        </p:spPr>
        <p:txBody>
          <a:bodyPr vert="horz" lIns="91440" tIns="45720" rIns="91440" bIns="45720" rtlCol="0" anchor="ctr">
            <a:normAutofit/>
          </a:bodyPr>
          <a:lstStyle/>
          <a:p>
            <a:pPr indent="-182880" defTabSz="914400">
              <a:buSzPct val="85000"/>
              <a:buFont typeface="Wingdings" pitchFamily="2" charset="2"/>
              <a:buChar char="§"/>
            </a:pPr>
            <a:r>
              <a:rPr lang="en-US" dirty="0"/>
              <a:t>Everyone will turn in things late and no one will follow deadlines </a:t>
            </a:r>
          </a:p>
          <a:p>
            <a:pPr lvl="1" indent="-182880" defTabSz="914400">
              <a:buSzPct val="85000"/>
              <a:buFont typeface="Wingdings" pitchFamily="2" charset="2"/>
              <a:buChar char="§"/>
            </a:pPr>
            <a:r>
              <a:rPr lang="en-US" dirty="0">
                <a:solidFill>
                  <a:srgbClr val="C00000"/>
                </a:solidFill>
              </a:rPr>
              <a:t>Most instructors who try this find that this isn’t the case. Also, we should communicate that students our deadlines will help them manage their time and that consistently missing deadlines will make it more difficult to do all that they need to. </a:t>
            </a:r>
          </a:p>
          <a:p>
            <a:pPr lvl="1" indent="-182880" defTabSz="914400">
              <a:buSzPct val="85000"/>
              <a:buFont typeface="Wingdings" pitchFamily="2" charset="2"/>
              <a:buChar char="§"/>
            </a:pPr>
            <a:r>
              <a:rPr lang="en-US" dirty="0">
                <a:solidFill>
                  <a:srgbClr val="0070C0"/>
                </a:solidFill>
              </a:rPr>
              <a:t>Reframe: Students want to be successful but sometimes need help. I can set goals and strategies to succeed, but they need to make their own decisions. </a:t>
            </a:r>
          </a:p>
        </p:txBody>
      </p:sp>
      <p:sp>
        <p:nvSpPr>
          <p:cNvPr id="19" name="Rectangle 18">
            <a:extLst>
              <a:ext uri="{FF2B5EF4-FFF2-40B4-BE49-F238E27FC236}">
                <a16:creationId xmlns:a16="http://schemas.microsoft.com/office/drawing/2014/main" id="{E55C1C3E-5158-47F3-8FD9-14B22C3E6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203" y="4591246"/>
            <a:ext cx="8181594" cy="60512"/>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E324A19-C0CF-CA4D-8387-99D20F0E4809}"/>
              </a:ext>
            </a:extLst>
          </p:cNvPr>
          <p:cNvSpPr>
            <a:spLocks noGrp="1"/>
          </p:cNvSpPr>
          <p:nvPr>
            <p:ph type="sldNum" idx="12"/>
          </p:nvPr>
        </p:nvSpPr>
        <p:spPr>
          <a:xfrm>
            <a:off x="8483346" y="4704588"/>
            <a:ext cx="480060" cy="273843"/>
          </a:xfrm>
        </p:spPr>
        <p:txBody>
          <a:bodyPr vert="horz" lIns="91440" tIns="45720" rIns="91440" bIns="45720" rtlCol="0" anchor="ctr">
            <a:normAutofit/>
          </a:bodyPr>
          <a:lstStyle/>
          <a:p>
            <a:pPr lvl="0" indent="0" defTabSz="457200">
              <a:lnSpc>
                <a:spcPct val="90000"/>
              </a:lnSpc>
              <a:spcBef>
                <a:spcPts val="0"/>
              </a:spcBef>
              <a:spcAft>
                <a:spcPts val="600"/>
              </a:spcAft>
              <a:buNone/>
            </a:pPr>
            <a:fld id="{00000000-1234-1234-1234-123412341234}" type="slidenum">
              <a:rPr lang="en-US" sz="700" b="1" kern="1200">
                <a:solidFill>
                  <a:schemeClr val="tx2">
                    <a:lumMod val="75000"/>
                  </a:schemeClr>
                </a:solidFill>
                <a:latin typeface="+mj-lt"/>
                <a:ea typeface="+mn-ea"/>
                <a:cs typeface="+mn-cs"/>
              </a:rPr>
              <a:pPr lvl="0" indent="0" defTabSz="457200">
                <a:lnSpc>
                  <a:spcPct val="90000"/>
                </a:lnSpc>
                <a:spcBef>
                  <a:spcPts val="0"/>
                </a:spcBef>
                <a:spcAft>
                  <a:spcPts val="600"/>
                </a:spcAft>
                <a:buNone/>
              </a:pPr>
              <a:t>25</a:t>
            </a:fld>
            <a:endParaRPr lang="en-US" sz="700" b="1" kern="1200">
              <a:solidFill>
                <a:schemeClr val="tx2">
                  <a:lumMod val="75000"/>
                </a:schemeClr>
              </a:solidFill>
              <a:latin typeface="+mj-lt"/>
              <a:ea typeface="+mn-ea"/>
              <a:cs typeface="+mn-cs"/>
            </a:endParaRPr>
          </a:p>
        </p:txBody>
      </p:sp>
    </p:spTree>
    <p:extLst>
      <p:ext uri="{BB962C8B-B14F-4D97-AF65-F5344CB8AC3E}">
        <p14:creationId xmlns:p14="http://schemas.microsoft.com/office/powerpoint/2010/main" val="37490612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4672260"/>
            <a:ext cx="342900" cy="342900"/>
            <a:chOff x="11361456" y="6195813"/>
            <a:chExt cx="548640" cy="548640"/>
          </a:xfrm>
        </p:grpSpPr>
        <p:sp>
          <p:nvSpPr>
            <p:cNvPr id="10" name="Oval 9">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13" name="Rectangle 12">
            <a:extLst>
              <a:ext uri="{FF2B5EF4-FFF2-40B4-BE49-F238E27FC236}">
                <a16:creationId xmlns:a16="http://schemas.microsoft.com/office/drawing/2014/main" id="{4FCA88C2-C73C-4062-A097-8FBCE3090B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3981C21-E132-4402-B31B-D725C1CE7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203" y="489930"/>
            <a:ext cx="8181594" cy="6051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A685C77-4E84-486A-9AE5-F3635BE98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0" y="616743"/>
            <a:ext cx="3862197" cy="3921209"/>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2F0560-352B-6849-B03C-9D6700988286}"/>
              </a:ext>
            </a:extLst>
          </p:cNvPr>
          <p:cNvSpPr>
            <a:spLocks noGrp="1"/>
          </p:cNvSpPr>
          <p:nvPr>
            <p:ph type="title"/>
          </p:nvPr>
        </p:nvSpPr>
        <p:spPr>
          <a:xfrm>
            <a:off x="5283201" y="1099342"/>
            <a:ext cx="2895598" cy="2956009"/>
          </a:xfrm>
        </p:spPr>
        <p:txBody>
          <a:bodyPr vert="horz" lIns="91440" tIns="45720" rIns="91440" bIns="45720" rtlCol="0" anchor="ctr">
            <a:normAutofit/>
          </a:bodyPr>
          <a:lstStyle/>
          <a:p>
            <a:pPr defTabSz="914400">
              <a:spcBef>
                <a:spcPct val="0"/>
              </a:spcBef>
            </a:pPr>
            <a:r>
              <a:rPr lang="en-US" sz="3600" dirty="0"/>
              <a:t>Deficit-minded Assumptions we make about students</a:t>
            </a:r>
          </a:p>
        </p:txBody>
      </p:sp>
      <p:sp>
        <p:nvSpPr>
          <p:cNvPr id="3" name="Text Placeholder 2">
            <a:extLst>
              <a:ext uri="{FF2B5EF4-FFF2-40B4-BE49-F238E27FC236}">
                <a16:creationId xmlns:a16="http://schemas.microsoft.com/office/drawing/2014/main" id="{28138AF0-DACB-B34F-9CB5-D2E8F2324CDF}"/>
              </a:ext>
            </a:extLst>
          </p:cNvPr>
          <p:cNvSpPr>
            <a:spLocks noGrp="1"/>
          </p:cNvSpPr>
          <p:nvPr>
            <p:ph type="body" idx="1"/>
          </p:nvPr>
        </p:nvSpPr>
        <p:spPr>
          <a:xfrm>
            <a:off x="481201" y="910702"/>
            <a:ext cx="3862197" cy="3322095"/>
          </a:xfrm>
        </p:spPr>
        <p:txBody>
          <a:bodyPr vert="horz" lIns="91440" tIns="45720" rIns="91440" bIns="45720" rtlCol="0" anchor="ctr">
            <a:normAutofit/>
          </a:bodyPr>
          <a:lstStyle/>
          <a:p>
            <a:pPr indent="-182880" defTabSz="914400">
              <a:buSzPct val="85000"/>
              <a:buFont typeface="Wingdings" pitchFamily="2" charset="2"/>
              <a:buChar char="§"/>
            </a:pPr>
            <a:r>
              <a:rPr lang="en-US" dirty="0"/>
              <a:t>Reassessing/late work isn’t fair to the students who do things on time. / Shouldn’t we treat all students equally? </a:t>
            </a:r>
          </a:p>
          <a:p>
            <a:pPr lvl="1" indent="-182880" defTabSz="914400">
              <a:buSzPct val="85000"/>
              <a:buFont typeface="Wingdings" pitchFamily="2" charset="2"/>
              <a:buChar char="§"/>
            </a:pPr>
            <a:r>
              <a:rPr lang="en-US" dirty="0">
                <a:solidFill>
                  <a:srgbClr val="C00000"/>
                </a:solidFill>
              </a:rPr>
              <a:t>Equity is about meeting students where they are. Fair is what each needs. All students matter but not all students deal with the same historical oppression, disadvantages, and barriers. </a:t>
            </a:r>
          </a:p>
          <a:p>
            <a:pPr lvl="1" indent="-182880" defTabSz="914400">
              <a:buSzPct val="85000"/>
              <a:buFont typeface="Wingdings" pitchFamily="2" charset="2"/>
              <a:buChar char="§"/>
            </a:pPr>
            <a:r>
              <a:rPr lang="en-US" dirty="0">
                <a:solidFill>
                  <a:srgbClr val="0070C0"/>
                </a:solidFill>
              </a:rPr>
              <a:t>Reframe: I will meet students where they are while maintaining the boundaries I need to be able to show up and not burn out. </a:t>
            </a:r>
          </a:p>
        </p:txBody>
      </p:sp>
      <p:sp>
        <p:nvSpPr>
          <p:cNvPr id="19" name="Rectangle 18">
            <a:extLst>
              <a:ext uri="{FF2B5EF4-FFF2-40B4-BE49-F238E27FC236}">
                <a16:creationId xmlns:a16="http://schemas.microsoft.com/office/drawing/2014/main" id="{E55C1C3E-5158-47F3-8FD9-14B22C3E6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203" y="4591246"/>
            <a:ext cx="8181594" cy="60512"/>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E324A19-C0CF-CA4D-8387-99D20F0E4809}"/>
              </a:ext>
            </a:extLst>
          </p:cNvPr>
          <p:cNvSpPr>
            <a:spLocks noGrp="1"/>
          </p:cNvSpPr>
          <p:nvPr>
            <p:ph type="sldNum" idx="12"/>
          </p:nvPr>
        </p:nvSpPr>
        <p:spPr>
          <a:xfrm>
            <a:off x="8483346" y="4704588"/>
            <a:ext cx="480060" cy="273843"/>
          </a:xfrm>
        </p:spPr>
        <p:txBody>
          <a:bodyPr vert="horz" lIns="91440" tIns="45720" rIns="91440" bIns="45720" rtlCol="0" anchor="ctr">
            <a:normAutofit/>
          </a:bodyPr>
          <a:lstStyle/>
          <a:p>
            <a:pPr lvl="0" indent="0" defTabSz="457200">
              <a:lnSpc>
                <a:spcPct val="90000"/>
              </a:lnSpc>
              <a:spcBef>
                <a:spcPts val="0"/>
              </a:spcBef>
              <a:spcAft>
                <a:spcPts val="600"/>
              </a:spcAft>
              <a:buNone/>
            </a:pPr>
            <a:fld id="{00000000-1234-1234-1234-123412341234}" type="slidenum">
              <a:rPr lang="en-US" sz="700" b="1" kern="1200">
                <a:solidFill>
                  <a:schemeClr val="tx2">
                    <a:lumMod val="75000"/>
                  </a:schemeClr>
                </a:solidFill>
                <a:latin typeface="+mj-lt"/>
                <a:ea typeface="+mn-ea"/>
                <a:cs typeface="+mn-cs"/>
              </a:rPr>
              <a:pPr lvl="0" indent="0" defTabSz="457200">
                <a:lnSpc>
                  <a:spcPct val="90000"/>
                </a:lnSpc>
                <a:spcBef>
                  <a:spcPts val="0"/>
                </a:spcBef>
                <a:spcAft>
                  <a:spcPts val="600"/>
                </a:spcAft>
                <a:buNone/>
              </a:pPr>
              <a:t>26</a:t>
            </a:fld>
            <a:endParaRPr lang="en-US" sz="700" b="1" kern="1200">
              <a:solidFill>
                <a:schemeClr val="tx2">
                  <a:lumMod val="75000"/>
                </a:schemeClr>
              </a:solidFill>
              <a:latin typeface="+mj-lt"/>
              <a:ea typeface="+mn-ea"/>
              <a:cs typeface="+mn-cs"/>
            </a:endParaRPr>
          </a:p>
        </p:txBody>
      </p:sp>
    </p:spTree>
    <p:extLst>
      <p:ext uri="{BB962C8B-B14F-4D97-AF65-F5344CB8AC3E}">
        <p14:creationId xmlns:p14="http://schemas.microsoft.com/office/powerpoint/2010/main" val="17825569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4672260"/>
            <a:ext cx="342900" cy="342900"/>
            <a:chOff x="11361456" y="6195813"/>
            <a:chExt cx="548640" cy="548640"/>
          </a:xfrm>
        </p:grpSpPr>
        <p:sp>
          <p:nvSpPr>
            <p:cNvPr id="10" name="Oval 9">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13" name="Rectangle 12">
            <a:extLst>
              <a:ext uri="{FF2B5EF4-FFF2-40B4-BE49-F238E27FC236}">
                <a16:creationId xmlns:a16="http://schemas.microsoft.com/office/drawing/2014/main" id="{4FCA88C2-C73C-4062-A097-8FBCE3090B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3981C21-E132-4402-B31B-D725C1CE7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203" y="489930"/>
            <a:ext cx="8181594" cy="6051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A685C77-4E84-486A-9AE5-F3635BE98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0" y="616743"/>
            <a:ext cx="3862197" cy="3921209"/>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2F0560-352B-6849-B03C-9D6700988286}"/>
              </a:ext>
            </a:extLst>
          </p:cNvPr>
          <p:cNvSpPr>
            <a:spLocks noGrp="1"/>
          </p:cNvSpPr>
          <p:nvPr>
            <p:ph type="title"/>
          </p:nvPr>
        </p:nvSpPr>
        <p:spPr>
          <a:xfrm>
            <a:off x="5283201" y="1099342"/>
            <a:ext cx="2895598" cy="2956009"/>
          </a:xfrm>
        </p:spPr>
        <p:txBody>
          <a:bodyPr vert="horz" lIns="91440" tIns="45720" rIns="91440" bIns="45720" rtlCol="0" anchor="ctr">
            <a:normAutofit/>
          </a:bodyPr>
          <a:lstStyle/>
          <a:p>
            <a:pPr defTabSz="914400">
              <a:spcBef>
                <a:spcPct val="0"/>
              </a:spcBef>
            </a:pPr>
            <a:r>
              <a:rPr lang="en-US" sz="3600" dirty="0"/>
              <a:t>Deficit-minded Assumptions we make about students</a:t>
            </a:r>
          </a:p>
        </p:txBody>
      </p:sp>
      <p:sp>
        <p:nvSpPr>
          <p:cNvPr id="3" name="Text Placeholder 2">
            <a:extLst>
              <a:ext uri="{FF2B5EF4-FFF2-40B4-BE49-F238E27FC236}">
                <a16:creationId xmlns:a16="http://schemas.microsoft.com/office/drawing/2014/main" id="{28138AF0-DACB-B34F-9CB5-D2E8F2324CDF}"/>
              </a:ext>
            </a:extLst>
          </p:cNvPr>
          <p:cNvSpPr>
            <a:spLocks noGrp="1"/>
          </p:cNvSpPr>
          <p:nvPr>
            <p:ph type="body" idx="1"/>
          </p:nvPr>
        </p:nvSpPr>
        <p:spPr>
          <a:xfrm>
            <a:off x="481201" y="1019317"/>
            <a:ext cx="3849499" cy="3036035"/>
          </a:xfrm>
        </p:spPr>
        <p:txBody>
          <a:bodyPr vert="horz" lIns="91440" tIns="45720" rIns="91440" bIns="45720" rtlCol="0" anchor="ctr">
            <a:normAutofit/>
          </a:bodyPr>
          <a:lstStyle/>
          <a:p>
            <a:pPr indent="-182880" defTabSz="914400">
              <a:buSzPct val="85000"/>
              <a:buFont typeface="Wingdings" pitchFamily="2" charset="2"/>
              <a:buChar char="§"/>
            </a:pPr>
            <a:r>
              <a:rPr lang="en-US" dirty="0"/>
              <a:t>We are lowering standards/rigor/dumbing down.</a:t>
            </a:r>
          </a:p>
          <a:p>
            <a:pPr lvl="1" indent="-182880" defTabSz="914400">
              <a:buSzPct val="85000"/>
              <a:buFont typeface="Wingdings" pitchFamily="2" charset="2"/>
              <a:buChar char="§"/>
            </a:pPr>
            <a:r>
              <a:rPr lang="en-US" dirty="0">
                <a:solidFill>
                  <a:srgbClr val="C00000"/>
                </a:solidFill>
              </a:rPr>
              <a:t>No. Having high expectations is important, but we must help students achieve them. High standards are about what is achieved, not about how we get there. </a:t>
            </a:r>
          </a:p>
          <a:p>
            <a:pPr lvl="1" indent="-182880" defTabSz="914400">
              <a:buSzPct val="85000"/>
              <a:buFont typeface="Wingdings" pitchFamily="2" charset="2"/>
              <a:buChar char="§"/>
            </a:pPr>
            <a:r>
              <a:rPr lang="en-US" dirty="0">
                <a:solidFill>
                  <a:srgbClr val="0070C0"/>
                </a:solidFill>
              </a:rPr>
              <a:t>Reframe: We have high expectations but students need different support in achieving them.  </a:t>
            </a:r>
          </a:p>
          <a:p>
            <a:pPr indent="-182880" defTabSz="914400">
              <a:buSzPct val="85000"/>
              <a:buFont typeface="Wingdings" pitchFamily="2" charset="2"/>
              <a:buChar char="§"/>
            </a:pPr>
            <a:endParaRPr lang="en-US" dirty="0"/>
          </a:p>
        </p:txBody>
      </p:sp>
      <p:sp>
        <p:nvSpPr>
          <p:cNvPr id="19" name="Rectangle 18">
            <a:extLst>
              <a:ext uri="{FF2B5EF4-FFF2-40B4-BE49-F238E27FC236}">
                <a16:creationId xmlns:a16="http://schemas.microsoft.com/office/drawing/2014/main" id="{E55C1C3E-5158-47F3-8FD9-14B22C3E6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203" y="4591246"/>
            <a:ext cx="8181594" cy="60512"/>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E324A19-C0CF-CA4D-8387-99D20F0E4809}"/>
              </a:ext>
            </a:extLst>
          </p:cNvPr>
          <p:cNvSpPr>
            <a:spLocks noGrp="1"/>
          </p:cNvSpPr>
          <p:nvPr>
            <p:ph type="sldNum" idx="12"/>
          </p:nvPr>
        </p:nvSpPr>
        <p:spPr>
          <a:xfrm>
            <a:off x="8483346" y="4704588"/>
            <a:ext cx="480060" cy="273843"/>
          </a:xfrm>
        </p:spPr>
        <p:txBody>
          <a:bodyPr vert="horz" lIns="91440" tIns="45720" rIns="91440" bIns="45720" rtlCol="0" anchor="ctr">
            <a:normAutofit/>
          </a:bodyPr>
          <a:lstStyle/>
          <a:p>
            <a:pPr lvl="0" indent="0" defTabSz="457200">
              <a:lnSpc>
                <a:spcPct val="90000"/>
              </a:lnSpc>
              <a:spcBef>
                <a:spcPts val="0"/>
              </a:spcBef>
              <a:spcAft>
                <a:spcPts val="600"/>
              </a:spcAft>
              <a:buNone/>
            </a:pPr>
            <a:fld id="{00000000-1234-1234-1234-123412341234}" type="slidenum">
              <a:rPr lang="en-US" sz="700" b="1" kern="1200">
                <a:solidFill>
                  <a:schemeClr val="tx2">
                    <a:lumMod val="75000"/>
                  </a:schemeClr>
                </a:solidFill>
                <a:latin typeface="+mj-lt"/>
                <a:ea typeface="+mn-ea"/>
                <a:cs typeface="+mn-cs"/>
              </a:rPr>
              <a:pPr lvl="0" indent="0" defTabSz="457200">
                <a:lnSpc>
                  <a:spcPct val="90000"/>
                </a:lnSpc>
                <a:spcBef>
                  <a:spcPts val="0"/>
                </a:spcBef>
                <a:spcAft>
                  <a:spcPts val="600"/>
                </a:spcAft>
                <a:buNone/>
              </a:pPr>
              <a:t>27</a:t>
            </a:fld>
            <a:endParaRPr lang="en-US" sz="700" b="1" kern="1200">
              <a:solidFill>
                <a:schemeClr val="tx2">
                  <a:lumMod val="75000"/>
                </a:schemeClr>
              </a:solidFill>
              <a:latin typeface="+mj-lt"/>
              <a:ea typeface="+mn-ea"/>
              <a:cs typeface="+mn-cs"/>
            </a:endParaRPr>
          </a:p>
        </p:txBody>
      </p:sp>
    </p:spTree>
    <p:extLst>
      <p:ext uri="{BB962C8B-B14F-4D97-AF65-F5344CB8AC3E}">
        <p14:creationId xmlns:p14="http://schemas.microsoft.com/office/powerpoint/2010/main" val="37106419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4672260"/>
            <a:ext cx="342900" cy="342900"/>
            <a:chOff x="11361456" y="6195813"/>
            <a:chExt cx="548640" cy="548640"/>
          </a:xfrm>
        </p:grpSpPr>
        <p:sp>
          <p:nvSpPr>
            <p:cNvPr id="10" name="Oval 9">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13" name="Rectangle 12">
            <a:extLst>
              <a:ext uri="{FF2B5EF4-FFF2-40B4-BE49-F238E27FC236}">
                <a16:creationId xmlns:a16="http://schemas.microsoft.com/office/drawing/2014/main" id="{4FCA88C2-C73C-4062-A097-8FBCE3090B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3981C21-E132-4402-B31B-D725C1CE7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203" y="489930"/>
            <a:ext cx="8181594" cy="6051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A685C77-4E84-486A-9AE5-F3635BE98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201" y="616743"/>
            <a:ext cx="3862197" cy="3921209"/>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887DDC-6741-884C-A63B-A0A41E15BF1F}"/>
              </a:ext>
            </a:extLst>
          </p:cNvPr>
          <p:cNvSpPr>
            <a:spLocks noGrp="1"/>
          </p:cNvSpPr>
          <p:nvPr>
            <p:ph type="title"/>
          </p:nvPr>
        </p:nvSpPr>
        <p:spPr>
          <a:xfrm>
            <a:off x="993478" y="273484"/>
            <a:ext cx="2837642" cy="3989530"/>
          </a:xfrm>
        </p:spPr>
        <p:txBody>
          <a:bodyPr vert="horz" lIns="91440" tIns="45720" rIns="91440" bIns="45720" rtlCol="0" anchor="ctr">
            <a:normAutofit/>
          </a:bodyPr>
          <a:lstStyle/>
          <a:p>
            <a:pPr defTabSz="914400">
              <a:spcBef>
                <a:spcPct val="0"/>
              </a:spcBef>
            </a:pPr>
            <a:r>
              <a:rPr lang="en-US" sz="3600" dirty="0"/>
              <a:t>Does your course material reflect and affirm our students? </a:t>
            </a:r>
          </a:p>
        </p:txBody>
      </p:sp>
      <p:sp>
        <p:nvSpPr>
          <p:cNvPr id="19" name="Rectangle 18">
            <a:extLst>
              <a:ext uri="{FF2B5EF4-FFF2-40B4-BE49-F238E27FC236}">
                <a16:creationId xmlns:a16="http://schemas.microsoft.com/office/drawing/2014/main" id="{E55C1C3E-5158-47F3-8FD9-14B22C3E6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203" y="4591246"/>
            <a:ext cx="8181594" cy="60512"/>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62B3DC3-B70D-064A-8954-D6EEA8ECB8C9}"/>
              </a:ext>
            </a:extLst>
          </p:cNvPr>
          <p:cNvSpPr>
            <a:spLocks noGrp="1"/>
          </p:cNvSpPr>
          <p:nvPr>
            <p:ph type="sldNum" idx="12"/>
          </p:nvPr>
        </p:nvSpPr>
        <p:spPr>
          <a:xfrm>
            <a:off x="8483346" y="4704588"/>
            <a:ext cx="480060" cy="273843"/>
          </a:xfrm>
        </p:spPr>
        <p:txBody>
          <a:bodyPr vert="horz" lIns="91440" tIns="45720" rIns="91440" bIns="45720" rtlCol="0" anchor="ctr">
            <a:normAutofit/>
          </a:bodyPr>
          <a:lstStyle/>
          <a:p>
            <a:pPr lvl="0" indent="0" defTabSz="457200">
              <a:lnSpc>
                <a:spcPct val="90000"/>
              </a:lnSpc>
              <a:spcBef>
                <a:spcPts val="0"/>
              </a:spcBef>
              <a:spcAft>
                <a:spcPts val="600"/>
              </a:spcAft>
              <a:buNone/>
            </a:pPr>
            <a:fld id="{00000000-1234-1234-1234-123412341234}" type="slidenum">
              <a:rPr lang="en-US" sz="700" b="1" kern="1200">
                <a:solidFill>
                  <a:schemeClr val="accent1"/>
                </a:solidFill>
                <a:latin typeface="+mj-lt"/>
                <a:ea typeface="+mn-ea"/>
                <a:cs typeface="+mn-cs"/>
              </a:rPr>
              <a:pPr lvl="0" indent="0" defTabSz="457200">
                <a:lnSpc>
                  <a:spcPct val="90000"/>
                </a:lnSpc>
                <a:spcBef>
                  <a:spcPts val="0"/>
                </a:spcBef>
                <a:spcAft>
                  <a:spcPts val="600"/>
                </a:spcAft>
                <a:buNone/>
              </a:pPr>
              <a:t>28</a:t>
            </a:fld>
            <a:endParaRPr lang="en-US" sz="700" b="1" kern="1200">
              <a:solidFill>
                <a:schemeClr val="accent1"/>
              </a:solidFill>
              <a:latin typeface="+mj-lt"/>
              <a:ea typeface="+mn-ea"/>
              <a:cs typeface="+mn-cs"/>
            </a:endParaRPr>
          </a:p>
        </p:txBody>
      </p:sp>
      <p:pic>
        <p:nvPicPr>
          <p:cNvPr id="6" name="Picture 5" descr="A screenshot of a cell phone&#10;&#10;Description automatically generated">
            <a:extLst>
              <a:ext uri="{FF2B5EF4-FFF2-40B4-BE49-F238E27FC236}">
                <a16:creationId xmlns:a16="http://schemas.microsoft.com/office/drawing/2014/main" id="{E0CA582F-4E65-0243-9C9F-4358D16DC140}"/>
              </a:ext>
            </a:extLst>
          </p:cNvPr>
          <p:cNvPicPr>
            <a:picLocks noChangeAspect="1"/>
          </p:cNvPicPr>
          <p:nvPr/>
        </p:nvPicPr>
        <p:blipFill>
          <a:blip r:embed="rId6"/>
          <a:stretch>
            <a:fillRect/>
          </a:stretch>
        </p:blipFill>
        <p:spPr>
          <a:xfrm>
            <a:off x="4745805" y="616742"/>
            <a:ext cx="3737541" cy="3969269"/>
          </a:xfrm>
          <a:prstGeom prst="rect">
            <a:avLst/>
          </a:prstGeom>
        </p:spPr>
      </p:pic>
      <p:sp>
        <p:nvSpPr>
          <p:cNvPr id="7" name="TextBox 6">
            <a:extLst>
              <a:ext uri="{FF2B5EF4-FFF2-40B4-BE49-F238E27FC236}">
                <a16:creationId xmlns:a16="http://schemas.microsoft.com/office/drawing/2014/main" id="{E6482BD7-9ACC-C64C-83AB-F8CE6B44A60E}"/>
              </a:ext>
            </a:extLst>
          </p:cNvPr>
          <p:cNvSpPr txBox="1"/>
          <p:nvPr/>
        </p:nvSpPr>
        <p:spPr>
          <a:xfrm>
            <a:off x="993478" y="3742166"/>
            <a:ext cx="2987058" cy="369332"/>
          </a:xfrm>
          <a:prstGeom prst="rect">
            <a:avLst/>
          </a:prstGeom>
          <a:noFill/>
        </p:spPr>
        <p:txBody>
          <a:bodyPr wrap="square" rtlCol="0">
            <a:spAutoFit/>
          </a:bodyPr>
          <a:lstStyle/>
          <a:p>
            <a:r>
              <a:rPr lang="en-US" dirty="0"/>
              <a:t>(see handout)</a:t>
            </a:r>
          </a:p>
        </p:txBody>
      </p:sp>
      <p:sp>
        <p:nvSpPr>
          <p:cNvPr id="14" name="TextBox 13">
            <a:extLst>
              <a:ext uri="{FF2B5EF4-FFF2-40B4-BE49-F238E27FC236}">
                <a16:creationId xmlns:a16="http://schemas.microsoft.com/office/drawing/2014/main" id="{FF1F8428-F8B1-B141-AB88-85862FD25393}"/>
              </a:ext>
            </a:extLst>
          </p:cNvPr>
          <p:cNvSpPr txBox="1"/>
          <p:nvPr/>
        </p:nvSpPr>
        <p:spPr>
          <a:xfrm>
            <a:off x="8866233" y="4774168"/>
            <a:ext cx="277767" cy="369332"/>
          </a:xfrm>
          <a:prstGeom prst="rect">
            <a:avLst/>
          </a:prstGeom>
          <a:noFill/>
        </p:spPr>
        <p:txBody>
          <a:bodyPr wrap="square" rtlCol="0">
            <a:spAutoFit/>
          </a:bodyPr>
          <a:lstStyle/>
          <a:p>
            <a:r>
              <a:rPr lang="en-US" dirty="0"/>
              <a:t>A</a:t>
            </a:r>
          </a:p>
        </p:txBody>
      </p:sp>
    </p:spTree>
    <p:extLst>
      <p:ext uri="{BB962C8B-B14F-4D97-AF65-F5344CB8AC3E}">
        <p14:creationId xmlns:p14="http://schemas.microsoft.com/office/powerpoint/2010/main" val="36477092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91F7B-E813-404D-8913-B5FDBFBC00E0}"/>
              </a:ext>
            </a:extLst>
          </p:cNvPr>
          <p:cNvSpPr>
            <a:spLocks noGrp="1"/>
          </p:cNvSpPr>
          <p:nvPr>
            <p:ph type="title"/>
          </p:nvPr>
        </p:nvSpPr>
        <p:spPr/>
        <p:txBody>
          <a:bodyPr/>
          <a:lstStyle/>
          <a:p>
            <a:r>
              <a:rPr lang="en-US" sz="3600" dirty="0"/>
              <a:t>Decolonizing the classroom Questions</a:t>
            </a:r>
          </a:p>
        </p:txBody>
      </p:sp>
      <p:sp>
        <p:nvSpPr>
          <p:cNvPr id="3" name="Text Placeholder 2">
            <a:extLst>
              <a:ext uri="{FF2B5EF4-FFF2-40B4-BE49-F238E27FC236}">
                <a16:creationId xmlns:a16="http://schemas.microsoft.com/office/drawing/2014/main" id="{D4AA6CDD-5681-0F4A-8FD1-D47138D5606B}"/>
              </a:ext>
            </a:extLst>
          </p:cNvPr>
          <p:cNvSpPr>
            <a:spLocks noGrp="1"/>
          </p:cNvSpPr>
          <p:nvPr>
            <p:ph type="body" idx="1"/>
          </p:nvPr>
        </p:nvSpPr>
        <p:spPr/>
        <p:txBody>
          <a:bodyPr/>
          <a:lstStyle/>
          <a:p>
            <a:r>
              <a:rPr lang="en-US" dirty="0"/>
              <a:t>For whom do you design your curriculum? Who is your ideal, imagined student? What assumptions do you make about their backgrounds, culture, languages and schooling? What is your student demographic? Is there a difference between who you develop your curriculum for and who you are teaching? </a:t>
            </a:r>
          </a:p>
          <a:p>
            <a:r>
              <a:rPr lang="en-US" dirty="0"/>
              <a:t>Does your curriculum reflect its location: an HSI, in Southern California (see demographics)? To what extent does it draw on subjugated histories, voices, cultures and languages?</a:t>
            </a:r>
          </a:p>
          <a:p>
            <a:r>
              <a:rPr lang="en-US" dirty="0"/>
              <a:t>How does your teaching recognize and affirm the agency of Latinx, Black, Native American, and first-generation students? How does your teaching legitimate and respect their experiences and cultures? *Note, this is </a:t>
            </a:r>
            <a:r>
              <a:rPr lang="en-US" i="1" dirty="0"/>
              <a:t>actively </a:t>
            </a:r>
            <a:r>
              <a:rPr lang="en-US" dirty="0"/>
              <a:t>affirming. </a:t>
            </a:r>
          </a:p>
          <a:p>
            <a:endParaRPr lang="en-US" dirty="0"/>
          </a:p>
        </p:txBody>
      </p:sp>
      <p:sp>
        <p:nvSpPr>
          <p:cNvPr id="4" name="Slide Number Placeholder 3">
            <a:extLst>
              <a:ext uri="{FF2B5EF4-FFF2-40B4-BE49-F238E27FC236}">
                <a16:creationId xmlns:a16="http://schemas.microsoft.com/office/drawing/2014/main" id="{F4E47628-94F3-A341-BB54-BD7A912A143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sp>
        <p:nvSpPr>
          <p:cNvPr id="5" name="TextBox 4">
            <a:extLst>
              <a:ext uri="{FF2B5EF4-FFF2-40B4-BE49-F238E27FC236}">
                <a16:creationId xmlns:a16="http://schemas.microsoft.com/office/drawing/2014/main" id="{290E623C-4B6A-C24D-ADCA-D182359D14E8}"/>
              </a:ext>
            </a:extLst>
          </p:cNvPr>
          <p:cNvSpPr txBox="1"/>
          <p:nvPr/>
        </p:nvSpPr>
        <p:spPr>
          <a:xfrm>
            <a:off x="8866233" y="4774168"/>
            <a:ext cx="277767" cy="369332"/>
          </a:xfrm>
          <a:prstGeom prst="rect">
            <a:avLst/>
          </a:prstGeom>
          <a:noFill/>
        </p:spPr>
        <p:txBody>
          <a:bodyPr wrap="square" rtlCol="0">
            <a:spAutoFit/>
          </a:bodyPr>
          <a:lstStyle/>
          <a:p>
            <a:r>
              <a:rPr lang="en-US" dirty="0"/>
              <a:t>A</a:t>
            </a:r>
          </a:p>
        </p:txBody>
      </p:sp>
    </p:spTree>
    <p:extLst>
      <p:ext uri="{BB962C8B-B14F-4D97-AF65-F5344CB8AC3E}">
        <p14:creationId xmlns:p14="http://schemas.microsoft.com/office/powerpoint/2010/main" val="539874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16DBFAD4-B5FC-442B-A283-381B01B19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4672260"/>
            <a:ext cx="342900" cy="342900"/>
            <a:chOff x="11361456" y="6195813"/>
            <a:chExt cx="548640" cy="548640"/>
          </a:xfrm>
        </p:grpSpPr>
        <p:sp>
          <p:nvSpPr>
            <p:cNvPr id="24" name="Oval 23">
              <a:extLst>
                <a:ext uri="{FF2B5EF4-FFF2-40B4-BE49-F238E27FC236}">
                  <a16:creationId xmlns:a16="http://schemas.microsoft.com/office/drawing/2014/main" id="{9B649DC7-8769-4383-A6F2-8F366BA7A1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25" name="Oval 24">
              <a:extLst>
                <a:ext uri="{FF2B5EF4-FFF2-40B4-BE49-F238E27FC236}">
                  <a16:creationId xmlns:a16="http://schemas.microsoft.com/office/drawing/2014/main" id="{0C67FD53-2686-4E0E-BA49-976F78F9A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27" name="Rectangle 26">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02C7E3E9-70ED-4148-AF76-96457271D039}"/>
              </a:ext>
            </a:extLst>
          </p:cNvPr>
          <p:cNvPicPr>
            <a:picLocks noChangeAspect="1"/>
          </p:cNvPicPr>
          <p:nvPr/>
        </p:nvPicPr>
        <p:blipFill rotWithShape="1">
          <a:blip r:embed="rId4"/>
          <a:srcRect t="1310" b="14420"/>
          <a:stretch/>
        </p:blipFill>
        <p:spPr>
          <a:xfrm>
            <a:off x="20" y="10"/>
            <a:ext cx="9143978" cy="5143490"/>
          </a:xfrm>
          <a:prstGeom prst="rect">
            <a:avLst/>
          </a:prstGeom>
        </p:spPr>
      </p:pic>
      <p:sp>
        <p:nvSpPr>
          <p:cNvPr id="29" name="Rectangle 28">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2878094"/>
            <a:ext cx="7667244" cy="60512"/>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2986179"/>
            <a:ext cx="7667244" cy="1558752"/>
          </a:xfrm>
          <a:prstGeom prst="rect">
            <a:avLst/>
          </a:prstGeom>
          <a:blipFill dpi="0" rotWithShape="1">
            <a:blip r:embed="rId5">
              <a:alphaModFix amt="9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64092" y="3121523"/>
            <a:ext cx="7093230" cy="1325356"/>
          </a:xfrm>
        </p:spPr>
        <p:txBody>
          <a:bodyPr vert="horz" lIns="91440" tIns="45720" rIns="91440" bIns="45720" rtlCol="0" anchor="ctr">
            <a:noAutofit/>
          </a:bodyPr>
          <a:lstStyle/>
          <a:p>
            <a:pPr algn="r" defTabSz="914400">
              <a:spcBef>
                <a:spcPct val="0"/>
              </a:spcBef>
            </a:pPr>
            <a:r>
              <a:rPr lang="en-US" sz="4400" b="1" dirty="0"/>
              <a:t>EQUITIZING CLASSROOM Policies and Procedures</a:t>
            </a:r>
          </a:p>
        </p:txBody>
      </p:sp>
      <p:sp>
        <p:nvSpPr>
          <p:cNvPr id="33" name="Rectangle 32">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4596502"/>
            <a:ext cx="7667244" cy="60512"/>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Oval 34">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51293" y="4672260"/>
            <a:ext cx="342900" cy="34290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7" name="Oval 36">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73188" y="4694155"/>
            <a:ext cx="299110" cy="299111"/>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 name="Slide Number Placeholder 3"/>
          <p:cNvSpPr>
            <a:spLocks noGrp="1"/>
          </p:cNvSpPr>
          <p:nvPr>
            <p:ph type="sldNum" idx="12"/>
          </p:nvPr>
        </p:nvSpPr>
        <p:spPr>
          <a:xfrm>
            <a:off x="8483346" y="4704588"/>
            <a:ext cx="480060" cy="273843"/>
          </a:xfrm>
        </p:spPr>
        <p:txBody>
          <a:bodyPr vert="horz" lIns="91440" tIns="45720" rIns="91440" bIns="45720" rtlCol="0" anchor="ctr">
            <a:normAutofit/>
          </a:bodyPr>
          <a:lstStyle/>
          <a:p>
            <a:pPr lvl="0" indent="0" defTabSz="457200">
              <a:lnSpc>
                <a:spcPct val="90000"/>
              </a:lnSpc>
              <a:spcBef>
                <a:spcPts val="0"/>
              </a:spcBef>
              <a:spcAft>
                <a:spcPts val="600"/>
              </a:spcAft>
              <a:buNone/>
            </a:pPr>
            <a:fld id="{00000000-1234-1234-1234-123412341234}" type="slidenum">
              <a:rPr lang="en-US" sz="700"/>
              <a:pPr lvl="0" indent="0" defTabSz="457200">
                <a:lnSpc>
                  <a:spcPct val="90000"/>
                </a:lnSpc>
                <a:spcBef>
                  <a:spcPts val="0"/>
                </a:spcBef>
                <a:spcAft>
                  <a:spcPts val="600"/>
                </a:spcAft>
                <a:buNone/>
              </a:pPr>
              <a:t>3</a:t>
            </a:fld>
            <a:endParaRPr lang="en-US" sz="700"/>
          </a:p>
        </p:txBody>
      </p:sp>
      <p:sp>
        <p:nvSpPr>
          <p:cNvPr id="3" name="Text Placeholder 2"/>
          <p:cNvSpPr>
            <a:spLocks noGrp="1"/>
          </p:cNvSpPr>
          <p:nvPr>
            <p:ph type="body" idx="1"/>
          </p:nvPr>
        </p:nvSpPr>
        <p:spPr>
          <a:xfrm>
            <a:off x="1138376" y="5319762"/>
            <a:ext cx="5647838" cy="736844"/>
          </a:xfrm>
        </p:spPr>
        <p:txBody>
          <a:bodyPr/>
          <a:lstStyle/>
          <a:p>
            <a:endParaRPr lang="en-US" dirty="0"/>
          </a:p>
        </p:txBody>
      </p:sp>
      <p:sp>
        <p:nvSpPr>
          <p:cNvPr id="15" name="TextBox 14">
            <a:extLst>
              <a:ext uri="{FF2B5EF4-FFF2-40B4-BE49-F238E27FC236}">
                <a16:creationId xmlns:a16="http://schemas.microsoft.com/office/drawing/2014/main" id="{8D94B756-4A68-EF48-AB56-D6A4AE5D0AE1}"/>
              </a:ext>
            </a:extLst>
          </p:cNvPr>
          <p:cNvSpPr txBox="1"/>
          <p:nvPr/>
        </p:nvSpPr>
        <p:spPr>
          <a:xfrm>
            <a:off x="8866233" y="4774168"/>
            <a:ext cx="277767" cy="369332"/>
          </a:xfrm>
          <a:prstGeom prst="rect">
            <a:avLst/>
          </a:prstGeom>
          <a:noFill/>
        </p:spPr>
        <p:txBody>
          <a:bodyPr wrap="square" rtlCol="0">
            <a:spAutoFit/>
          </a:bodyPr>
          <a:lstStyle/>
          <a:p>
            <a:r>
              <a:rPr lang="en-US" dirty="0"/>
              <a:t>R</a:t>
            </a:r>
          </a:p>
        </p:txBody>
      </p:sp>
    </p:spTree>
    <p:extLst>
      <p:ext uri="{BB962C8B-B14F-4D97-AF65-F5344CB8AC3E}">
        <p14:creationId xmlns:p14="http://schemas.microsoft.com/office/powerpoint/2010/main" val="3594955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4672260"/>
            <a:ext cx="342900" cy="342900"/>
            <a:chOff x="11361456" y="6195813"/>
            <a:chExt cx="548640" cy="548640"/>
          </a:xfrm>
        </p:grpSpPr>
        <p:sp>
          <p:nvSpPr>
            <p:cNvPr id="10" name="Oval 9">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13" name="Rectangle 12">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5" name="Group 14">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5776" y="1259676"/>
            <a:ext cx="2624148" cy="2624144"/>
            <a:chOff x="1061035" y="1679569"/>
            <a:chExt cx="3498864" cy="3498858"/>
          </a:xfrm>
        </p:grpSpPr>
        <p:sp>
          <p:nvSpPr>
            <p:cNvPr id="16" name="Oval 15">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7" name="Oval 16">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E7999D6B-BB2B-7942-86BB-5325A7849CE7}"/>
              </a:ext>
            </a:extLst>
          </p:cNvPr>
          <p:cNvSpPr>
            <a:spLocks noGrp="1"/>
          </p:cNvSpPr>
          <p:nvPr>
            <p:ph type="title"/>
          </p:nvPr>
        </p:nvSpPr>
        <p:spPr>
          <a:xfrm>
            <a:off x="1117608" y="1782646"/>
            <a:ext cx="1980485" cy="1578205"/>
          </a:xfrm>
          <a:noFill/>
        </p:spPr>
        <p:txBody>
          <a:bodyPr vert="horz" lIns="91440" tIns="45720" rIns="91440" bIns="45720" rtlCol="0" anchor="ctr">
            <a:normAutofit/>
          </a:bodyPr>
          <a:lstStyle/>
          <a:p>
            <a:pPr algn="ctr" defTabSz="914400">
              <a:spcBef>
                <a:spcPct val="0"/>
              </a:spcBef>
            </a:pPr>
            <a:r>
              <a:rPr lang="en-US" sz="2300">
                <a:solidFill>
                  <a:srgbClr val="FFFFFF"/>
                </a:solidFill>
              </a:rPr>
              <a:t>A Few guiding Questions</a:t>
            </a:r>
            <a:endParaRPr lang="en-US" sz="2300" dirty="0">
              <a:solidFill>
                <a:srgbClr val="FFFFFF"/>
              </a:solidFill>
            </a:endParaRPr>
          </a:p>
        </p:txBody>
      </p:sp>
      <p:sp>
        <p:nvSpPr>
          <p:cNvPr id="19" name="Rectangle 18">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626708" y="2541494"/>
            <a:ext cx="2743200" cy="60512"/>
          </a:xfrm>
          <a:prstGeom prst="rect">
            <a:avLst/>
          </a:prstGeom>
          <a:blipFill dpi="0" rotWithShape="1">
            <a:blip r:embed="rId6">
              <a:alphaModFix amt="85000"/>
              <a:lum bright="70000" contrast="-70000"/>
              <a:extLst>
                <a:ext uri="{BEBA8EAE-BF5A-486C-A8C5-ECC9F3942E4B}">
                  <a14:imgProps xmlns:a14="http://schemas.microsoft.com/office/drawing/2010/main">
                    <a14:imgLayer r:embed="rId7">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a:extLst>
              <a:ext uri="{FF2B5EF4-FFF2-40B4-BE49-F238E27FC236}">
                <a16:creationId xmlns:a16="http://schemas.microsoft.com/office/drawing/2014/main" id="{B3E8C568-6D46-5140-A45C-3D56A8C956E2}"/>
              </a:ext>
            </a:extLst>
          </p:cNvPr>
          <p:cNvSpPr>
            <a:spLocks noGrp="1"/>
          </p:cNvSpPr>
          <p:nvPr>
            <p:ph type="body" idx="1"/>
          </p:nvPr>
        </p:nvSpPr>
        <p:spPr>
          <a:xfrm>
            <a:off x="4560816" y="544045"/>
            <a:ext cx="3856994" cy="4055409"/>
          </a:xfrm>
        </p:spPr>
        <p:txBody>
          <a:bodyPr vert="horz" lIns="91440" tIns="45720" rIns="91440" bIns="45720" rtlCol="0" anchor="ctr">
            <a:normAutofit/>
          </a:bodyPr>
          <a:lstStyle/>
          <a:p>
            <a:pPr indent="-182880" defTabSz="914400">
              <a:buSzPct val="85000"/>
              <a:buFont typeface="Wingdings" pitchFamily="2" charset="2"/>
              <a:buChar char="§"/>
            </a:pPr>
            <a:r>
              <a:rPr lang="en-US" dirty="0"/>
              <a:t>Why do we assess students / give grades? </a:t>
            </a:r>
          </a:p>
          <a:p>
            <a:pPr indent="-182880" defTabSz="914400">
              <a:buSzPct val="85000"/>
              <a:buFont typeface="Wingdings" pitchFamily="2" charset="2"/>
              <a:buChar char="§"/>
            </a:pPr>
            <a:r>
              <a:rPr lang="en-US" dirty="0"/>
              <a:t>How do we accurately represent student knowledge while maintaining high expectations and rigorous standards? </a:t>
            </a:r>
          </a:p>
          <a:p>
            <a:pPr indent="-182880" defTabSz="914400">
              <a:buSzPct val="85000"/>
              <a:buFont typeface="Wingdings" pitchFamily="2" charset="2"/>
              <a:buChar char="§"/>
            </a:pPr>
            <a:r>
              <a:rPr lang="en-US" dirty="0"/>
              <a:t>How do we create equitable practices but not overwhelm ourselves and maintain clear boundaries? </a:t>
            </a:r>
          </a:p>
          <a:p>
            <a:pPr indent="-182880" defTabSz="914400">
              <a:buSzPct val="85000"/>
              <a:buFont typeface="Wingdings" pitchFamily="2" charset="2"/>
              <a:buChar char="§"/>
            </a:pPr>
            <a:r>
              <a:rPr lang="en-US" dirty="0"/>
              <a:t>How can we reimagine our policies and practices to avoid burnout? </a:t>
            </a:r>
          </a:p>
          <a:p>
            <a:pPr indent="-182880" defTabSz="914400">
              <a:buSzPct val="85000"/>
              <a:buFont typeface="Wingdings" pitchFamily="2" charset="2"/>
              <a:buChar char="§"/>
            </a:pPr>
            <a:endParaRPr lang="en-US" dirty="0"/>
          </a:p>
        </p:txBody>
      </p:sp>
      <p:sp>
        <p:nvSpPr>
          <p:cNvPr id="4" name="Slide Number Placeholder 3">
            <a:extLst>
              <a:ext uri="{FF2B5EF4-FFF2-40B4-BE49-F238E27FC236}">
                <a16:creationId xmlns:a16="http://schemas.microsoft.com/office/drawing/2014/main" id="{BBACE5A9-0721-8A4B-8166-34C5FD6F471D}"/>
              </a:ext>
            </a:extLst>
          </p:cNvPr>
          <p:cNvSpPr>
            <a:spLocks noGrp="1"/>
          </p:cNvSpPr>
          <p:nvPr>
            <p:ph type="sldNum" idx="12"/>
          </p:nvPr>
        </p:nvSpPr>
        <p:spPr>
          <a:xfrm>
            <a:off x="8483346" y="4704588"/>
            <a:ext cx="480060" cy="273843"/>
          </a:xfrm>
        </p:spPr>
        <p:txBody>
          <a:bodyPr vert="horz" lIns="91440" tIns="45720" rIns="91440" bIns="45720" rtlCol="0" anchor="ctr">
            <a:normAutofit/>
          </a:bodyPr>
          <a:lstStyle/>
          <a:p>
            <a:pPr lvl="0" indent="0" defTabSz="457200">
              <a:lnSpc>
                <a:spcPct val="90000"/>
              </a:lnSpc>
              <a:spcBef>
                <a:spcPts val="0"/>
              </a:spcBef>
              <a:spcAft>
                <a:spcPts val="600"/>
              </a:spcAft>
              <a:buNone/>
            </a:pPr>
            <a:fld id="{00000000-1234-1234-1234-123412341234}" type="slidenum">
              <a:rPr lang="en-US" sz="700" b="1" kern="1200">
                <a:solidFill>
                  <a:schemeClr val="accent1"/>
                </a:solidFill>
                <a:latin typeface="+mj-lt"/>
                <a:ea typeface="+mn-ea"/>
                <a:cs typeface="+mn-cs"/>
              </a:rPr>
              <a:pPr lvl="0" indent="0" defTabSz="457200">
                <a:lnSpc>
                  <a:spcPct val="90000"/>
                </a:lnSpc>
                <a:spcBef>
                  <a:spcPts val="0"/>
                </a:spcBef>
                <a:spcAft>
                  <a:spcPts val="600"/>
                </a:spcAft>
                <a:buNone/>
              </a:pPr>
              <a:t>4</a:t>
            </a:fld>
            <a:endParaRPr lang="en-US" sz="700" b="1" kern="1200">
              <a:solidFill>
                <a:schemeClr val="accent1"/>
              </a:solidFill>
              <a:latin typeface="+mj-lt"/>
              <a:ea typeface="+mn-ea"/>
              <a:cs typeface="+mn-cs"/>
            </a:endParaRPr>
          </a:p>
        </p:txBody>
      </p:sp>
      <p:sp>
        <p:nvSpPr>
          <p:cNvPr id="14" name="TextBox 13">
            <a:extLst>
              <a:ext uri="{FF2B5EF4-FFF2-40B4-BE49-F238E27FC236}">
                <a16:creationId xmlns:a16="http://schemas.microsoft.com/office/drawing/2014/main" id="{55E70571-BDC2-3E4D-8079-D17DBB600C63}"/>
              </a:ext>
            </a:extLst>
          </p:cNvPr>
          <p:cNvSpPr txBox="1"/>
          <p:nvPr/>
        </p:nvSpPr>
        <p:spPr>
          <a:xfrm>
            <a:off x="8866233" y="4774168"/>
            <a:ext cx="277767" cy="369332"/>
          </a:xfrm>
          <a:prstGeom prst="rect">
            <a:avLst/>
          </a:prstGeom>
          <a:noFill/>
        </p:spPr>
        <p:txBody>
          <a:bodyPr wrap="square" rtlCol="0">
            <a:spAutoFit/>
          </a:bodyPr>
          <a:lstStyle/>
          <a:p>
            <a:r>
              <a:rPr lang="en-US" dirty="0"/>
              <a:t>R</a:t>
            </a:r>
          </a:p>
        </p:txBody>
      </p:sp>
    </p:spTree>
    <p:extLst>
      <p:ext uri="{BB962C8B-B14F-4D97-AF65-F5344CB8AC3E}">
        <p14:creationId xmlns:p14="http://schemas.microsoft.com/office/powerpoint/2010/main" val="2465638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16DBFAD4-B5FC-442B-A283-381B01B19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4672260"/>
            <a:ext cx="342900" cy="342900"/>
            <a:chOff x="11361456" y="6195813"/>
            <a:chExt cx="548640" cy="548640"/>
          </a:xfrm>
        </p:grpSpPr>
        <p:sp>
          <p:nvSpPr>
            <p:cNvPr id="26" name="Oval 25">
              <a:extLst>
                <a:ext uri="{FF2B5EF4-FFF2-40B4-BE49-F238E27FC236}">
                  <a16:creationId xmlns:a16="http://schemas.microsoft.com/office/drawing/2014/main" id="{9B649DC7-8769-4383-A6F2-8F366BA7A1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27" name="Oval 26">
              <a:extLst>
                <a:ext uri="{FF2B5EF4-FFF2-40B4-BE49-F238E27FC236}">
                  <a16:creationId xmlns:a16="http://schemas.microsoft.com/office/drawing/2014/main" id="{0C67FD53-2686-4E0E-BA49-976F78F9A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29" name="Rectangle 28">
            <a:extLst>
              <a:ext uri="{FF2B5EF4-FFF2-40B4-BE49-F238E27FC236}">
                <a16:creationId xmlns:a16="http://schemas.microsoft.com/office/drawing/2014/main" id="{A943D298-0548-4C7A-870B-7594104F82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1714"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a16="http://schemas.microsoft.com/office/drawing/2014/main" id="{A3E1C36E-AC5F-418A-B2E6-FE1FDA8B4CCA}"/>
              </a:ext>
            </a:extLst>
          </p:cNvPr>
          <p:cNvPicPr>
            <a:picLocks noChangeAspect="1"/>
          </p:cNvPicPr>
          <p:nvPr/>
        </p:nvPicPr>
        <p:blipFill rotWithShape="1">
          <a:blip r:embed="rId4">
            <a:duotone>
              <a:schemeClr val="accent5">
                <a:shade val="45000"/>
                <a:satMod val="135000"/>
              </a:schemeClr>
              <a:prstClr val="white"/>
            </a:duotone>
          </a:blip>
          <a:srcRect t="13452" b="1642"/>
          <a:stretch/>
        </p:blipFill>
        <p:spPr>
          <a:xfrm>
            <a:off x="20" y="10"/>
            <a:ext cx="9143980" cy="5143489"/>
          </a:xfrm>
          <a:prstGeom prst="rect">
            <a:avLst/>
          </a:prstGeom>
        </p:spPr>
      </p:pic>
      <p:sp>
        <p:nvSpPr>
          <p:cNvPr id="31" name="Rectangle 30">
            <a:extLst>
              <a:ext uri="{FF2B5EF4-FFF2-40B4-BE49-F238E27FC236}">
                <a16:creationId xmlns:a16="http://schemas.microsoft.com/office/drawing/2014/main" id="{FF7B26C5-D249-4988-B86B-5A3D9E7BD9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45" y="0"/>
            <a:ext cx="9141714" cy="5143500"/>
          </a:xfrm>
          <a:prstGeom prst="rect">
            <a:avLst/>
          </a:prstGeom>
          <a:blipFill dpi="0" rotWithShape="1">
            <a:blip r:embed="rId5">
              <a:alphaModFix amt="45000"/>
              <a:lum bright="70000" contrast="-70000"/>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95A539-42F4-154F-A161-DFDA9C189112}"/>
              </a:ext>
            </a:extLst>
          </p:cNvPr>
          <p:cNvSpPr>
            <a:spLocks noGrp="1"/>
          </p:cNvSpPr>
          <p:nvPr>
            <p:ph type="title"/>
          </p:nvPr>
        </p:nvSpPr>
        <p:spPr>
          <a:xfrm>
            <a:off x="802386" y="363474"/>
            <a:ext cx="7543800" cy="1207008"/>
          </a:xfrm>
        </p:spPr>
        <p:txBody>
          <a:bodyPr vert="horz" lIns="91440" tIns="45720" rIns="91440" bIns="45720" rtlCol="0" anchor="ctr">
            <a:normAutofit/>
          </a:bodyPr>
          <a:lstStyle/>
          <a:p>
            <a:pPr defTabSz="914400">
              <a:spcBef>
                <a:spcPct val="0"/>
              </a:spcBef>
            </a:pPr>
            <a:r>
              <a:rPr lang="en-US" sz="3800" dirty="0"/>
              <a:t>Students Must negotiate Competing Priorities </a:t>
            </a:r>
          </a:p>
        </p:txBody>
      </p:sp>
      <p:sp>
        <p:nvSpPr>
          <p:cNvPr id="3" name="Text Placeholder 2">
            <a:extLst>
              <a:ext uri="{FF2B5EF4-FFF2-40B4-BE49-F238E27FC236}">
                <a16:creationId xmlns:a16="http://schemas.microsoft.com/office/drawing/2014/main" id="{80BAAC74-04DA-6E43-BF62-0E6BB6753450}"/>
              </a:ext>
            </a:extLst>
          </p:cNvPr>
          <p:cNvSpPr>
            <a:spLocks noGrp="1"/>
          </p:cNvSpPr>
          <p:nvPr>
            <p:ph type="body" idx="1"/>
          </p:nvPr>
        </p:nvSpPr>
        <p:spPr>
          <a:xfrm>
            <a:off x="802386" y="1591056"/>
            <a:ext cx="7543800" cy="3038094"/>
          </a:xfrm>
        </p:spPr>
        <p:txBody>
          <a:bodyPr vert="horz" lIns="91440" tIns="45720" rIns="91440" bIns="45720" rtlCol="0">
            <a:normAutofit lnSpcReduction="10000"/>
          </a:bodyPr>
          <a:lstStyle/>
          <a:p>
            <a:pPr indent="-182880" defTabSz="914400">
              <a:buSzPct val="85000"/>
              <a:buFont typeface="Wingdings" pitchFamily="2" charset="2"/>
              <a:buChar char="§"/>
            </a:pPr>
            <a:r>
              <a:rPr lang="en-US" dirty="0"/>
              <a:t>We assume that prioritizing work and school are the obvious right answer based on our position—and as educators we place a high priority on education. </a:t>
            </a:r>
          </a:p>
          <a:p>
            <a:pPr indent="-182880" defTabSz="914400">
              <a:buSzPct val="85000"/>
              <a:buFont typeface="Wingdings" pitchFamily="2" charset="2"/>
              <a:buChar char="§"/>
            </a:pPr>
            <a:r>
              <a:rPr lang="en-US" dirty="0"/>
              <a:t>Students must negotiate choices between school and goods like money, time, jobs BUT also “ethical goods” like identity, community, family, and friends. </a:t>
            </a:r>
          </a:p>
          <a:p>
            <a:pPr indent="-182880" defTabSz="914400">
              <a:buSzPct val="85000"/>
              <a:buFont typeface="Wingdings" pitchFamily="2" charset="2"/>
              <a:buChar char="§"/>
            </a:pPr>
            <a:r>
              <a:rPr lang="en-US" dirty="0"/>
              <a:t>An advantaged student might choose between school and travel, or time hanging out with friends, or a hobby, but students from less privileged background must prioritize child care, sick family members, jobs, friendships and family bonds. Some of these enable them to go to school, so a choice between school and a friend who also helps watch kids is quite literally a no-win choice. </a:t>
            </a:r>
          </a:p>
          <a:p>
            <a:pPr indent="-182880" defTabSz="914400">
              <a:buSzPct val="85000"/>
              <a:buFont typeface="Wingdings" pitchFamily="2" charset="2"/>
              <a:buChar char="§"/>
            </a:pPr>
            <a:r>
              <a:rPr lang="en-US" dirty="0"/>
              <a:t>Our communities and our very identities are sometimes risked in this process, and as much as we need our communities-–they also need us. </a:t>
            </a:r>
          </a:p>
        </p:txBody>
      </p:sp>
      <p:grpSp>
        <p:nvGrpSpPr>
          <p:cNvPr id="33" name="Group 32">
            <a:extLst>
              <a:ext uri="{FF2B5EF4-FFF2-40B4-BE49-F238E27FC236}">
                <a16:creationId xmlns:a16="http://schemas.microsoft.com/office/drawing/2014/main" id="{46FDAED0-8B04-4181-B3D3-EA0A93C665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4672260"/>
            <a:ext cx="342900" cy="342900"/>
            <a:chOff x="11361456" y="6195813"/>
            <a:chExt cx="548640" cy="548640"/>
          </a:xfrm>
        </p:grpSpPr>
        <p:sp>
          <p:nvSpPr>
            <p:cNvPr id="34" name="Oval 33">
              <a:extLst>
                <a:ext uri="{FF2B5EF4-FFF2-40B4-BE49-F238E27FC236}">
                  <a16:creationId xmlns:a16="http://schemas.microsoft.com/office/drawing/2014/main" id="{161B6F0D-567B-4CFA-BF50-79FDAC6EBD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5" name="Oval 34">
              <a:extLst>
                <a:ext uri="{FF2B5EF4-FFF2-40B4-BE49-F238E27FC236}">
                  <a16:creationId xmlns:a16="http://schemas.microsoft.com/office/drawing/2014/main" id="{8CE5D194-0A7E-49A6-B737-F71C1B3960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Slide Number Placeholder 3">
            <a:extLst>
              <a:ext uri="{FF2B5EF4-FFF2-40B4-BE49-F238E27FC236}">
                <a16:creationId xmlns:a16="http://schemas.microsoft.com/office/drawing/2014/main" id="{4D31E1F0-9174-A244-89D3-D577DF7D3284}"/>
              </a:ext>
            </a:extLst>
          </p:cNvPr>
          <p:cNvSpPr>
            <a:spLocks noGrp="1"/>
          </p:cNvSpPr>
          <p:nvPr>
            <p:ph type="sldNum" idx="12"/>
          </p:nvPr>
        </p:nvSpPr>
        <p:spPr>
          <a:xfrm>
            <a:off x="8483346" y="4704588"/>
            <a:ext cx="480060" cy="273843"/>
          </a:xfrm>
        </p:spPr>
        <p:txBody>
          <a:bodyPr vert="horz" lIns="91440" tIns="45720" rIns="91440" bIns="45720" rtlCol="0" anchor="ctr">
            <a:normAutofit/>
          </a:bodyPr>
          <a:lstStyle/>
          <a:p>
            <a:pPr lvl="0" indent="0" defTabSz="457200">
              <a:lnSpc>
                <a:spcPct val="90000"/>
              </a:lnSpc>
              <a:spcBef>
                <a:spcPts val="0"/>
              </a:spcBef>
              <a:spcAft>
                <a:spcPts val="600"/>
              </a:spcAft>
              <a:buNone/>
            </a:pPr>
            <a:fld id="{00000000-1234-1234-1234-123412341234}" type="slidenum">
              <a:rPr lang="en-US" sz="700" smtClean="0"/>
              <a:pPr lvl="0" indent="0" defTabSz="457200">
                <a:lnSpc>
                  <a:spcPct val="90000"/>
                </a:lnSpc>
                <a:spcBef>
                  <a:spcPts val="0"/>
                </a:spcBef>
                <a:spcAft>
                  <a:spcPts val="600"/>
                </a:spcAft>
                <a:buNone/>
              </a:pPr>
              <a:t>5</a:t>
            </a:fld>
            <a:endParaRPr lang="en-US" sz="700"/>
          </a:p>
        </p:txBody>
      </p:sp>
      <p:sp>
        <p:nvSpPr>
          <p:cNvPr id="14" name="TextBox 13">
            <a:extLst>
              <a:ext uri="{FF2B5EF4-FFF2-40B4-BE49-F238E27FC236}">
                <a16:creationId xmlns:a16="http://schemas.microsoft.com/office/drawing/2014/main" id="{02817BF8-D0EF-324E-9654-D3388CD38050}"/>
              </a:ext>
            </a:extLst>
          </p:cNvPr>
          <p:cNvSpPr txBox="1"/>
          <p:nvPr/>
        </p:nvSpPr>
        <p:spPr>
          <a:xfrm>
            <a:off x="800100" y="4704588"/>
            <a:ext cx="4469874" cy="276999"/>
          </a:xfrm>
          <a:prstGeom prst="rect">
            <a:avLst/>
          </a:prstGeom>
          <a:noFill/>
        </p:spPr>
        <p:txBody>
          <a:bodyPr wrap="square" rtlCol="0">
            <a:spAutoFit/>
          </a:bodyPr>
          <a:lstStyle/>
          <a:p>
            <a:r>
              <a:rPr lang="en-US" sz="1200" dirty="0"/>
              <a:t>From </a:t>
            </a:r>
            <a:r>
              <a:rPr lang="en-US" sz="1200" i="1" dirty="0"/>
              <a:t>Moving Up without Losing Your Way </a:t>
            </a:r>
            <a:r>
              <a:rPr lang="en-US" sz="1200" dirty="0"/>
              <a:t>by Jennifer Morton</a:t>
            </a:r>
          </a:p>
        </p:txBody>
      </p:sp>
      <p:sp>
        <p:nvSpPr>
          <p:cNvPr id="15" name="TextBox 14">
            <a:extLst>
              <a:ext uri="{FF2B5EF4-FFF2-40B4-BE49-F238E27FC236}">
                <a16:creationId xmlns:a16="http://schemas.microsoft.com/office/drawing/2014/main" id="{5D5804EE-DEE8-FC44-9C65-7D4845486122}"/>
              </a:ext>
            </a:extLst>
          </p:cNvPr>
          <p:cNvSpPr txBox="1"/>
          <p:nvPr/>
        </p:nvSpPr>
        <p:spPr>
          <a:xfrm>
            <a:off x="8866233" y="4774168"/>
            <a:ext cx="277767" cy="369332"/>
          </a:xfrm>
          <a:prstGeom prst="rect">
            <a:avLst/>
          </a:prstGeom>
          <a:noFill/>
        </p:spPr>
        <p:txBody>
          <a:bodyPr wrap="square" rtlCol="0">
            <a:spAutoFit/>
          </a:bodyPr>
          <a:lstStyle/>
          <a:p>
            <a:r>
              <a:rPr lang="en-US" dirty="0"/>
              <a:t>A</a:t>
            </a:r>
          </a:p>
        </p:txBody>
      </p:sp>
    </p:spTree>
    <p:extLst>
      <p:ext uri="{BB962C8B-B14F-4D97-AF65-F5344CB8AC3E}">
        <p14:creationId xmlns:p14="http://schemas.microsoft.com/office/powerpoint/2010/main" val="4285114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16DBFAD4-B5FC-442B-A283-381B01B19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4672260"/>
            <a:ext cx="342900" cy="342900"/>
            <a:chOff x="11361456" y="6195813"/>
            <a:chExt cx="548640" cy="548640"/>
          </a:xfrm>
        </p:grpSpPr>
        <p:sp>
          <p:nvSpPr>
            <p:cNvPr id="24" name="Oval 23">
              <a:extLst>
                <a:ext uri="{FF2B5EF4-FFF2-40B4-BE49-F238E27FC236}">
                  <a16:creationId xmlns:a16="http://schemas.microsoft.com/office/drawing/2014/main" id="{9B649DC7-8769-4383-A6F2-8F366BA7A1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25" name="Oval 24">
              <a:extLst>
                <a:ext uri="{FF2B5EF4-FFF2-40B4-BE49-F238E27FC236}">
                  <a16:creationId xmlns:a16="http://schemas.microsoft.com/office/drawing/2014/main" id="{0C67FD53-2686-4E0E-BA49-976F78F9A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27" name="Rectangle 26">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53FF84-60C1-4EA8-B49B-1B8C2D0C5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394613" cy="5143498"/>
          </a:xfrm>
          <a:custGeom>
            <a:avLst/>
            <a:gdLst>
              <a:gd name="connsiteX0" fmla="*/ 3198825 w 5859484"/>
              <a:gd name="connsiteY0" fmla="*/ 0 h 6857997"/>
              <a:gd name="connsiteX1" fmla="*/ 3962351 w 5859484"/>
              <a:gd name="connsiteY1" fmla="*/ 0 h 6857997"/>
              <a:gd name="connsiteX2" fmla="*/ 4129776 w 5859484"/>
              <a:gd name="connsiteY2" fmla="*/ 128761 h 6857997"/>
              <a:gd name="connsiteX3" fmla="*/ 5859484 w 5859484"/>
              <a:gd name="connsiteY3" fmla="*/ 3718209 h 6857997"/>
              <a:gd name="connsiteX4" fmla="*/ 4624700 w 5859484"/>
              <a:gd name="connsiteY4" fmla="*/ 6845880 h 6857997"/>
              <a:gd name="connsiteX5" fmla="*/ 4612896 w 5859484"/>
              <a:gd name="connsiteY5" fmla="*/ 6857997 h 6857997"/>
              <a:gd name="connsiteX6" fmla="*/ 4017658 w 5859484"/>
              <a:gd name="connsiteY6" fmla="*/ 6857997 h 6857997"/>
              <a:gd name="connsiteX7" fmla="*/ 4173230 w 5859484"/>
              <a:gd name="connsiteY7" fmla="*/ 6719623 h 6857997"/>
              <a:gd name="connsiteX8" fmla="*/ 5443583 w 5859484"/>
              <a:gd name="connsiteY8" fmla="*/ 3718209 h 6857997"/>
              <a:gd name="connsiteX9" fmla="*/ 3355352 w 5859484"/>
              <a:gd name="connsiteY9" fmla="*/ 88079 h 6857997"/>
              <a:gd name="connsiteX10" fmla="*/ 0 w 5859484"/>
              <a:gd name="connsiteY10" fmla="*/ 0 h 6857997"/>
              <a:gd name="connsiteX11" fmla="*/ 2941255 w 5859484"/>
              <a:gd name="connsiteY11" fmla="*/ 0 h 6857997"/>
              <a:gd name="connsiteX12" fmla="*/ 3117080 w 5859484"/>
              <a:gd name="connsiteY12" fmla="*/ 88129 h 6857997"/>
              <a:gd name="connsiteX13" fmla="*/ 5324754 w 5859484"/>
              <a:gd name="connsiteY13" fmla="*/ 3718209 h 6857997"/>
              <a:gd name="connsiteX14" fmla="*/ 4089206 w 5859484"/>
              <a:gd name="connsiteY14" fmla="*/ 6637392 h 6857997"/>
              <a:gd name="connsiteX15" fmla="*/ 3841183 w 5859484"/>
              <a:gd name="connsiteY15" fmla="*/ 6857997 h 6857997"/>
              <a:gd name="connsiteX16" fmla="*/ 0 w 5859484"/>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59484" h="6857997">
                <a:moveTo>
                  <a:pt x="3198825" y="0"/>
                </a:moveTo>
                <a:lnTo>
                  <a:pt x="3962351" y="0"/>
                </a:lnTo>
                <a:lnTo>
                  <a:pt x="4129776" y="128761"/>
                </a:lnTo>
                <a:cubicBezTo>
                  <a:pt x="5186152" y="981944"/>
                  <a:pt x="5859484" y="2273123"/>
                  <a:pt x="5859484" y="3718209"/>
                </a:cubicBezTo>
                <a:cubicBezTo>
                  <a:pt x="5859484" y="4922447"/>
                  <a:pt x="5391893" y="6019805"/>
                  <a:pt x="4624700" y="6845880"/>
                </a:cubicBezTo>
                <a:lnTo>
                  <a:pt x="4612896" y="6857997"/>
                </a:lnTo>
                <a:lnTo>
                  <a:pt x="4017658" y="6857997"/>
                </a:lnTo>
                <a:lnTo>
                  <a:pt x="4173230" y="6719623"/>
                </a:lnTo>
                <a:cubicBezTo>
                  <a:pt x="4958119" y="5951494"/>
                  <a:pt x="5443583" y="4890334"/>
                  <a:pt x="5443583" y="3718209"/>
                </a:cubicBezTo>
                <a:cubicBezTo>
                  <a:pt x="5443583" y="2179795"/>
                  <a:pt x="4607295" y="832535"/>
                  <a:pt x="3355352" y="88079"/>
                </a:cubicBezTo>
                <a:close/>
                <a:moveTo>
                  <a:pt x="0" y="0"/>
                </a:moveTo>
                <a:lnTo>
                  <a:pt x="2941255" y="0"/>
                </a:lnTo>
                <a:lnTo>
                  <a:pt x="3117080" y="88129"/>
                </a:lnTo>
                <a:cubicBezTo>
                  <a:pt x="4432070" y="787221"/>
                  <a:pt x="5324754" y="2150692"/>
                  <a:pt x="5324754" y="3718209"/>
                </a:cubicBezTo>
                <a:cubicBezTo>
                  <a:pt x="5324754" y="4858221"/>
                  <a:pt x="4852591" y="5890308"/>
                  <a:pt x="4089206" y="6637392"/>
                </a:cubicBezTo>
                <a:lnTo>
                  <a:pt x="3841183" y="6857997"/>
                </a:lnTo>
                <a:lnTo>
                  <a:pt x="0" y="6857997"/>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D5977911-277B-438A-8591-91F6717069EB}"/>
              </a:ext>
            </a:extLst>
          </p:cNvPr>
          <p:cNvPicPr>
            <a:picLocks noChangeAspect="1"/>
          </p:cNvPicPr>
          <p:nvPr/>
        </p:nvPicPr>
        <p:blipFill rotWithShape="1">
          <a:blip r:embed="rId5"/>
          <a:srcRect l="22795" r="10542"/>
          <a:stretch/>
        </p:blipFill>
        <p:spPr>
          <a:xfrm>
            <a:off x="20" y="1"/>
            <a:ext cx="4571752" cy="5143498"/>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p:spPr>
      </p:pic>
      <p:sp>
        <p:nvSpPr>
          <p:cNvPr id="3" name="Text Placeholder 2">
            <a:extLst>
              <a:ext uri="{FF2B5EF4-FFF2-40B4-BE49-F238E27FC236}">
                <a16:creationId xmlns:a16="http://schemas.microsoft.com/office/drawing/2014/main" id="{397606F3-A254-8F49-8A56-8E6CC9F137AB}"/>
              </a:ext>
            </a:extLst>
          </p:cNvPr>
          <p:cNvSpPr>
            <a:spLocks noGrp="1"/>
          </p:cNvSpPr>
          <p:nvPr>
            <p:ph type="body" idx="1"/>
          </p:nvPr>
        </p:nvSpPr>
        <p:spPr>
          <a:xfrm>
            <a:off x="4682551" y="452922"/>
            <a:ext cx="4368683" cy="3986556"/>
          </a:xfrm>
        </p:spPr>
        <p:txBody>
          <a:bodyPr vert="horz" lIns="91440" tIns="45720" rIns="91440" bIns="45720" rtlCol="0">
            <a:noAutofit/>
          </a:bodyPr>
          <a:lstStyle/>
          <a:p>
            <a:pPr marL="91440" indent="0" defTabSz="914400">
              <a:buSzPct val="85000"/>
              <a:buNone/>
            </a:pPr>
            <a:r>
              <a:rPr lang="en-US" sz="2400" dirty="0"/>
              <a:t>When we create policies that try to force students to make what we think is a “good” or “better” decision, we are strengthening inequity by betraying the difficulty of negotiating competing priorities. We are also reproducing a system that greatly advantages those with more relative privilege. </a:t>
            </a:r>
          </a:p>
        </p:txBody>
      </p:sp>
      <p:sp>
        <p:nvSpPr>
          <p:cNvPr id="4" name="Slide Number Placeholder 3">
            <a:extLst>
              <a:ext uri="{FF2B5EF4-FFF2-40B4-BE49-F238E27FC236}">
                <a16:creationId xmlns:a16="http://schemas.microsoft.com/office/drawing/2014/main" id="{D25D0CE7-3F30-5F40-B528-4F8B0865B369}"/>
              </a:ext>
            </a:extLst>
          </p:cNvPr>
          <p:cNvSpPr>
            <a:spLocks noGrp="1"/>
          </p:cNvSpPr>
          <p:nvPr>
            <p:ph type="sldNum" idx="12"/>
          </p:nvPr>
        </p:nvSpPr>
        <p:spPr>
          <a:xfrm>
            <a:off x="8483346" y="4704588"/>
            <a:ext cx="480060" cy="273843"/>
          </a:xfrm>
        </p:spPr>
        <p:txBody>
          <a:bodyPr vert="horz" lIns="91440" tIns="45720" rIns="91440" bIns="45720" rtlCol="0" anchor="ctr">
            <a:normAutofit/>
          </a:bodyPr>
          <a:lstStyle/>
          <a:p>
            <a:pPr lvl="0" indent="0" defTabSz="457200">
              <a:lnSpc>
                <a:spcPct val="90000"/>
              </a:lnSpc>
              <a:spcBef>
                <a:spcPts val="0"/>
              </a:spcBef>
              <a:spcAft>
                <a:spcPts val="600"/>
              </a:spcAft>
              <a:buNone/>
            </a:pPr>
            <a:fld id="{00000000-1234-1234-1234-123412341234}" type="slidenum">
              <a:rPr lang="en-US" sz="700">
                <a:solidFill>
                  <a:schemeClr val="tx1"/>
                </a:solidFill>
              </a:rPr>
              <a:pPr lvl="0" indent="0" defTabSz="457200">
                <a:lnSpc>
                  <a:spcPct val="90000"/>
                </a:lnSpc>
                <a:spcBef>
                  <a:spcPts val="0"/>
                </a:spcBef>
                <a:spcAft>
                  <a:spcPts val="600"/>
                </a:spcAft>
                <a:buNone/>
              </a:pPr>
              <a:t>6</a:t>
            </a:fld>
            <a:endParaRPr lang="en-US" sz="700">
              <a:solidFill>
                <a:schemeClr val="tx1"/>
              </a:solidFill>
            </a:endParaRPr>
          </a:p>
        </p:txBody>
      </p:sp>
      <p:sp>
        <p:nvSpPr>
          <p:cNvPr id="19" name="TextBox 18">
            <a:extLst>
              <a:ext uri="{FF2B5EF4-FFF2-40B4-BE49-F238E27FC236}">
                <a16:creationId xmlns:a16="http://schemas.microsoft.com/office/drawing/2014/main" id="{DE2F5361-A7D4-E843-8DD5-473602633B92}"/>
              </a:ext>
            </a:extLst>
          </p:cNvPr>
          <p:cNvSpPr txBox="1"/>
          <p:nvPr/>
        </p:nvSpPr>
        <p:spPr>
          <a:xfrm>
            <a:off x="4081419" y="4689754"/>
            <a:ext cx="4469874" cy="276999"/>
          </a:xfrm>
          <a:prstGeom prst="rect">
            <a:avLst/>
          </a:prstGeom>
          <a:noFill/>
        </p:spPr>
        <p:txBody>
          <a:bodyPr wrap="square" rtlCol="0">
            <a:spAutoFit/>
          </a:bodyPr>
          <a:lstStyle/>
          <a:p>
            <a:r>
              <a:rPr lang="en-US" sz="1200" dirty="0"/>
              <a:t>From </a:t>
            </a:r>
            <a:r>
              <a:rPr lang="en-US" sz="1200" i="1" dirty="0"/>
              <a:t>Moving Up without Losing Your Way </a:t>
            </a:r>
            <a:r>
              <a:rPr lang="en-US" sz="1200" dirty="0"/>
              <a:t>by Jennifer Morton</a:t>
            </a:r>
          </a:p>
        </p:txBody>
      </p:sp>
      <p:sp>
        <p:nvSpPr>
          <p:cNvPr id="11" name="TextBox 10">
            <a:extLst>
              <a:ext uri="{FF2B5EF4-FFF2-40B4-BE49-F238E27FC236}">
                <a16:creationId xmlns:a16="http://schemas.microsoft.com/office/drawing/2014/main" id="{3F7EE0AC-3CF7-4B45-AAB6-CF4DE18FC8A2}"/>
              </a:ext>
            </a:extLst>
          </p:cNvPr>
          <p:cNvSpPr txBox="1"/>
          <p:nvPr/>
        </p:nvSpPr>
        <p:spPr>
          <a:xfrm>
            <a:off x="8866233" y="4774168"/>
            <a:ext cx="277767" cy="369332"/>
          </a:xfrm>
          <a:prstGeom prst="rect">
            <a:avLst/>
          </a:prstGeom>
          <a:noFill/>
        </p:spPr>
        <p:txBody>
          <a:bodyPr wrap="square" rtlCol="0">
            <a:spAutoFit/>
          </a:bodyPr>
          <a:lstStyle/>
          <a:p>
            <a:r>
              <a:rPr lang="en-US" dirty="0"/>
              <a:t>A</a:t>
            </a:r>
          </a:p>
        </p:txBody>
      </p:sp>
    </p:spTree>
    <p:extLst>
      <p:ext uri="{BB962C8B-B14F-4D97-AF65-F5344CB8AC3E}">
        <p14:creationId xmlns:p14="http://schemas.microsoft.com/office/powerpoint/2010/main" val="371055466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EC78E3E1-BBBA-4058-AAEB-714F04B025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4672260"/>
            <a:ext cx="342900" cy="342900"/>
            <a:chOff x="11361456" y="6195813"/>
            <a:chExt cx="548640" cy="548640"/>
          </a:xfrm>
        </p:grpSpPr>
        <p:sp>
          <p:nvSpPr>
            <p:cNvPr id="24" name="Oval 23">
              <a:extLst>
                <a:ext uri="{FF2B5EF4-FFF2-40B4-BE49-F238E27FC236}">
                  <a16:creationId xmlns:a16="http://schemas.microsoft.com/office/drawing/2014/main" id="{86860FA5-CE2B-4019-8FD1-031D7D84E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5" name="Oval 24">
              <a:extLst>
                <a:ext uri="{FF2B5EF4-FFF2-40B4-BE49-F238E27FC236}">
                  <a16:creationId xmlns:a16="http://schemas.microsoft.com/office/drawing/2014/main" id="{392DF474-2C37-4DC7-B889-E88EAADEA6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7" name="Rectangle 26">
            <a:extLst>
              <a:ext uri="{FF2B5EF4-FFF2-40B4-BE49-F238E27FC236}">
                <a16:creationId xmlns:a16="http://schemas.microsoft.com/office/drawing/2014/main" id="{1C7FF924-8DA0-4BE9-8C7E-095B0EC13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9876" y="0"/>
            <a:ext cx="4594123" cy="5143499"/>
          </a:xfrm>
          <a:prstGeom prst="rect">
            <a:avLst/>
          </a:prstGeom>
          <a:blipFill dpi="0" rotWithShape="1">
            <a:blip r:embed="rId4">
              <a:alphaModFix amt="60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407A73-14DF-E841-9DAA-18D9CBC0F445}"/>
              </a:ext>
            </a:extLst>
          </p:cNvPr>
          <p:cNvSpPr>
            <a:spLocks noGrp="1"/>
          </p:cNvSpPr>
          <p:nvPr>
            <p:ph type="title"/>
          </p:nvPr>
        </p:nvSpPr>
        <p:spPr>
          <a:xfrm>
            <a:off x="5261290" y="128340"/>
            <a:ext cx="3974689" cy="1207008"/>
          </a:xfrm>
          <a:ln>
            <a:noFill/>
          </a:ln>
        </p:spPr>
        <p:txBody>
          <a:bodyPr vert="horz" lIns="91440" tIns="45720" rIns="91440" bIns="45720" rtlCol="0" anchor="ctr">
            <a:normAutofit/>
          </a:bodyPr>
          <a:lstStyle/>
          <a:p>
            <a:pPr defTabSz="914400">
              <a:spcBef>
                <a:spcPct val="0"/>
              </a:spcBef>
            </a:pPr>
            <a:r>
              <a:rPr lang="en-US" sz="3000" dirty="0"/>
              <a:t>Academic myths </a:t>
            </a:r>
          </a:p>
        </p:txBody>
      </p:sp>
      <p:pic>
        <p:nvPicPr>
          <p:cNvPr id="5" name="Picture 4">
            <a:extLst>
              <a:ext uri="{FF2B5EF4-FFF2-40B4-BE49-F238E27FC236}">
                <a16:creationId xmlns:a16="http://schemas.microsoft.com/office/drawing/2014/main" id="{C760E0BC-AE69-154E-B312-BB38D76CE0AC}"/>
              </a:ext>
            </a:extLst>
          </p:cNvPr>
          <p:cNvPicPr>
            <a:picLocks noChangeAspect="1"/>
          </p:cNvPicPr>
          <p:nvPr/>
        </p:nvPicPr>
        <p:blipFill>
          <a:blip r:embed="rId6"/>
          <a:stretch>
            <a:fillRect/>
          </a:stretch>
        </p:blipFill>
        <p:spPr>
          <a:xfrm>
            <a:off x="0" y="0"/>
            <a:ext cx="5168141" cy="5207194"/>
          </a:xfrm>
          <a:prstGeom prst="rect">
            <a:avLst/>
          </a:prstGeom>
        </p:spPr>
      </p:pic>
      <p:sp>
        <p:nvSpPr>
          <p:cNvPr id="3" name="Text Placeholder 2">
            <a:extLst>
              <a:ext uri="{FF2B5EF4-FFF2-40B4-BE49-F238E27FC236}">
                <a16:creationId xmlns:a16="http://schemas.microsoft.com/office/drawing/2014/main" id="{9F2BC68B-67FD-A44A-89B3-12ADE4B7CC2D}"/>
              </a:ext>
            </a:extLst>
          </p:cNvPr>
          <p:cNvSpPr>
            <a:spLocks noGrp="1"/>
          </p:cNvSpPr>
          <p:nvPr>
            <p:ph type="body" idx="1"/>
          </p:nvPr>
        </p:nvSpPr>
        <p:spPr>
          <a:xfrm>
            <a:off x="5169311" y="1137345"/>
            <a:ext cx="3702987" cy="3520079"/>
          </a:xfrm>
        </p:spPr>
        <p:txBody>
          <a:bodyPr vert="horz" lIns="91440" tIns="45720" rIns="91440" bIns="45720" rtlCol="0">
            <a:normAutofit/>
          </a:bodyPr>
          <a:lstStyle/>
          <a:p>
            <a:pPr indent="-182880" defTabSz="914400">
              <a:buSzPct val="85000"/>
              <a:buFont typeface="Wingdings" pitchFamily="2" charset="2"/>
              <a:buChar char="§"/>
            </a:pPr>
            <a:r>
              <a:rPr lang="en-US" sz="1100" dirty="0"/>
              <a:t>Students just need to work harder. (Grit) </a:t>
            </a:r>
          </a:p>
          <a:p>
            <a:pPr lvl="1" indent="-182880" defTabSz="914400">
              <a:buSzPct val="85000"/>
              <a:buFont typeface="Wingdings" pitchFamily="2" charset="2"/>
              <a:buChar char="§"/>
            </a:pPr>
            <a:r>
              <a:rPr lang="en-US" sz="1100" dirty="0"/>
              <a:t>No. We need to fix broken systems. </a:t>
            </a:r>
          </a:p>
          <a:p>
            <a:pPr indent="-182880" defTabSz="914400">
              <a:buSzPct val="85000"/>
              <a:buFont typeface="Wingdings" pitchFamily="2" charset="2"/>
              <a:buChar char="§"/>
            </a:pPr>
            <a:r>
              <a:rPr lang="en-US" sz="1100" dirty="0"/>
              <a:t>We are dumbing things down or making it easier. (Rigor)</a:t>
            </a:r>
          </a:p>
          <a:p>
            <a:pPr lvl="1" indent="-182880" defTabSz="914400">
              <a:buSzPct val="85000"/>
              <a:buFont typeface="Wingdings" pitchFamily="2" charset="2"/>
              <a:buChar char="§"/>
            </a:pPr>
            <a:r>
              <a:rPr lang="en-US" sz="1100" dirty="0"/>
              <a:t>No. We need to challenge assumptions about success. </a:t>
            </a:r>
          </a:p>
          <a:p>
            <a:pPr indent="-182880" defTabSz="914400">
              <a:buSzPct val="85000"/>
              <a:buFont typeface="Wingdings" pitchFamily="2" charset="2"/>
              <a:buChar char="§"/>
            </a:pPr>
            <a:r>
              <a:rPr lang="en-US" sz="1100" dirty="0"/>
              <a:t>Students shouldn’t be so entitled when it comes to grades. (Growth Mindset) </a:t>
            </a:r>
          </a:p>
          <a:p>
            <a:pPr lvl="1" indent="-182880" defTabSz="914400">
              <a:buSzPct val="85000"/>
              <a:buFont typeface="Wingdings" pitchFamily="2" charset="2"/>
              <a:buChar char="§"/>
            </a:pPr>
            <a:r>
              <a:rPr lang="en-US" sz="1100" dirty="0"/>
              <a:t>No. We have a system where failing has extreme consequences for them and sometimes  their entire families. </a:t>
            </a:r>
          </a:p>
          <a:p>
            <a:pPr indent="-182880" defTabSz="914400">
              <a:buSzPct val="85000"/>
              <a:buFont typeface="Wingdings" pitchFamily="2" charset="2"/>
              <a:buChar char="§"/>
            </a:pPr>
            <a:r>
              <a:rPr lang="en-US" sz="1100" dirty="0"/>
              <a:t>Students don’t have the skills to be successful here/they aren’t college ready. (College Ready) </a:t>
            </a:r>
          </a:p>
          <a:p>
            <a:pPr lvl="1" indent="-182880" defTabSz="914400">
              <a:buSzPct val="85000"/>
              <a:buFont typeface="Wingdings" pitchFamily="2" charset="2"/>
              <a:buChar char="§"/>
            </a:pPr>
            <a:r>
              <a:rPr lang="en-US" sz="1100" dirty="0"/>
              <a:t>No. Our systems have failed our students and we have an opportunity to help them. </a:t>
            </a:r>
          </a:p>
          <a:p>
            <a:pPr marL="731520" lvl="1" indent="-182880" defTabSz="914400">
              <a:buSzPct val="85000"/>
              <a:buFont typeface="Wingdings" pitchFamily="2" charset="2"/>
              <a:buChar char="§"/>
            </a:pPr>
            <a:endParaRPr lang="en-US" sz="1100" dirty="0"/>
          </a:p>
          <a:p>
            <a:pPr indent="-182880" defTabSz="914400">
              <a:buSzPct val="85000"/>
              <a:buFont typeface="Wingdings" pitchFamily="2" charset="2"/>
              <a:buChar char="§"/>
            </a:pPr>
            <a:endParaRPr lang="en-US" sz="1100" dirty="0"/>
          </a:p>
        </p:txBody>
      </p:sp>
      <p:grpSp>
        <p:nvGrpSpPr>
          <p:cNvPr id="29" name="Group 28">
            <a:extLst>
              <a:ext uri="{FF2B5EF4-FFF2-40B4-BE49-F238E27FC236}">
                <a16:creationId xmlns:a16="http://schemas.microsoft.com/office/drawing/2014/main" id="{5029B4A8-2CF0-48DC-B29E-F3B62EDDC4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4672260"/>
            <a:ext cx="342900" cy="342900"/>
            <a:chOff x="11361456" y="6195813"/>
            <a:chExt cx="548640" cy="548640"/>
          </a:xfrm>
        </p:grpSpPr>
        <p:sp>
          <p:nvSpPr>
            <p:cNvPr id="30" name="Oval 29">
              <a:extLst>
                <a:ext uri="{FF2B5EF4-FFF2-40B4-BE49-F238E27FC236}">
                  <a16:creationId xmlns:a16="http://schemas.microsoft.com/office/drawing/2014/main" id="{F71DA811-F7AE-460D-9891-57F221994B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1" name="Oval 30">
              <a:extLst>
                <a:ext uri="{FF2B5EF4-FFF2-40B4-BE49-F238E27FC236}">
                  <a16:creationId xmlns:a16="http://schemas.microsoft.com/office/drawing/2014/main" id="{3747795E-BBFD-44B4-892D-2054745A84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Slide Number Placeholder 3">
            <a:extLst>
              <a:ext uri="{FF2B5EF4-FFF2-40B4-BE49-F238E27FC236}">
                <a16:creationId xmlns:a16="http://schemas.microsoft.com/office/drawing/2014/main" id="{5B911CD0-EB67-264C-A6E1-351F393E3C3B}"/>
              </a:ext>
            </a:extLst>
          </p:cNvPr>
          <p:cNvSpPr>
            <a:spLocks noGrp="1"/>
          </p:cNvSpPr>
          <p:nvPr>
            <p:ph type="sldNum" idx="12"/>
          </p:nvPr>
        </p:nvSpPr>
        <p:spPr>
          <a:xfrm>
            <a:off x="8483346" y="4704588"/>
            <a:ext cx="480060" cy="273843"/>
          </a:xfrm>
        </p:spPr>
        <p:txBody>
          <a:bodyPr vert="horz" lIns="91440" tIns="45720" rIns="91440" bIns="45720" rtlCol="0" anchor="ctr">
            <a:normAutofit/>
          </a:bodyPr>
          <a:lstStyle/>
          <a:p>
            <a:pPr lvl="0" indent="0">
              <a:lnSpc>
                <a:spcPct val="90000"/>
              </a:lnSpc>
              <a:spcBef>
                <a:spcPts val="0"/>
              </a:spcBef>
              <a:spcAft>
                <a:spcPts val="600"/>
              </a:spcAft>
              <a:buNone/>
            </a:pPr>
            <a:fld id="{00000000-1234-1234-1234-123412341234}" type="slidenum">
              <a:rPr lang="en-US" sz="700" smtClean="0"/>
              <a:pPr lvl="0" indent="0">
                <a:lnSpc>
                  <a:spcPct val="90000"/>
                </a:lnSpc>
                <a:spcBef>
                  <a:spcPts val="0"/>
                </a:spcBef>
                <a:spcAft>
                  <a:spcPts val="600"/>
                </a:spcAft>
                <a:buNone/>
              </a:pPr>
              <a:t>7</a:t>
            </a:fld>
            <a:endParaRPr lang="en-US" sz="700"/>
          </a:p>
        </p:txBody>
      </p:sp>
      <p:sp>
        <p:nvSpPr>
          <p:cNvPr id="13" name="TextBox 12">
            <a:extLst>
              <a:ext uri="{FF2B5EF4-FFF2-40B4-BE49-F238E27FC236}">
                <a16:creationId xmlns:a16="http://schemas.microsoft.com/office/drawing/2014/main" id="{36EA5838-C773-0C4D-8995-914B58A03904}"/>
              </a:ext>
            </a:extLst>
          </p:cNvPr>
          <p:cNvSpPr txBox="1"/>
          <p:nvPr/>
        </p:nvSpPr>
        <p:spPr>
          <a:xfrm>
            <a:off x="8866233" y="4774168"/>
            <a:ext cx="277767" cy="369332"/>
          </a:xfrm>
          <a:prstGeom prst="rect">
            <a:avLst/>
          </a:prstGeom>
          <a:noFill/>
        </p:spPr>
        <p:txBody>
          <a:bodyPr wrap="square" rtlCol="0">
            <a:spAutoFit/>
          </a:bodyPr>
          <a:lstStyle/>
          <a:p>
            <a:r>
              <a:rPr lang="en-US" dirty="0"/>
              <a:t>A</a:t>
            </a:r>
          </a:p>
        </p:txBody>
      </p:sp>
    </p:spTree>
    <p:extLst>
      <p:ext uri="{BB962C8B-B14F-4D97-AF65-F5344CB8AC3E}">
        <p14:creationId xmlns:p14="http://schemas.microsoft.com/office/powerpoint/2010/main" val="958992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4672260"/>
            <a:ext cx="342900" cy="342900"/>
            <a:chOff x="11361456" y="6195813"/>
            <a:chExt cx="548640" cy="548640"/>
          </a:xfrm>
        </p:grpSpPr>
        <p:sp>
          <p:nvSpPr>
            <p:cNvPr id="25" name="Oval 24">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26" name="Oval 25">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28" name="Rectangle 2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348089"/>
            <a:ext cx="7667244" cy="60512"/>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451464"/>
            <a:ext cx="7667244" cy="1039405"/>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1528991"/>
            <a:ext cx="7667244" cy="60512"/>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a:extLst>
              <a:ext uri="{FF2B5EF4-FFF2-40B4-BE49-F238E27FC236}">
                <a16:creationId xmlns:a16="http://schemas.microsoft.com/office/drawing/2014/main" id="{7A6F342A-BC14-C342-AD76-C3EBDF3F09FB}"/>
              </a:ext>
            </a:extLst>
          </p:cNvPr>
          <p:cNvSpPr>
            <a:spLocks noGrp="1"/>
          </p:cNvSpPr>
          <p:nvPr>
            <p:ph type="body" idx="1"/>
          </p:nvPr>
        </p:nvSpPr>
        <p:spPr>
          <a:xfrm>
            <a:off x="271702" y="1878833"/>
            <a:ext cx="4371860" cy="2888840"/>
          </a:xfrm>
        </p:spPr>
        <p:txBody>
          <a:bodyPr vert="horz" lIns="91440" tIns="45720" rIns="91440" bIns="45720" rtlCol="0">
            <a:normAutofit fontScale="92500" lnSpcReduction="20000"/>
          </a:bodyPr>
          <a:lstStyle/>
          <a:p>
            <a:pPr marL="274320" indent="-182880" defTabSz="914400">
              <a:buSzPct val="85000"/>
              <a:buFont typeface="Wingdings" pitchFamily="2" charset="2"/>
              <a:buChar char="§"/>
            </a:pPr>
            <a:r>
              <a:rPr lang="en-US" dirty="0"/>
              <a:t>Faux Rigor </a:t>
            </a:r>
          </a:p>
          <a:p>
            <a:pPr marL="560070" indent="-182880" defTabSz="914400">
              <a:buSzPct val="85000"/>
              <a:buFont typeface="Wingdings" pitchFamily="2" charset="2"/>
              <a:buChar char="§"/>
            </a:pPr>
            <a:r>
              <a:rPr lang="en-US" dirty="0"/>
              <a:t>Prioritizing students meeting </a:t>
            </a:r>
            <a:r>
              <a:rPr lang="en-US" i="1" dirty="0"/>
              <a:t>arbitrary </a:t>
            </a:r>
            <a:r>
              <a:rPr lang="en-US" dirty="0"/>
              <a:t>timelines, deadlines, work loads, methods, doing all the “stuff,” and performing how we imagine good students perform</a:t>
            </a:r>
          </a:p>
          <a:p>
            <a:pPr marL="560070" indent="-182880" defTabSz="914400">
              <a:buSzPct val="85000"/>
              <a:buFont typeface="Wingdings" pitchFamily="2" charset="2"/>
              <a:buChar char="§"/>
            </a:pPr>
            <a:r>
              <a:rPr lang="en-US" dirty="0"/>
              <a:t>Having high expectations and expecting students to find their own way of meeting</a:t>
            </a:r>
          </a:p>
          <a:p>
            <a:pPr marL="560070" indent="-182880" defTabSz="914400">
              <a:buSzPct val="85000"/>
              <a:buFont typeface="Wingdings" pitchFamily="2" charset="2"/>
              <a:buChar char="§"/>
            </a:pPr>
            <a:r>
              <a:rPr lang="en-US" dirty="0"/>
              <a:t>A focus on the product of learning without recognition of the process </a:t>
            </a:r>
          </a:p>
          <a:p>
            <a:pPr marL="560070" indent="-182880" defTabSz="914400">
              <a:buSzPct val="85000"/>
              <a:buFont typeface="Wingdings" pitchFamily="2" charset="2"/>
              <a:buChar char="§"/>
            </a:pPr>
            <a:r>
              <a:rPr lang="en-US" dirty="0"/>
              <a:t>Comparing students to each other and ourselves and expecting them to perform in the same way</a:t>
            </a:r>
          </a:p>
          <a:p>
            <a:pPr marL="560070" indent="-182880" defTabSz="914400">
              <a:buSzPct val="85000"/>
              <a:buFont typeface="Wingdings" pitchFamily="2" charset="2"/>
              <a:buChar char="§"/>
            </a:pPr>
            <a:r>
              <a:rPr lang="en-US" dirty="0"/>
              <a:t>Ignoring student progress that happens outside of the boundaries we set</a:t>
            </a:r>
          </a:p>
        </p:txBody>
      </p:sp>
      <p:sp>
        <p:nvSpPr>
          <p:cNvPr id="36" name="Oval 3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51293" y="4672260"/>
            <a:ext cx="342900" cy="34290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8" name="Oval 3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73188" y="4694155"/>
            <a:ext cx="299110" cy="299111"/>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8D54E171-1BA1-8C4F-8323-26B95A160FC7}"/>
              </a:ext>
            </a:extLst>
          </p:cNvPr>
          <p:cNvSpPr>
            <a:spLocks noGrp="1"/>
          </p:cNvSpPr>
          <p:nvPr>
            <p:ph type="sldNum" idx="12"/>
          </p:nvPr>
        </p:nvSpPr>
        <p:spPr>
          <a:xfrm>
            <a:off x="8483346" y="4704588"/>
            <a:ext cx="480060" cy="273843"/>
          </a:xfrm>
        </p:spPr>
        <p:txBody>
          <a:bodyPr vert="horz" lIns="91440" tIns="45720" rIns="91440" bIns="45720" rtlCol="0" anchor="ctr">
            <a:normAutofit/>
          </a:bodyPr>
          <a:lstStyle/>
          <a:p>
            <a:pPr lvl="0" indent="0" defTabSz="457200">
              <a:lnSpc>
                <a:spcPct val="90000"/>
              </a:lnSpc>
              <a:spcBef>
                <a:spcPts val="0"/>
              </a:spcBef>
              <a:spcAft>
                <a:spcPts val="600"/>
              </a:spcAft>
              <a:buNone/>
            </a:pPr>
            <a:fld id="{00000000-1234-1234-1234-123412341234}" type="slidenum">
              <a:rPr lang="en-US" sz="700" b="1" kern="1200" dirty="0">
                <a:solidFill>
                  <a:srgbClr val="FFFFFF"/>
                </a:solidFill>
                <a:latin typeface="+mj-lt"/>
                <a:ea typeface="+mn-ea"/>
                <a:cs typeface="+mn-cs"/>
              </a:rPr>
              <a:pPr lvl="0" indent="0" defTabSz="457200">
                <a:lnSpc>
                  <a:spcPct val="90000"/>
                </a:lnSpc>
                <a:spcBef>
                  <a:spcPts val="0"/>
                </a:spcBef>
                <a:spcAft>
                  <a:spcPts val="600"/>
                </a:spcAft>
                <a:buNone/>
              </a:pPr>
              <a:t>8</a:t>
            </a:fld>
            <a:endParaRPr lang="en-US" sz="700" b="1" kern="1200" dirty="0">
              <a:solidFill>
                <a:srgbClr val="FFFFFF"/>
              </a:solidFill>
              <a:latin typeface="+mj-lt"/>
              <a:ea typeface="+mn-ea"/>
              <a:cs typeface="+mn-cs"/>
            </a:endParaRPr>
          </a:p>
        </p:txBody>
      </p:sp>
      <p:sp>
        <p:nvSpPr>
          <p:cNvPr id="5" name="TextBox 4">
            <a:extLst>
              <a:ext uri="{FF2B5EF4-FFF2-40B4-BE49-F238E27FC236}">
                <a16:creationId xmlns:a16="http://schemas.microsoft.com/office/drawing/2014/main" id="{8D5AE723-D5D3-4A4B-A1F6-224F443ED910}"/>
              </a:ext>
            </a:extLst>
          </p:cNvPr>
          <p:cNvSpPr txBox="1"/>
          <p:nvPr/>
        </p:nvSpPr>
        <p:spPr>
          <a:xfrm>
            <a:off x="2556588" y="606490"/>
            <a:ext cx="184731" cy="369332"/>
          </a:xfrm>
          <a:prstGeom prst="rect">
            <a:avLst/>
          </a:prstGeom>
          <a:noFill/>
        </p:spPr>
        <p:txBody>
          <a:bodyPr wrap="none" rtlCol="0">
            <a:spAutoFit/>
          </a:bodyPr>
          <a:lstStyle/>
          <a:p>
            <a:endParaRPr lang="en-US" dirty="0"/>
          </a:p>
        </p:txBody>
      </p:sp>
      <p:sp>
        <p:nvSpPr>
          <p:cNvPr id="2" name="TextBox 1">
            <a:extLst>
              <a:ext uri="{FF2B5EF4-FFF2-40B4-BE49-F238E27FC236}">
                <a16:creationId xmlns:a16="http://schemas.microsoft.com/office/drawing/2014/main" id="{BAEB9F6C-7C56-964E-9A8A-285C708B17E6}"/>
              </a:ext>
            </a:extLst>
          </p:cNvPr>
          <p:cNvSpPr txBox="1"/>
          <p:nvPr/>
        </p:nvSpPr>
        <p:spPr>
          <a:xfrm>
            <a:off x="802386" y="648000"/>
            <a:ext cx="6399354" cy="646331"/>
          </a:xfrm>
          <a:prstGeom prst="rect">
            <a:avLst/>
          </a:prstGeom>
          <a:noFill/>
        </p:spPr>
        <p:txBody>
          <a:bodyPr wrap="square" rtlCol="0">
            <a:spAutoFit/>
          </a:bodyPr>
          <a:lstStyle/>
          <a:p>
            <a:r>
              <a:rPr lang="en-US" sz="3600" dirty="0">
                <a:solidFill>
                  <a:srgbClr val="C00000"/>
                </a:solidFill>
                <a:latin typeface="+mj-lt"/>
              </a:rPr>
              <a:t>What does it mean to be rigorous? </a:t>
            </a:r>
          </a:p>
        </p:txBody>
      </p:sp>
      <p:sp>
        <p:nvSpPr>
          <p:cNvPr id="27" name="Text Placeholder 2">
            <a:extLst>
              <a:ext uri="{FF2B5EF4-FFF2-40B4-BE49-F238E27FC236}">
                <a16:creationId xmlns:a16="http://schemas.microsoft.com/office/drawing/2014/main" id="{D38BA07A-1759-934B-8B8E-061F99EC9747}"/>
              </a:ext>
            </a:extLst>
          </p:cNvPr>
          <p:cNvSpPr txBox="1">
            <a:spLocks/>
          </p:cNvSpPr>
          <p:nvPr/>
        </p:nvSpPr>
        <p:spPr>
          <a:xfrm>
            <a:off x="4427002" y="1849162"/>
            <a:ext cx="4371860" cy="2888840"/>
          </a:xfrm>
          <a:prstGeom prst="rect">
            <a:avLst/>
          </a:prstGeom>
        </p:spPr>
        <p:txBody>
          <a:bodyPr spcFirstLastPara="1" vert="horz" wrap="square" lIns="91440" tIns="45720" rIns="91440" bIns="45720" rtlCol="0" anchor="t" anchorCtr="0">
            <a:normAutofit fontScale="92500" lnSpcReduction="10000"/>
          </a:bodyPr>
          <a:lstStyle>
            <a:lvl1pPr marL="457200" lvl="0" indent="-317500" algn="l" defTabSz="685800" rtl="0" eaLnBrk="1" latinLnBrk="0" hangingPunct="1">
              <a:lnSpc>
                <a:spcPct val="90000"/>
              </a:lnSpc>
              <a:spcBef>
                <a:spcPts val="600"/>
              </a:spcBef>
              <a:spcAft>
                <a:spcPts val="0"/>
              </a:spcAft>
              <a:buClr>
                <a:schemeClr val="accent1">
                  <a:lumMod val="75000"/>
                </a:schemeClr>
              </a:buClr>
              <a:buSzPts val="1400"/>
              <a:buFont typeface="Wingdings" pitchFamily="2" charset="2"/>
              <a:buChar char="✘"/>
              <a:defRPr sz="1500" kern="1200">
                <a:solidFill>
                  <a:schemeClr val="tx1"/>
                </a:solidFill>
                <a:latin typeface="+mn-lt"/>
                <a:ea typeface="+mn-ea"/>
                <a:cs typeface="+mn-cs"/>
              </a:defRPr>
            </a:lvl1pPr>
            <a:lvl2pPr marL="914400" lvl="1" indent="-381000" algn="l" defTabSz="685800" rtl="0" eaLnBrk="1" latinLnBrk="0" hangingPunct="1">
              <a:lnSpc>
                <a:spcPct val="90000"/>
              </a:lnSpc>
              <a:spcBef>
                <a:spcPts val="1000"/>
              </a:spcBef>
              <a:spcAft>
                <a:spcPts val="0"/>
              </a:spcAft>
              <a:buClr>
                <a:schemeClr val="accent1">
                  <a:lumMod val="75000"/>
                </a:schemeClr>
              </a:buClr>
              <a:buSzPts val="2400"/>
              <a:buFont typeface="Wingdings" pitchFamily="2" charset="2"/>
              <a:buChar char="-"/>
              <a:defRPr sz="1350" kern="1200">
                <a:solidFill>
                  <a:schemeClr val="tx1"/>
                </a:solidFill>
                <a:latin typeface="+mn-lt"/>
                <a:ea typeface="+mn-ea"/>
                <a:cs typeface="+mn-cs"/>
              </a:defRPr>
            </a:lvl2pPr>
            <a:lvl3pPr marL="1371600" lvl="2" indent="-381000" algn="l" defTabSz="685800" rtl="0" eaLnBrk="1" latinLnBrk="0" hangingPunct="1">
              <a:lnSpc>
                <a:spcPct val="90000"/>
              </a:lnSpc>
              <a:spcBef>
                <a:spcPts val="1000"/>
              </a:spcBef>
              <a:spcAft>
                <a:spcPts val="0"/>
              </a:spcAft>
              <a:buClr>
                <a:schemeClr val="accent1">
                  <a:lumMod val="75000"/>
                </a:schemeClr>
              </a:buClr>
              <a:buSzPts val="2400"/>
              <a:buFont typeface="Wingdings" pitchFamily="2" charset="2"/>
              <a:buChar char="-"/>
              <a:defRPr sz="1200" kern="1200">
                <a:solidFill>
                  <a:schemeClr val="tx1"/>
                </a:solidFill>
                <a:latin typeface="+mn-lt"/>
                <a:ea typeface="+mn-ea"/>
                <a:cs typeface="+mn-cs"/>
              </a:defRPr>
            </a:lvl3pPr>
            <a:lvl4pPr marL="1828800" lvl="3" indent="-381000" algn="l" defTabSz="685800" rtl="0" eaLnBrk="1" latinLnBrk="0" hangingPunct="1">
              <a:lnSpc>
                <a:spcPct val="90000"/>
              </a:lnSpc>
              <a:spcBef>
                <a:spcPts val="1000"/>
              </a:spcBef>
              <a:spcAft>
                <a:spcPts val="0"/>
              </a:spcAft>
              <a:buClr>
                <a:schemeClr val="accent1">
                  <a:lumMod val="75000"/>
                </a:schemeClr>
              </a:buClr>
              <a:buSzPts val="2400"/>
              <a:buFont typeface="Wingdings" pitchFamily="2" charset="2"/>
              <a:buChar char="●"/>
              <a:defRPr sz="1200" kern="1200">
                <a:solidFill>
                  <a:schemeClr val="tx1"/>
                </a:solidFill>
                <a:latin typeface="+mn-lt"/>
                <a:ea typeface="+mn-ea"/>
                <a:cs typeface="+mn-cs"/>
              </a:defRPr>
            </a:lvl4pPr>
            <a:lvl5pPr marL="2286000" lvl="4" indent="-381000" algn="l" defTabSz="685800" rtl="0" eaLnBrk="1" latinLnBrk="0" hangingPunct="1">
              <a:lnSpc>
                <a:spcPct val="90000"/>
              </a:lnSpc>
              <a:spcBef>
                <a:spcPts val="1000"/>
              </a:spcBef>
              <a:spcAft>
                <a:spcPts val="0"/>
              </a:spcAft>
              <a:buClr>
                <a:schemeClr val="accent1">
                  <a:lumMod val="75000"/>
                </a:schemeClr>
              </a:buClr>
              <a:buSzPts val="2400"/>
              <a:buFont typeface="Wingdings" pitchFamily="2" charset="2"/>
              <a:buChar char="○"/>
              <a:defRPr sz="1200" kern="1200">
                <a:solidFill>
                  <a:schemeClr val="tx1"/>
                </a:solidFill>
                <a:latin typeface="+mn-lt"/>
                <a:ea typeface="+mn-ea"/>
                <a:cs typeface="+mn-cs"/>
              </a:defRPr>
            </a:lvl5pPr>
            <a:lvl6pPr marL="2743200" lvl="5" indent="-381000" algn="l" defTabSz="685800" rtl="0" eaLnBrk="1" latinLnBrk="0" hangingPunct="1">
              <a:lnSpc>
                <a:spcPct val="90000"/>
              </a:lnSpc>
              <a:spcBef>
                <a:spcPts val="1000"/>
              </a:spcBef>
              <a:spcAft>
                <a:spcPts val="0"/>
              </a:spcAft>
              <a:buClr>
                <a:schemeClr val="accent1">
                  <a:lumMod val="75000"/>
                </a:schemeClr>
              </a:buClr>
              <a:buSzPts val="2400"/>
              <a:buFont typeface="Wingdings" pitchFamily="2" charset="2"/>
              <a:buChar char="■"/>
              <a:defRPr sz="1200" kern="1200">
                <a:solidFill>
                  <a:schemeClr val="tx1"/>
                </a:solidFill>
                <a:latin typeface="+mn-lt"/>
                <a:ea typeface="+mn-ea"/>
                <a:cs typeface="+mn-cs"/>
              </a:defRPr>
            </a:lvl6pPr>
            <a:lvl7pPr marL="3200400" lvl="6" indent="-381000" algn="l" defTabSz="685800" rtl="0" eaLnBrk="1" latinLnBrk="0" hangingPunct="1">
              <a:lnSpc>
                <a:spcPct val="90000"/>
              </a:lnSpc>
              <a:spcBef>
                <a:spcPts val="1000"/>
              </a:spcBef>
              <a:spcAft>
                <a:spcPts val="0"/>
              </a:spcAft>
              <a:buClr>
                <a:schemeClr val="accent1">
                  <a:lumMod val="75000"/>
                </a:schemeClr>
              </a:buClr>
              <a:buSzPts val="2400"/>
              <a:buFont typeface="Wingdings" pitchFamily="2" charset="2"/>
              <a:buChar char="●"/>
              <a:defRPr sz="1200" kern="1200">
                <a:solidFill>
                  <a:schemeClr val="tx1"/>
                </a:solidFill>
                <a:latin typeface="+mn-lt"/>
                <a:ea typeface="+mn-ea"/>
                <a:cs typeface="+mn-cs"/>
              </a:defRPr>
            </a:lvl7pPr>
            <a:lvl8pPr marL="3657600" lvl="7" indent="-381000" algn="l" defTabSz="685800" rtl="0" eaLnBrk="1" latinLnBrk="0" hangingPunct="1">
              <a:lnSpc>
                <a:spcPct val="90000"/>
              </a:lnSpc>
              <a:spcBef>
                <a:spcPts val="1000"/>
              </a:spcBef>
              <a:spcAft>
                <a:spcPts val="0"/>
              </a:spcAft>
              <a:buClr>
                <a:schemeClr val="accent1">
                  <a:lumMod val="75000"/>
                </a:schemeClr>
              </a:buClr>
              <a:buSzPts val="2400"/>
              <a:buFont typeface="Wingdings" pitchFamily="2" charset="2"/>
              <a:buChar char="○"/>
              <a:defRPr sz="1200" kern="1200">
                <a:solidFill>
                  <a:schemeClr val="tx1"/>
                </a:solidFill>
                <a:latin typeface="+mn-lt"/>
                <a:ea typeface="+mn-ea"/>
                <a:cs typeface="+mn-cs"/>
              </a:defRPr>
            </a:lvl8pPr>
            <a:lvl9pPr marL="4114800" lvl="8" indent="-381000" algn="l" defTabSz="685800" rtl="0" eaLnBrk="1" latinLnBrk="0" hangingPunct="1">
              <a:lnSpc>
                <a:spcPct val="90000"/>
              </a:lnSpc>
              <a:spcBef>
                <a:spcPts val="1000"/>
              </a:spcBef>
              <a:spcAft>
                <a:spcPts val="1000"/>
              </a:spcAft>
              <a:buClr>
                <a:schemeClr val="accent1">
                  <a:lumMod val="75000"/>
                </a:schemeClr>
              </a:buClr>
              <a:buSzPts val="2400"/>
              <a:buFont typeface="Wingdings" pitchFamily="2" charset="2"/>
              <a:buChar char="■"/>
              <a:defRPr sz="1200" kern="1200">
                <a:solidFill>
                  <a:schemeClr val="tx1"/>
                </a:solidFill>
                <a:latin typeface="+mn-lt"/>
                <a:ea typeface="+mn-ea"/>
                <a:cs typeface="+mn-cs"/>
              </a:defRPr>
            </a:lvl9pPr>
          </a:lstStyle>
          <a:p>
            <a:pPr marL="274320" indent="-182880" defTabSz="914400">
              <a:buSzPct val="85000"/>
              <a:buFont typeface="Wingdings" pitchFamily="2" charset="2"/>
              <a:buChar char="§"/>
            </a:pPr>
            <a:r>
              <a:rPr lang="en-US" dirty="0"/>
              <a:t>Meaningful Rigor: </a:t>
            </a:r>
          </a:p>
          <a:p>
            <a:pPr marL="560070" indent="-182880" defTabSz="914400">
              <a:buSzPct val="85000"/>
              <a:buFont typeface="Wingdings" pitchFamily="2" charset="2"/>
              <a:buChar char="§"/>
            </a:pPr>
            <a:r>
              <a:rPr lang="en-US" dirty="0"/>
              <a:t>Prioritizing student achievement and learning over our plans </a:t>
            </a:r>
          </a:p>
          <a:p>
            <a:pPr marL="560070" indent="-182880" defTabSz="914400">
              <a:buSzPct val="85000"/>
              <a:buFont typeface="Wingdings" pitchFamily="2" charset="2"/>
              <a:buChar char="§"/>
            </a:pPr>
            <a:r>
              <a:rPr lang="en-US" dirty="0"/>
              <a:t>Having high expectations with high support to achieve them </a:t>
            </a:r>
          </a:p>
          <a:p>
            <a:pPr marL="560070" indent="-182880" defTabSz="914400">
              <a:buSzPct val="85000"/>
              <a:buFont typeface="Wingdings" pitchFamily="2" charset="2"/>
              <a:buChar char="§"/>
            </a:pPr>
            <a:r>
              <a:rPr lang="en-US" dirty="0"/>
              <a:t>Focus on meaningful assessment as part of a learning process, not an end to that process</a:t>
            </a:r>
          </a:p>
          <a:p>
            <a:pPr marL="560070" indent="-182880" defTabSz="914400">
              <a:buSzPct val="85000"/>
              <a:buFont typeface="Wingdings" pitchFamily="2" charset="2"/>
              <a:buChar char="§"/>
            </a:pPr>
            <a:r>
              <a:rPr lang="en-US" dirty="0"/>
              <a:t>Meeting students’ individual needs </a:t>
            </a:r>
          </a:p>
          <a:p>
            <a:pPr marL="560070" indent="-182880" defTabSz="914400">
              <a:buSzPct val="85000"/>
              <a:buFont typeface="Wingdings" pitchFamily="2" charset="2"/>
              <a:buChar char="§"/>
            </a:pPr>
            <a:r>
              <a:rPr lang="en-US" dirty="0"/>
              <a:t>Encouraging progress and learning above all</a:t>
            </a:r>
          </a:p>
          <a:p>
            <a:pPr marL="560070" indent="-182880" defTabSz="914400">
              <a:buSzPct val="85000"/>
              <a:buFont typeface="Wingdings" pitchFamily="2" charset="2"/>
              <a:buChar char="§"/>
            </a:pPr>
            <a:r>
              <a:rPr lang="en-US" dirty="0"/>
              <a:t>Challenging our notions of what success looks like and constantly asking what is best for students </a:t>
            </a:r>
          </a:p>
          <a:p>
            <a:pPr marL="560070" indent="-182880" defTabSz="914400">
              <a:buSzPct val="85000"/>
              <a:buFont typeface="Wingdings" pitchFamily="2" charset="2"/>
              <a:buChar char="§"/>
            </a:pPr>
            <a:endParaRPr lang="en-US" dirty="0"/>
          </a:p>
        </p:txBody>
      </p:sp>
      <p:sp>
        <p:nvSpPr>
          <p:cNvPr id="16" name="TextBox 15">
            <a:extLst>
              <a:ext uri="{FF2B5EF4-FFF2-40B4-BE49-F238E27FC236}">
                <a16:creationId xmlns:a16="http://schemas.microsoft.com/office/drawing/2014/main" id="{F720CDBB-449E-9841-8A72-3BEF38233A53}"/>
              </a:ext>
            </a:extLst>
          </p:cNvPr>
          <p:cNvSpPr txBox="1"/>
          <p:nvPr/>
        </p:nvSpPr>
        <p:spPr>
          <a:xfrm>
            <a:off x="8866233" y="4774168"/>
            <a:ext cx="277767" cy="369332"/>
          </a:xfrm>
          <a:prstGeom prst="rect">
            <a:avLst/>
          </a:prstGeom>
          <a:noFill/>
        </p:spPr>
        <p:txBody>
          <a:bodyPr wrap="square" rtlCol="0">
            <a:spAutoFit/>
          </a:bodyPr>
          <a:lstStyle/>
          <a:p>
            <a:r>
              <a:rPr lang="en-US" dirty="0"/>
              <a:t>R</a:t>
            </a:r>
          </a:p>
        </p:txBody>
      </p:sp>
    </p:spTree>
    <p:extLst>
      <p:ext uri="{BB962C8B-B14F-4D97-AF65-F5344CB8AC3E}">
        <p14:creationId xmlns:p14="http://schemas.microsoft.com/office/powerpoint/2010/main" val="651030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4672260"/>
            <a:ext cx="342900" cy="342900"/>
            <a:chOff x="11361456" y="6195813"/>
            <a:chExt cx="548640" cy="548640"/>
          </a:xfrm>
        </p:grpSpPr>
        <p:sp>
          <p:nvSpPr>
            <p:cNvPr id="25" name="Oval 24">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26" name="Oval 25">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28" name="Rectangle 27">
            <a:extLst>
              <a:ext uri="{FF2B5EF4-FFF2-40B4-BE49-F238E27FC236}">
                <a16:creationId xmlns:a16="http://schemas.microsoft.com/office/drawing/2014/main" id="{4FCA88C2-C73C-4062-A097-8FBCE3090B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3981C21-E132-4402-B31B-D725C1CE7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203" y="489930"/>
            <a:ext cx="8181594" cy="6051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A685C77-4E84-486A-9AE5-F3635BE98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201" y="616743"/>
            <a:ext cx="3862197" cy="3921209"/>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727131-8B2D-C941-82B6-7285E4C04BAF}"/>
              </a:ext>
            </a:extLst>
          </p:cNvPr>
          <p:cNvSpPr>
            <a:spLocks noGrp="1"/>
          </p:cNvSpPr>
          <p:nvPr>
            <p:ph type="title"/>
          </p:nvPr>
        </p:nvSpPr>
        <p:spPr>
          <a:xfrm>
            <a:off x="965200" y="1099342"/>
            <a:ext cx="2895599" cy="2956009"/>
          </a:xfrm>
        </p:spPr>
        <p:txBody>
          <a:bodyPr vert="horz" lIns="91440" tIns="45720" rIns="91440" bIns="45720" rtlCol="0" anchor="ctr">
            <a:normAutofit/>
          </a:bodyPr>
          <a:lstStyle/>
          <a:p>
            <a:pPr defTabSz="914400">
              <a:spcBef>
                <a:spcPct val="0"/>
              </a:spcBef>
            </a:pPr>
            <a:r>
              <a:rPr lang="en-US" sz="3800" dirty="0"/>
              <a:t>Living BIG: Boundaries, Integrity, and Generosity </a:t>
            </a:r>
          </a:p>
        </p:txBody>
      </p:sp>
      <p:sp>
        <p:nvSpPr>
          <p:cNvPr id="3" name="Text Placeholder 2">
            <a:extLst>
              <a:ext uri="{FF2B5EF4-FFF2-40B4-BE49-F238E27FC236}">
                <a16:creationId xmlns:a16="http://schemas.microsoft.com/office/drawing/2014/main" id="{C0903459-1716-ED48-8A20-8C4F4EA58670}"/>
              </a:ext>
            </a:extLst>
          </p:cNvPr>
          <p:cNvSpPr>
            <a:spLocks noGrp="1"/>
          </p:cNvSpPr>
          <p:nvPr>
            <p:ph type="body" idx="1"/>
          </p:nvPr>
        </p:nvSpPr>
        <p:spPr>
          <a:xfrm>
            <a:off x="4813299" y="1019317"/>
            <a:ext cx="3849499" cy="3036035"/>
          </a:xfrm>
        </p:spPr>
        <p:txBody>
          <a:bodyPr vert="horz" lIns="91440" tIns="45720" rIns="91440" bIns="45720" rtlCol="0" anchor="ctr">
            <a:normAutofit/>
          </a:bodyPr>
          <a:lstStyle/>
          <a:p>
            <a:pPr marL="139700" indent="-182880" defTabSz="914400">
              <a:buSzPct val="85000"/>
              <a:buFont typeface="Wingdings" pitchFamily="2" charset="2"/>
              <a:buChar char="§"/>
            </a:pPr>
            <a:r>
              <a:rPr lang="en-US" dirty="0"/>
              <a:t>“What boundaries do I need to put in place so I can work from a place of integrity and extend the most generous interpretations of the intentions, words, and actions of others?” </a:t>
            </a:r>
          </a:p>
        </p:txBody>
      </p:sp>
      <p:sp>
        <p:nvSpPr>
          <p:cNvPr id="34" name="Rectangle 33">
            <a:extLst>
              <a:ext uri="{FF2B5EF4-FFF2-40B4-BE49-F238E27FC236}">
                <a16:creationId xmlns:a16="http://schemas.microsoft.com/office/drawing/2014/main" id="{E55C1C3E-5158-47F3-8FD9-14B22C3E6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203" y="4591246"/>
            <a:ext cx="8181594" cy="60512"/>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94FA8120-5012-CA4E-85D1-2E077D3572C6}"/>
              </a:ext>
            </a:extLst>
          </p:cNvPr>
          <p:cNvSpPr>
            <a:spLocks noGrp="1"/>
          </p:cNvSpPr>
          <p:nvPr>
            <p:ph type="sldNum" idx="12"/>
          </p:nvPr>
        </p:nvSpPr>
        <p:spPr>
          <a:xfrm>
            <a:off x="8483346" y="4704588"/>
            <a:ext cx="480060" cy="273843"/>
          </a:xfrm>
        </p:spPr>
        <p:txBody>
          <a:bodyPr vert="horz" lIns="91440" tIns="45720" rIns="91440" bIns="45720" rtlCol="0" anchor="ctr">
            <a:normAutofit/>
          </a:bodyPr>
          <a:lstStyle/>
          <a:p>
            <a:pPr lvl="0" indent="0" defTabSz="457200">
              <a:lnSpc>
                <a:spcPct val="90000"/>
              </a:lnSpc>
              <a:spcBef>
                <a:spcPts val="0"/>
              </a:spcBef>
              <a:spcAft>
                <a:spcPts val="600"/>
              </a:spcAft>
              <a:buNone/>
            </a:pPr>
            <a:fld id="{00000000-1234-1234-1234-123412341234}" type="slidenum">
              <a:rPr lang="en-US" sz="700" b="1" kern="1200">
                <a:solidFill>
                  <a:schemeClr val="accent1"/>
                </a:solidFill>
                <a:latin typeface="+mj-lt"/>
                <a:ea typeface="+mn-ea"/>
                <a:cs typeface="+mn-cs"/>
              </a:rPr>
              <a:pPr lvl="0" indent="0" defTabSz="457200">
                <a:lnSpc>
                  <a:spcPct val="90000"/>
                </a:lnSpc>
                <a:spcBef>
                  <a:spcPts val="0"/>
                </a:spcBef>
                <a:spcAft>
                  <a:spcPts val="600"/>
                </a:spcAft>
                <a:buNone/>
              </a:pPr>
              <a:t>9</a:t>
            </a:fld>
            <a:endParaRPr lang="en-US" sz="700" b="1" kern="1200">
              <a:solidFill>
                <a:schemeClr val="accent1"/>
              </a:solidFill>
              <a:latin typeface="+mj-lt"/>
              <a:ea typeface="+mn-ea"/>
              <a:cs typeface="+mn-cs"/>
            </a:endParaRPr>
          </a:p>
        </p:txBody>
      </p:sp>
      <p:sp>
        <p:nvSpPr>
          <p:cNvPr id="5" name="TextBox 4">
            <a:extLst>
              <a:ext uri="{FF2B5EF4-FFF2-40B4-BE49-F238E27FC236}">
                <a16:creationId xmlns:a16="http://schemas.microsoft.com/office/drawing/2014/main" id="{16285377-0097-1545-A0A2-FCD7FA626EAB}"/>
              </a:ext>
            </a:extLst>
          </p:cNvPr>
          <p:cNvSpPr txBox="1"/>
          <p:nvPr/>
        </p:nvSpPr>
        <p:spPr>
          <a:xfrm>
            <a:off x="4572000" y="4225306"/>
            <a:ext cx="4090797" cy="276999"/>
          </a:xfrm>
          <a:prstGeom prst="rect">
            <a:avLst/>
          </a:prstGeom>
          <a:noFill/>
        </p:spPr>
        <p:txBody>
          <a:bodyPr wrap="square" rtlCol="0">
            <a:spAutoFit/>
          </a:bodyPr>
          <a:lstStyle/>
          <a:p>
            <a:r>
              <a:rPr lang="en-US" sz="1200" dirty="0"/>
              <a:t>From </a:t>
            </a:r>
            <a:r>
              <a:rPr lang="en-US" sz="1200" i="1" dirty="0"/>
              <a:t>Rising Strong </a:t>
            </a:r>
            <a:r>
              <a:rPr lang="en-US" sz="1200" dirty="0"/>
              <a:t>and </a:t>
            </a:r>
            <a:r>
              <a:rPr lang="en-US" sz="1200" i="1" dirty="0"/>
              <a:t>Dare to Lead, </a:t>
            </a:r>
            <a:r>
              <a:rPr lang="en-US" sz="1200" dirty="0"/>
              <a:t>by </a:t>
            </a:r>
            <a:r>
              <a:rPr lang="en-US" sz="1200" dirty="0" err="1"/>
              <a:t>Brené</a:t>
            </a:r>
            <a:r>
              <a:rPr lang="en-US" sz="1200" dirty="0"/>
              <a:t> Brown </a:t>
            </a:r>
          </a:p>
        </p:txBody>
      </p:sp>
      <p:sp>
        <p:nvSpPr>
          <p:cNvPr id="13" name="TextBox 12">
            <a:extLst>
              <a:ext uri="{FF2B5EF4-FFF2-40B4-BE49-F238E27FC236}">
                <a16:creationId xmlns:a16="http://schemas.microsoft.com/office/drawing/2014/main" id="{9EC12008-0EBD-834D-8B46-5883F1595916}"/>
              </a:ext>
            </a:extLst>
          </p:cNvPr>
          <p:cNvSpPr txBox="1"/>
          <p:nvPr/>
        </p:nvSpPr>
        <p:spPr>
          <a:xfrm>
            <a:off x="8866233" y="4774168"/>
            <a:ext cx="277767" cy="369332"/>
          </a:xfrm>
          <a:prstGeom prst="rect">
            <a:avLst/>
          </a:prstGeom>
          <a:noFill/>
        </p:spPr>
        <p:txBody>
          <a:bodyPr wrap="square" rtlCol="0">
            <a:spAutoFit/>
          </a:bodyPr>
          <a:lstStyle/>
          <a:p>
            <a:r>
              <a:rPr lang="en-US" dirty="0"/>
              <a:t>R</a:t>
            </a:r>
          </a:p>
        </p:txBody>
      </p:sp>
    </p:spTree>
    <p:extLst>
      <p:ext uri="{BB962C8B-B14F-4D97-AF65-F5344CB8AC3E}">
        <p14:creationId xmlns:p14="http://schemas.microsoft.com/office/powerpoint/2010/main" val="4092053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2617</Words>
  <Application>Microsoft Office PowerPoint</Application>
  <PresentationFormat>On-screen Show (16:9)</PresentationFormat>
  <Paragraphs>345</Paragraphs>
  <Slides>29</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Rockwell Condensed</vt:lpstr>
      <vt:lpstr>Arial</vt:lpstr>
      <vt:lpstr>Rockwell Extra Bold</vt:lpstr>
      <vt:lpstr>Rockwell</vt:lpstr>
      <vt:lpstr>Calibri</vt:lpstr>
      <vt:lpstr>Wingdings</vt:lpstr>
      <vt:lpstr>Courier New</vt:lpstr>
      <vt:lpstr>Wood Type</vt:lpstr>
      <vt:lpstr>Putting the Pledge Into Practice: Equitizing Classroom Policies &amp;  Practices     Dr. Alma Ramirez  (alramirez@MSJC.EDU) Interim Dean of Instruction, San Jacinto   Ryan Sullivan (RSULLIVAN@MSJC.edu)  Assistant Prof. of English, San Jacinto </vt:lpstr>
      <vt:lpstr>PowerPoint Presentation</vt:lpstr>
      <vt:lpstr>EQUITIZING CLASSROOM Policies and Procedures</vt:lpstr>
      <vt:lpstr>A Few guiding Questions</vt:lpstr>
      <vt:lpstr>Students Must negotiate Competing Priorities </vt:lpstr>
      <vt:lpstr>PowerPoint Presentation</vt:lpstr>
      <vt:lpstr>Academic myths </vt:lpstr>
      <vt:lpstr>PowerPoint Presentation</vt:lpstr>
      <vt:lpstr>Living BIG: Boundaries, Integrity, and Generosity </vt:lpstr>
      <vt:lpstr>“What boundaries do I need to put in place so I can work from a place of integrity and extend the most generous interpretations of the intentions, words, and actions of others?”  </vt:lpstr>
      <vt:lpstr>PowerPoint Presentation</vt:lpstr>
      <vt:lpstr>Living BIG: Boundaries, Integrity, and Generosity </vt:lpstr>
      <vt:lpstr>Why do we assess students with grades? </vt:lpstr>
      <vt:lpstr>3 Pillars of Equitable Grading</vt:lpstr>
      <vt:lpstr>ACCURATE</vt:lpstr>
      <vt:lpstr>PowerPoint Presentation</vt:lpstr>
      <vt:lpstr>PowerPoint Presentation</vt:lpstr>
      <vt:lpstr>PowerPoint Presentation</vt:lpstr>
      <vt:lpstr>PowerPoint Presentation</vt:lpstr>
      <vt:lpstr>BIAS RESISTENT </vt:lpstr>
      <vt:lpstr>Motivational </vt:lpstr>
      <vt:lpstr>Don’t “Soft Skills” Matter? Yes! </vt:lpstr>
      <vt:lpstr>Deficit-minded Assumptions we make about students</vt:lpstr>
      <vt:lpstr>Deficit-minded Assumptions we make about students</vt:lpstr>
      <vt:lpstr>Deficit-minded Assumptions we make about students</vt:lpstr>
      <vt:lpstr>Deficit-minded Assumptions we make about students</vt:lpstr>
      <vt:lpstr>Deficit-minded Assumptions we make about students</vt:lpstr>
      <vt:lpstr>Does your course material reflect and affirm our students? </vt:lpstr>
      <vt:lpstr>Decolonizing the classroom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Putting the Pledge Into Practice: Equitizing Classroom Policies &amp;  Practices     Dr. Alma Ramirez  (alramirez@MSJC.EDU) Interim Dean of Instruction, San Jacinto   Ryan Sullivan (RSULLIVAN@MSJC.edu)  Assistant Prof. of English, San Jacinto</dc:title>
  <dc:creator>Ryan Sullivan</dc:creator>
  <cp:lastModifiedBy>CMCH</cp:lastModifiedBy>
  <cp:revision>4</cp:revision>
  <dcterms:created xsi:type="dcterms:W3CDTF">2020-02-06T18:25:00Z</dcterms:created>
  <dcterms:modified xsi:type="dcterms:W3CDTF">2020-02-13T11:50:29Z</dcterms:modified>
</cp:coreProperties>
</file>