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4" r:id="rId6"/>
    <p:sldId id="267" r:id="rId7"/>
    <p:sldId id="258" r:id="rId8"/>
    <p:sldId id="278" r:id="rId9"/>
    <p:sldId id="279" r:id="rId10"/>
    <p:sldId id="285" r:id="rId11"/>
    <p:sldId id="282" r:id="rId12"/>
    <p:sldId id="286" r:id="rId13"/>
    <p:sldId id="287" r:id="rId14"/>
    <p:sldId id="268" r:id="rId15"/>
    <p:sldId id="277" r:id="rId16"/>
    <p:sldId id="269" r:id="rId17"/>
    <p:sldId id="276" r:id="rId18"/>
    <p:sldId id="270"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ellman" userId="f876c860e12092fd" providerId="LiveId" clId="{41C2E35D-1763-4927-8771-0E6AB3E2B935}"/>
    <pc:docChg chg="delSld modSld">
      <pc:chgData name="caroline hellman" userId="f876c860e12092fd" providerId="LiveId" clId="{41C2E35D-1763-4927-8771-0E6AB3E2B935}" dt="2021-08-01T15:49:16.368" v="1" actId="20577"/>
      <pc:docMkLst>
        <pc:docMk/>
      </pc:docMkLst>
      <pc:sldChg chg="modSp mod">
        <pc:chgData name="caroline hellman" userId="f876c860e12092fd" providerId="LiveId" clId="{41C2E35D-1763-4927-8771-0E6AB3E2B935}" dt="2021-08-01T15:49:16.368" v="1" actId="20577"/>
        <pc:sldMkLst>
          <pc:docMk/>
          <pc:sldMk cId="2062976257" sldId="287"/>
        </pc:sldMkLst>
        <pc:spChg chg="mod">
          <ac:chgData name="caroline hellman" userId="f876c860e12092fd" providerId="LiveId" clId="{41C2E35D-1763-4927-8771-0E6AB3E2B935}" dt="2021-08-01T15:49:16.368" v="1" actId="20577"/>
          <ac:spMkLst>
            <pc:docMk/>
            <pc:sldMk cId="2062976257" sldId="287"/>
            <ac:spMk id="2" creationId="{1DC60A75-0F37-4046-83B1-9283AD023465}"/>
          </ac:spMkLst>
        </pc:spChg>
      </pc:sldChg>
      <pc:sldChg chg="del">
        <pc:chgData name="caroline hellman" userId="f876c860e12092fd" providerId="LiveId" clId="{41C2E35D-1763-4927-8771-0E6AB3E2B935}" dt="2021-08-01T15:48:35.809" v="0" actId="2696"/>
        <pc:sldMkLst>
          <pc:docMk/>
          <pc:sldMk cId="4217022227" sldId="2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B4304-6890-42F6-9576-F491BCBBA9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2106576-8E04-4436-9088-759BF7993B5C}">
      <dgm:prSet phldrT="[Text]"/>
      <dgm:spPr/>
      <dgm:t>
        <a:bodyPr/>
        <a:lstStyle/>
        <a:p>
          <a:r>
            <a:rPr lang="en-US" dirty="0"/>
            <a:t>Writing</a:t>
          </a:r>
        </a:p>
      </dgm:t>
    </dgm:pt>
    <dgm:pt modelId="{7C4B152B-E77D-4ED4-A0F8-A757EA4C8961}" type="parTrans" cxnId="{1D2669EA-5DF0-4EE5-93C4-80010A4E8831}">
      <dgm:prSet/>
      <dgm:spPr/>
      <dgm:t>
        <a:bodyPr/>
        <a:lstStyle/>
        <a:p>
          <a:endParaRPr lang="en-US"/>
        </a:p>
      </dgm:t>
    </dgm:pt>
    <dgm:pt modelId="{32F50974-DC4E-4414-BFA3-F776E89CFE7F}" type="sibTrans" cxnId="{1D2669EA-5DF0-4EE5-93C4-80010A4E8831}">
      <dgm:prSet/>
      <dgm:spPr/>
      <dgm:t>
        <a:bodyPr/>
        <a:lstStyle/>
        <a:p>
          <a:endParaRPr lang="en-US"/>
        </a:p>
      </dgm:t>
    </dgm:pt>
    <dgm:pt modelId="{2AF052B5-8E2E-44AE-913D-B4A572C10D38}">
      <dgm:prSet phldrT="[Text]"/>
      <dgm:spPr/>
      <dgm:t>
        <a:bodyPr/>
        <a:lstStyle/>
        <a:p>
          <a:r>
            <a:rPr lang="en-US" dirty="0"/>
            <a:t>Reading</a:t>
          </a:r>
        </a:p>
      </dgm:t>
    </dgm:pt>
    <dgm:pt modelId="{01D19EC3-EF0C-4E26-97E2-DB24E46548CA}" type="parTrans" cxnId="{4A4AB613-6B2E-45BD-AF7B-E014165B736E}">
      <dgm:prSet/>
      <dgm:spPr/>
      <dgm:t>
        <a:bodyPr/>
        <a:lstStyle/>
        <a:p>
          <a:endParaRPr lang="en-US"/>
        </a:p>
      </dgm:t>
    </dgm:pt>
    <dgm:pt modelId="{B439F237-09A7-49AA-A4E3-7D2405CA201A}" type="sibTrans" cxnId="{4A4AB613-6B2E-45BD-AF7B-E014165B736E}">
      <dgm:prSet/>
      <dgm:spPr/>
      <dgm:t>
        <a:bodyPr/>
        <a:lstStyle/>
        <a:p>
          <a:endParaRPr lang="en-US"/>
        </a:p>
      </dgm:t>
    </dgm:pt>
    <dgm:pt modelId="{D3F31335-246D-48A1-8198-AF04C014F89B}">
      <dgm:prSet phldrT="[Text]"/>
      <dgm:spPr/>
      <dgm:t>
        <a:bodyPr/>
        <a:lstStyle/>
        <a:p>
          <a:r>
            <a:rPr lang="en-US" dirty="0"/>
            <a:t>Speaking</a:t>
          </a:r>
        </a:p>
      </dgm:t>
    </dgm:pt>
    <dgm:pt modelId="{F2E22F1E-5E18-49F3-BDE5-E3D5AE1F3081}" type="parTrans" cxnId="{E82C8711-4B9E-4911-BCBD-920EE814E31C}">
      <dgm:prSet/>
      <dgm:spPr/>
      <dgm:t>
        <a:bodyPr/>
        <a:lstStyle/>
        <a:p>
          <a:endParaRPr lang="en-US"/>
        </a:p>
      </dgm:t>
    </dgm:pt>
    <dgm:pt modelId="{DF392C5C-8B80-4712-9CFA-57A0C80A93D5}" type="sibTrans" cxnId="{E82C8711-4B9E-4911-BCBD-920EE814E31C}">
      <dgm:prSet/>
      <dgm:spPr/>
      <dgm:t>
        <a:bodyPr/>
        <a:lstStyle/>
        <a:p>
          <a:endParaRPr lang="en-US"/>
        </a:p>
      </dgm:t>
    </dgm:pt>
    <dgm:pt modelId="{4EB54382-6B7E-4045-956D-A3FA42A7F7B3}">
      <dgm:prSet phldrT="[Text]"/>
      <dgm:spPr/>
      <dgm:t>
        <a:bodyPr/>
        <a:lstStyle/>
        <a:p>
          <a:r>
            <a:rPr lang="en-US" dirty="0"/>
            <a:t>Viewing</a:t>
          </a:r>
        </a:p>
      </dgm:t>
    </dgm:pt>
    <dgm:pt modelId="{F99AD94F-1EDE-425F-9BF4-B0D55393D19D}" type="parTrans" cxnId="{E771260C-C202-44A6-8EB5-650EE60E7A41}">
      <dgm:prSet/>
      <dgm:spPr/>
      <dgm:t>
        <a:bodyPr/>
        <a:lstStyle/>
        <a:p>
          <a:endParaRPr lang="en-US"/>
        </a:p>
      </dgm:t>
    </dgm:pt>
    <dgm:pt modelId="{E1FCEBF8-2F83-4C59-B438-4AC4DFEAFCE2}" type="sibTrans" cxnId="{E771260C-C202-44A6-8EB5-650EE60E7A41}">
      <dgm:prSet/>
      <dgm:spPr/>
      <dgm:t>
        <a:bodyPr/>
        <a:lstStyle/>
        <a:p>
          <a:endParaRPr lang="en-US"/>
        </a:p>
      </dgm:t>
    </dgm:pt>
    <dgm:pt modelId="{3C4AD286-E143-4F7E-902A-60E3DF10F0E5}">
      <dgm:prSet phldrT="[Text]"/>
      <dgm:spPr/>
      <dgm:t>
        <a:bodyPr/>
        <a:lstStyle/>
        <a:p>
          <a:r>
            <a:rPr lang="en-US" dirty="0"/>
            <a:t>Listening</a:t>
          </a:r>
        </a:p>
      </dgm:t>
    </dgm:pt>
    <dgm:pt modelId="{972511C3-E515-4E34-88F9-B2760063A35E}" type="parTrans" cxnId="{963FDEDD-5C3B-4A96-A91E-6721B371BC4B}">
      <dgm:prSet/>
      <dgm:spPr/>
      <dgm:t>
        <a:bodyPr/>
        <a:lstStyle/>
        <a:p>
          <a:endParaRPr lang="en-US"/>
        </a:p>
      </dgm:t>
    </dgm:pt>
    <dgm:pt modelId="{0BFE0574-3FD7-45C6-9B00-D9209F004B77}" type="sibTrans" cxnId="{963FDEDD-5C3B-4A96-A91E-6721B371BC4B}">
      <dgm:prSet/>
      <dgm:spPr/>
      <dgm:t>
        <a:bodyPr/>
        <a:lstStyle/>
        <a:p>
          <a:endParaRPr lang="en-US"/>
        </a:p>
      </dgm:t>
    </dgm:pt>
    <dgm:pt modelId="{9491D6BB-97B0-4B58-8B55-1EBCB24A1EE7}" type="pres">
      <dgm:prSet presAssocID="{128B4304-6890-42F6-9576-F491BCBBA9D7}" presName="diagram" presStyleCnt="0">
        <dgm:presLayoutVars>
          <dgm:dir/>
          <dgm:resizeHandles val="exact"/>
        </dgm:presLayoutVars>
      </dgm:prSet>
      <dgm:spPr/>
    </dgm:pt>
    <dgm:pt modelId="{EF40BA6B-6DBA-4737-99F0-7A20015FA6AC}" type="pres">
      <dgm:prSet presAssocID="{A2106576-8E04-4436-9088-759BF7993B5C}" presName="node" presStyleLbl="node1" presStyleIdx="0" presStyleCnt="5">
        <dgm:presLayoutVars>
          <dgm:bulletEnabled val="1"/>
        </dgm:presLayoutVars>
      </dgm:prSet>
      <dgm:spPr/>
    </dgm:pt>
    <dgm:pt modelId="{D3C4D523-700F-40E1-B279-1D1D2DB86CA4}" type="pres">
      <dgm:prSet presAssocID="{32F50974-DC4E-4414-BFA3-F776E89CFE7F}" presName="sibTrans" presStyleCnt="0"/>
      <dgm:spPr/>
    </dgm:pt>
    <dgm:pt modelId="{2C6E1555-ABDE-434B-8D3D-C34F551A1134}" type="pres">
      <dgm:prSet presAssocID="{2AF052B5-8E2E-44AE-913D-B4A572C10D38}" presName="node" presStyleLbl="node1" presStyleIdx="1" presStyleCnt="5">
        <dgm:presLayoutVars>
          <dgm:bulletEnabled val="1"/>
        </dgm:presLayoutVars>
      </dgm:prSet>
      <dgm:spPr/>
    </dgm:pt>
    <dgm:pt modelId="{5C559292-F300-4188-9A0B-1DF18F22F6AC}" type="pres">
      <dgm:prSet presAssocID="{B439F237-09A7-49AA-A4E3-7D2405CA201A}" presName="sibTrans" presStyleCnt="0"/>
      <dgm:spPr/>
    </dgm:pt>
    <dgm:pt modelId="{99A368D6-1C38-45E1-8EBE-EB9D753E723B}" type="pres">
      <dgm:prSet presAssocID="{D3F31335-246D-48A1-8198-AF04C014F89B}" presName="node" presStyleLbl="node1" presStyleIdx="2" presStyleCnt="5" custLinFactNeighborX="1977" custLinFactNeighborY="-3714">
        <dgm:presLayoutVars>
          <dgm:bulletEnabled val="1"/>
        </dgm:presLayoutVars>
      </dgm:prSet>
      <dgm:spPr/>
    </dgm:pt>
    <dgm:pt modelId="{4881116F-2142-4C51-921D-31389BD0215E}" type="pres">
      <dgm:prSet presAssocID="{DF392C5C-8B80-4712-9CFA-57A0C80A93D5}" presName="sibTrans" presStyleCnt="0"/>
      <dgm:spPr/>
    </dgm:pt>
    <dgm:pt modelId="{5F126598-2788-4429-A6E8-ED2D235ED66B}" type="pres">
      <dgm:prSet presAssocID="{4EB54382-6B7E-4045-956D-A3FA42A7F7B3}" presName="node" presStyleLbl="node1" presStyleIdx="3" presStyleCnt="5">
        <dgm:presLayoutVars>
          <dgm:bulletEnabled val="1"/>
        </dgm:presLayoutVars>
      </dgm:prSet>
      <dgm:spPr/>
    </dgm:pt>
    <dgm:pt modelId="{6BC066D0-AB0B-4832-A28E-CBBE103A3675}" type="pres">
      <dgm:prSet presAssocID="{E1FCEBF8-2F83-4C59-B438-4AC4DFEAFCE2}" presName="sibTrans" presStyleCnt="0"/>
      <dgm:spPr/>
    </dgm:pt>
    <dgm:pt modelId="{70D69693-DA48-4D0E-BA90-7B68D60DBFB1}" type="pres">
      <dgm:prSet presAssocID="{3C4AD286-E143-4F7E-902A-60E3DF10F0E5}" presName="node" presStyleLbl="node1" presStyleIdx="4" presStyleCnt="5">
        <dgm:presLayoutVars>
          <dgm:bulletEnabled val="1"/>
        </dgm:presLayoutVars>
      </dgm:prSet>
      <dgm:spPr/>
    </dgm:pt>
  </dgm:ptLst>
  <dgm:cxnLst>
    <dgm:cxn modelId="{E771260C-C202-44A6-8EB5-650EE60E7A41}" srcId="{128B4304-6890-42F6-9576-F491BCBBA9D7}" destId="{4EB54382-6B7E-4045-956D-A3FA42A7F7B3}" srcOrd="3" destOrd="0" parTransId="{F99AD94F-1EDE-425F-9BF4-B0D55393D19D}" sibTransId="{E1FCEBF8-2F83-4C59-B438-4AC4DFEAFCE2}"/>
    <dgm:cxn modelId="{68F6A110-FD61-4109-A43C-360CCEBE137D}" type="presOf" srcId="{D3F31335-246D-48A1-8198-AF04C014F89B}" destId="{99A368D6-1C38-45E1-8EBE-EB9D753E723B}" srcOrd="0" destOrd="0" presId="urn:microsoft.com/office/officeart/2005/8/layout/default"/>
    <dgm:cxn modelId="{E82C8711-4B9E-4911-BCBD-920EE814E31C}" srcId="{128B4304-6890-42F6-9576-F491BCBBA9D7}" destId="{D3F31335-246D-48A1-8198-AF04C014F89B}" srcOrd="2" destOrd="0" parTransId="{F2E22F1E-5E18-49F3-BDE5-E3D5AE1F3081}" sibTransId="{DF392C5C-8B80-4712-9CFA-57A0C80A93D5}"/>
    <dgm:cxn modelId="{4A4AB613-6B2E-45BD-AF7B-E014165B736E}" srcId="{128B4304-6890-42F6-9576-F491BCBBA9D7}" destId="{2AF052B5-8E2E-44AE-913D-B4A572C10D38}" srcOrd="1" destOrd="0" parTransId="{01D19EC3-EF0C-4E26-97E2-DB24E46548CA}" sibTransId="{B439F237-09A7-49AA-A4E3-7D2405CA201A}"/>
    <dgm:cxn modelId="{9E619B7D-5D16-434A-9189-114F051DD6F1}" type="presOf" srcId="{128B4304-6890-42F6-9576-F491BCBBA9D7}" destId="{9491D6BB-97B0-4B58-8B55-1EBCB24A1EE7}" srcOrd="0" destOrd="0" presId="urn:microsoft.com/office/officeart/2005/8/layout/default"/>
    <dgm:cxn modelId="{88AA507F-4DDF-409C-857A-42CDFEDA8E04}" type="presOf" srcId="{2AF052B5-8E2E-44AE-913D-B4A572C10D38}" destId="{2C6E1555-ABDE-434B-8D3D-C34F551A1134}" srcOrd="0" destOrd="0" presId="urn:microsoft.com/office/officeart/2005/8/layout/default"/>
    <dgm:cxn modelId="{3BE8A693-5082-4E79-92CB-5C8601AABB03}" type="presOf" srcId="{A2106576-8E04-4436-9088-759BF7993B5C}" destId="{EF40BA6B-6DBA-4737-99F0-7A20015FA6AC}" srcOrd="0" destOrd="0" presId="urn:microsoft.com/office/officeart/2005/8/layout/default"/>
    <dgm:cxn modelId="{CEEA6AB4-5AB3-4538-B5FB-0A233C5880F0}" type="presOf" srcId="{3C4AD286-E143-4F7E-902A-60E3DF10F0E5}" destId="{70D69693-DA48-4D0E-BA90-7B68D60DBFB1}" srcOrd="0" destOrd="0" presId="urn:microsoft.com/office/officeart/2005/8/layout/default"/>
    <dgm:cxn modelId="{B8CF7CBC-AE6D-4150-B065-B0E0B5D6F38C}" type="presOf" srcId="{4EB54382-6B7E-4045-956D-A3FA42A7F7B3}" destId="{5F126598-2788-4429-A6E8-ED2D235ED66B}" srcOrd="0" destOrd="0" presId="urn:microsoft.com/office/officeart/2005/8/layout/default"/>
    <dgm:cxn modelId="{963FDEDD-5C3B-4A96-A91E-6721B371BC4B}" srcId="{128B4304-6890-42F6-9576-F491BCBBA9D7}" destId="{3C4AD286-E143-4F7E-902A-60E3DF10F0E5}" srcOrd="4" destOrd="0" parTransId="{972511C3-E515-4E34-88F9-B2760063A35E}" sibTransId="{0BFE0574-3FD7-45C6-9B00-D9209F004B77}"/>
    <dgm:cxn modelId="{1D2669EA-5DF0-4EE5-93C4-80010A4E8831}" srcId="{128B4304-6890-42F6-9576-F491BCBBA9D7}" destId="{A2106576-8E04-4436-9088-759BF7993B5C}" srcOrd="0" destOrd="0" parTransId="{7C4B152B-E77D-4ED4-A0F8-A757EA4C8961}" sibTransId="{32F50974-DC4E-4414-BFA3-F776E89CFE7F}"/>
    <dgm:cxn modelId="{A8CCED3F-A07E-4C9F-B3CA-5AA09BBACA96}" type="presParOf" srcId="{9491D6BB-97B0-4B58-8B55-1EBCB24A1EE7}" destId="{EF40BA6B-6DBA-4737-99F0-7A20015FA6AC}" srcOrd="0" destOrd="0" presId="urn:microsoft.com/office/officeart/2005/8/layout/default"/>
    <dgm:cxn modelId="{518F76B4-EBAC-488A-9AB1-3F94F9ECA720}" type="presParOf" srcId="{9491D6BB-97B0-4B58-8B55-1EBCB24A1EE7}" destId="{D3C4D523-700F-40E1-B279-1D1D2DB86CA4}" srcOrd="1" destOrd="0" presId="urn:microsoft.com/office/officeart/2005/8/layout/default"/>
    <dgm:cxn modelId="{9DF39AE4-B5AF-4462-B69D-36B87E2DC104}" type="presParOf" srcId="{9491D6BB-97B0-4B58-8B55-1EBCB24A1EE7}" destId="{2C6E1555-ABDE-434B-8D3D-C34F551A1134}" srcOrd="2" destOrd="0" presId="urn:microsoft.com/office/officeart/2005/8/layout/default"/>
    <dgm:cxn modelId="{571C8B8C-6484-40C2-93E5-7057ED2F8EEB}" type="presParOf" srcId="{9491D6BB-97B0-4B58-8B55-1EBCB24A1EE7}" destId="{5C559292-F300-4188-9A0B-1DF18F22F6AC}" srcOrd="3" destOrd="0" presId="urn:microsoft.com/office/officeart/2005/8/layout/default"/>
    <dgm:cxn modelId="{9DF7B2E3-5C3B-4A5C-B614-622A1375E6B9}" type="presParOf" srcId="{9491D6BB-97B0-4B58-8B55-1EBCB24A1EE7}" destId="{99A368D6-1C38-45E1-8EBE-EB9D753E723B}" srcOrd="4" destOrd="0" presId="urn:microsoft.com/office/officeart/2005/8/layout/default"/>
    <dgm:cxn modelId="{51EAEF97-902F-453E-A618-22897D6AE73E}" type="presParOf" srcId="{9491D6BB-97B0-4B58-8B55-1EBCB24A1EE7}" destId="{4881116F-2142-4C51-921D-31389BD0215E}" srcOrd="5" destOrd="0" presId="urn:microsoft.com/office/officeart/2005/8/layout/default"/>
    <dgm:cxn modelId="{9ABCFEF9-0C9E-42FF-8F0A-0B0895F2D13C}" type="presParOf" srcId="{9491D6BB-97B0-4B58-8B55-1EBCB24A1EE7}" destId="{5F126598-2788-4429-A6E8-ED2D235ED66B}" srcOrd="6" destOrd="0" presId="urn:microsoft.com/office/officeart/2005/8/layout/default"/>
    <dgm:cxn modelId="{17F8EAD6-8578-4D65-BE4C-08F70713F320}" type="presParOf" srcId="{9491D6BB-97B0-4B58-8B55-1EBCB24A1EE7}" destId="{6BC066D0-AB0B-4832-A28E-CBBE103A3675}" srcOrd="7" destOrd="0" presId="urn:microsoft.com/office/officeart/2005/8/layout/default"/>
    <dgm:cxn modelId="{F62E1892-331F-4BB0-8DB2-7B84E72FA8A6}" type="presParOf" srcId="{9491D6BB-97B0-4B58-8B55-1EBCB24A1EE7}" destId="{70D69693-DA48-4D0E-BA90-7B68D60DBFB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0BA6B-6DBA-4737-99F0-7A20015FA6AC}">
      <dsp:nvSpPr>
        <dsp:cNvPr id="0" name=""/>
        <dsp:cNvSpPr/>
      </dsp:nvSpPr>
      <dsp:spPr>
        <a:xfrm>
          <a:off x="0" y="665619"/>
          <a:ext cx="2129217" cy="1277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Writing</a:t>
          </a:r>
        </a:p>
      </dsp:txBody>
      <dsp:txXfrm>
        <a:off x="0" y="665619"/>
        <a:ext cx="2129217" cy="1277530"/>
      </dsp:txXfrm>
    </dsp:sp>
    <dsp:sp modelId="{2C6E1555-ABDE-434B-8D3D-C34F551A1134}">
      <dsp:nvSpPr>
        <dsp:cNvPr id="0" name=""/>
        <dsp:cNvSpPr/>
      </dsp:nvSpPr>
      <dsp:spPr>
        <a:xfrm>
          <a:off x="2342138" y="665619"/>
          <a:ext cx="2129217" cy="1277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Reading</a:t>
          </a:r>
        </a:p>
      </dsp:txBody>
      <dsp:txXfrm>
        <a:off x="2342138" y="665619"/>
        <a:ext cx="2129217" cy="1277530"/>
      </dsp:txXfrm>
    </dsp:sp>
    <dsp:sp modelId="{99A368D6-1C38-45E1-8EBE-EB9D753E723B}">
      <dsp:nvSpPr>
        <dsp:cNvPr id="0" name=""/>
        <dsp:cNvSpPr/>
      </dsp:nvSpPr>
      <dsp:spPr>
        <a:xfrm>
          <a:off x="4684277" y="618171"/>
          <a:ext cx="2129217" cy="1277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Speaking</a:t>
          </a:r>
        </a:p>
      </dsp:txBody>
      <dsp:txXfrm>
        <a:off x="4684277" y="618171"/>
        <a:ext cx="2129217" cy="1277530"/>
      </dsp:txXfrm>
    </dsp:sp>
    <dsp:sp modelId="{5F126598-2788-4429-A6E8-ED2D235ED66B}">
      <dsp:nvSpPr>
        <dsp:cNvPr id="0" name=""/>
        <dsp:cNvSpPr/>
      </dsp:nvSpPr>
      <dsp:spPr>
        <a:xfrm>
          <a:off x="1171069" y="2156071"/>
          <a:ext cx="2129217" cy="1277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Viewing</a:t>
          </a:r>
        </a:p>
      </dsp:txBody>
      <dsp:txXfrm>
        <a:off x="1171069" y="2156071"/>
        <a:ext cx="2129217" cy="1277530"/>
      </dsp:txXfrm>
    </dsp:sp>
    <dsp:sp modelId="{70D69693-DA48-4D0E-BA90-7B68D60DBFB1}">
      <dsp:nvSpPr>
        <dsp:cNvPr id="0" name=""/>
        <dsp:cNvSpPr/>
      </dsp:nvSpPr>
      <dsp:spPr>
        <a:xfrm>
          <a:off x="3513208" y="2156071"/>
          <a:ext cx="2129217" cy="12775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Listening</a:t>
          </a:r>
        </a:p>
      </dsp:txBody>
      <dsp:txXfrm>
        <a:off x="3513208" y="2156071"/>
        <a:ext cx="2129217" cy="12775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8/1/2021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715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8/1/2021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9607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8/1/2021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3867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8/1/2021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591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8/1/2021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6876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8/1/2021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241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8/1/2021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311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8/1/2021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044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8/1/2021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11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8/1/2021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26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8/1/2021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60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8/1/2021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836489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nytimes.com/2017/01/27/nyregion/love-and-black-lives-in-pictures-found-on-a-brooklyn-street.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cpb-us-e1.wpmucdn.com/cobblearning.net/dist/e/4915/files/2020/01/Genres-of-Literature-For-Students.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nytimes.com/2017/01/27/nyregion/love-and-black-lives-in-pictures-found-on-a-brooklyn-street.html" TargetMode="External"/><Relationship Id="rId2" Type="http://schemas.openxmlformats.org/officeDocument/2006/relationships/hyperlink" Target="http://www.bbc.co.uk/ahistoryoftheworl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8FA007D3-1398-4CAC-B96E-BCCC61A59D07}"/>
              </a:ext>
            </a:extLst>
          </p:cNvPr>
          <p:cNvSpPr>
            <a:spLocks noGrp="1"/>
          </p:cNvSpPr>
          <p:nvPr>
            <p:ph type="ctrTitle"/>
          </p:nvPr>
        </p:nvSpPr>
        <p:spPr>
          <a:xfrm>
            <a:off x="890338" y="640080"/>
            <a:ext cx="3734014" cy="3566160"/>
          </a:xfrm>
        </p:spPr>
        <p:txBody>
          <a:bodyPr anchor="b">
            <a:normAutofit/>
          </a:bodyPr>
          <a:lstStyle/>
          <a:p>
            <a:pPr>
              <a:lnSpc>
                <a:spcPct val="90000"/>
              </a:lnSpc>
            </a:pPr>
            <a:r>
              <a:rPr lang="en-US" sz="8000" dirty="0"/>
              <a:t>Purpose and Audience</a:t>
            </a:r>
          </a:p>
        </p:txBody>
      </p:sp>
      <p:sp>
        <p:nvSpPr>
          <p:cNvPr id="3" name="Subtitle 2">
            <a:extLst>
              <a:ext uri="{FF2B5EF4-FFF2-40B4-BE49-F238E27FC236}">
                <a16:creationId xmlns:a16="http://schemas.microsoft.com/office/drawing/2014/main" id="{931629ED-215A-4AB5-BCBE-E5459FB2DC43}"/>
              </a:ext>
            </a:extLst>
          </p:cNvPr>
          <p:cNvSpPr>
            <a:spLocks noGrp="1"/>
          </p:cNvSpPr>
          <p:nvPr>
            <p:ph type="subTitle" idx="1"/>
          </p:nvPr>
        </p:nvSpPr>
        <p:spPr>
          <a:xfrm>
            <a:off x="890339" y="4636008"/>
            <a:ext cx="3734014" cy="1572768"/>
          </a:xfrm>
        </p:spPr>
        <p:txBody>
          <a:bodyPr>
            <a:normAutofit fontScale="85000" lnSpcReduction="20000"/>
          </a:bodyPr>
          <a:lstStyle/>
          <a:p>
            <a:r>
              <a:rPr lang="en-US" sz="4600" b="1" dirty="0"/>
              <a:t>In different genres </a:t>
            </a:r>
          </a:p>
          <a:p>
            <a:endParaRPr lang="en-US" b="1" dirty="0"/>
          </a:p>
          <a:p>
            <a:r>
              <a:rPr lang="en-US" sz="3100" b="1" dirty="0">
                <a:latin typeface="Abadi" panose="020B0604020104020204" pitchFamily="34" charset="0"/>
                <a:cs typeface="Arial" panose="020B0604020202020204" pitchFamily="34" charset="0"/>
              </a:rPr>
              <a:t>Professor Juanita But</a:t>
            </a:r>
          </a:p>
        </p:txBody>
      </p:sp>
      <p:sp>
        <p:nvSpPr>
          <p:cNvPr id="5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FFEF58"/>
          </a:solidFill>
          <a:ln w="38100" cap="rnd">
            <a:solidFill>
              <a:srgbClr val="FFEF5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20" name="Picture 3">
            <a:extLst>
              <a:ext uri="{FF2B5EF4-FFF2-40B4-BE49-F238E27FC236}">
                <a16:creationId xmlns:a16="http://schemas.microsoft.com/office/drawing/2014/main" id="{20819E14-59A1-4E75-805D-7433AACCE116}"/>
              </a:ext>
            </a:extLst>
          </p:cNvPr>
          <p:cNvPicPr>
            <a:picLocks noChangeAspect="1"/>
          </p:cNvPicPr>
          <p:nvPr/>
        </p:nvPicPr>
        <p:blipFill rotWithShape="1">
          <a:blip r:embed="rId2"/>
          <a:srcRect l="4180" r="288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3612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60A75-0F37-4046-83B1-9283AD023465}"/>
              </a:ext>
            </a:extLst>
          </p:cNvPr>
          <p:cNvSpPr>
            <a:spLocks noGrp="1"/>
          </p:cNvSpPr>
          <p:nvPr>
            <p:ph type="title"/>
          </p:nvPr>
        </p:nvSpPr>
        <p:spPr>
          <a:xfrm>
            <a:off x="2203704" y="1728216"/>
            <a:ext cx="7781544" cy="2862834"/>
          </a:xfrm>
        </p:spPr>
        <p:txBody>
          <a:bodyPr>
            <a:normAutofit fontScale="90000"/>
          </a:bodyPr>
          <a:lstStyle/>
          <a:p>
            <a:r>
              <a:rPr lang="en-US" dirty="0"/>
              <a:t>What other objects represent new </a:t>
            </a:r>
            <a:r>
              <a:rPr lang="en-US"/>
              <a:t>York city, </a:t>
            </a:r>
            <a:r>
              <a:rPr lang="en-US" dirty="0"/>
              <a:t>to you?</a:t>
            </a:r>
          </a:p>
        </p:txBody>
      </p:sp>
    </p:spTree>
    <p:extLst>
      <p:ext uri="{BB962C8B-B14F-4D97-AF65-F5344CB8AC3E}">
        <p14:creationId xmlns:p14="http://schemas.microsoft.com/office/powerpoint/2010/main" val="206297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2" name="Picture 1">
            <a:extLst>
              <a:ext uri="{FF2B5EF4-FFF2-40B4-BE49-F238E27FC236}">
                <a16:creationId xmlns:a16="http://schemas.microsoft.com/office/drawing/2014/main" id="{DFCD4C76-001C-4735-A5A5-7DB8B64EEEF3}"/>
              </a:ext>
            </a:extLst>
          </p:cNvPr>
          <p:cNvPicPr>
            <a:picLocks noChangeAspect="1"/>
          </p:cNvPicPr>
          <p:nvPr/>
        </p:nvPicPr>
        <p:blipFill rotWithShape="1">
          <a:blip r:embed="rId2"/>
          <a:srcRect t="9985" r="1" b="6938"/>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299662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295DB0-C895-4997-9888-3E2780AFD37C}"/>
              </a:ext>
            </a:extLst>
          </p:cNvPr>
          <p:cNvPicPr>
            <a:picLocks noChangeAspect="1"/>
          </p:cNvPicPr>
          <p:nvPr/>
        </p:nvPicPr>
        <p:blipFill>
          <a:blip r:embed="rId2"/>
          <a:stretch>
            <a:fillRect/>
          </a:stretch>
        </p:blipFill>
        <p:spPr>
          <a:xfrm>
            <a:off x="1693121" y="0"/>
            <a:ext cx="8805758" cy="6858000"/>
          </a:xfrm>
          <a:prstGeom prst="rect">
            <a:avLst/>
          </a:prstGeom>
        </p:spPr>
      </p:pic>
    </p:spTree>
    <p:extLst>
      <p:ext uri="{BB962C8B-B14F-4D97-AF65-F5344CB8AC3E}">
        <p14:creationId xmlns:p14="http://schemas.microsoft.com/office/powerpoint/2010/main" val="365531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2050" name="Picture 2">
            <a:extLst>
              <a:ext uri="{FF2B5EF4-FFF2-40B4-BE49-F238E27FC236}">
                <a16:creationId xmlns:a16="http://schemas.microsoft.com/office/drawing/2014/main" id="{189A2D33-E3C0-4739-B424-C4F77D0729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02" r="1" b="14503"/>
          <a:stretch/>
        </p:blipFill>
        <p:spPr bwMode="auto">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6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CB01-B99B-480A-9524-F45A006745DF}"/>
              </a:ext>
            </a:extLst>
          </p:cNvPr>
          <p:cNvSpPr>
            <a:spLocks noGrp="1"/>
          </p:cNvSpPr>
          <p:nvPr>
            <p:ph type="title"/>
          </p:nvPr>
        </p:nvSpPr>
        <p:spPr/>
        <p:txBody>
          <a:bodyPr/>
          <a:lstStyle/>
          <a:p>
            <a:r>
              <a:rPr lang="en-US" dirty="0"/>
              <a:t>The context</a:t>
            </a:r>
          </a:p>
        </p:txBody>
      </p:sp>
      <p:sp>
        <p:nvSpPr>
          <p:cNvPr id="3" name="Content Placeholder 2">
            <a:extLst>
              <a:ext uri="{FF2B5EF4-FFF2-40B4-BE49-F238E27FC236}">
                <a16:creationId xmlns:a16="http://schemas.microsoft.com/office/drawing/2014/main" id="{AD09759C-7AEF-4056-BC65-B6AB67DC0B77}"/>
              </a:ext>
            </a:extLst>
          </p:cNvPr>
          <p:cNvSpPr>
            <a:spLocks noGrp="1"/>
          </p:cNvSpPr>
          <p:nvPr>
            <p:ph idx="1"/>
          </p:nvPr>
        </p:nvSpPr>
        <p:spPr/>
        <p:txBody>
          <a:bodyPr>
            <a:normAutofit fontScale="92500" lnSpcReduction="20000"/>
          </a:bodyPr>
          <a:lstStyle/>
          <a:p>
            <a:pPr marL="0" indent="0" algn="l">
              <a:buNone/>
            </a:pPr>
            <a:r>
              <a:rPr lang="en-US" b="0" i="0" dirty="0">
                <a:solidFill>
                  <a:srgbClr val="0A0A0A"/>
                </a:solidFill>
                <a:effectLst/>
                <a:latin typeface="nobel"/>
              </a:rPr>
              <a:t>“One night six years ago, on a quiet side street in Crown Heights, Brooklyn, I came across a photo album that had been put out with the trash. I lived around the corner, and I was walking home when I saw it sitting beneath a streetlamp on Lincoln Place. </a:t>
            </a:r>
          </a:p>
          <a:p>
            <a:pPr marL="0" indent="0" algn="l">
              <a:buNone/>
            </a:pPr>
            <a:r>
              <a:rPr lang="en-US" b="0" i="0" dirty="0">
                <a:solidFill>
                  <a:srgbClr val="0A0A0A"/>
                </a:solidFill>
                <a:effectLst/>
                <a:latin typeface="nobel"/>
              </a:rPr>
              <a:t>It looked handmade, with a wooden cover bound with a shoelace. But it had been tied up with twine, like a bunch of old newspapers, and left atop a pile of recycling.</a:t>
            </a:r>
          </a:p>
          <a:p>
            <a:pPr marL="0" indent="0" algn="l">
              <a:buNone/>
            </a:pPr>
            <a:r>
              <a:rPr lang="en-US" b="0" i="0" dirty="0">
                <a:solidFill>
                  <a:srgbClr val="0A0A0A"/>
                </a:solidFill>
                <a:effectLst/>
                <a:latin typeface="nobel"/>
              </a:rPr>
              <a:t>After hesitating a moment, I picked it up and took it home.”</a:t>
            </a:r>
          </a:p>
          <a:p>
            <a:pPr marL="0" indent="0" algn="l">
              <a:buNone/>
            </a:pPr>
            <a:r>
              <a:rPr lang="en-US" sz="2600" i="1" dirty="0">
                <a:solidFill>
                  <a:srgbClr val="0A0A0A"/>
                </a:solidFill>
                <a:latin typeface="nobel"/>
              </a:rPr>
              <a:t>    	From Anne </a:t>
            </a:r>
            <a:r>
              <a:rPr lang="en-US" sz="2600" i="1" dirty="0" err="1">
                <a:solidFill>
                  <a:srgbClr val="0A0A0A"/>
                </a:solidFill>
                <a:latin typeface="nobel"/>
              </a:rPr>
              <a:t>Correal</a:t>
            </a:r>
            <a:r>
              <a:rPr lang="en-US" sz="2600" i="1" dirty="0">
                <a:solidFill>
                  <a:srgbClr val="0A0A0A"/>
                </a:solidFill>
                <a:latin typeface="nobel"/>
              </a:rPr>
              <a:t>, “</a:t>
            </a:r>
            <a:r>
              <a:rPr lang="en-US" sz="2600" i="1" dirty="0">
                <a:solidFill>
                  <a:srgbClr val="0A0A0A"/>
                </a:solidFill>
                <a:latin typeface="nobel"/>
                <a:hlinkClick r:id="rId2"/>
              </a:rPr>
              <a:t>Love and Black Lives, in Pictures Found  on a Brooklyn Street”</a:t>
            </a:r>
            <a:r>
              <a:rPr lang="en-US" sz="2600" i="1" dirty="0">
                <a:solidFill>
                  <a:srgbClr val="0A0A0A"/>
                </a:solidFill>
                <a:latin typeface="nobel"/>
              </a:rPr>
              <a:t> (2017)</a:t>
            </a:r>
            <a:endParaRPr lang="en-US" sz="2600" b="0" i="1" dirty="0">
              <a:solidFill>
                <a:srgbClr val="0A0A0A"/>
              </a:solidFill>
              <a:effectLst/>
              <a:latin typeface="nobel"/>
            </a:endParaRPr>
          </a:p>
          <a:p>
            <a:pPr marL="0" indent="0" algn="l">
              <a:buNone/>
            </a:pPr>
            <a:endParaRPr lang="en-US" b="0" i="0" dirty="0">
              <a:solidFill>
                <a:srgbClr val="0A0A0A"/>
              </a:solidFill>
              <a:effectLst/>
              <a:latin typeface="nobel"/>
            </a:endParaRPr>
          </a:p>
          <a:p>
            <a:endParaRPr lang="en-US" dirty="0"/>
          </a:p>
        </p:txBody>
      </p:sp>
    </p:spTree>
    <p:extLst>
      <p:ext uri="{BB962C8B-B14F-4D97-AF65-F5344CB8AC3E}">
        <p14:creationId xmlns:p14="http://schemas.microsoft.com/office/powerpoint/2010/main" val="328210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4D5F63-AF83-4364-A392-5F1655583797}"/>
              </a:ext>
            </a:extLst>
          </p:cNvPr>
          <p:cNvPicPr>
            <a:picLocks noChangeAspect="1"/>
          </p:cNvPicPr>
          <p:nvPr/>
        </p:nvPicPr>
        <p:blipFill>
          <a:blip r:embed="rId2"/>
          <a:stretch>
            <a:fillRect/>
          </a:stretch>
        </p:blipFill>
        <p:spPr>
          <a:xfrm>
            <a:off x="1485901" y="990600"/>
            <a:ext cx="8991600" cy="4832131"/>
          </a:xfrm>
          <a:prstGeom prst="rect">
            <a:avLst/>
          </a:prstGeom>
        </p:spPr>
      </p:pic>
      <p:sp>
        <p:nvSpPr>
          <p:cNvPr id="5" name="TextBox 4">
            <a:extLst>
              <a:ext uri="{FF2B5EF4-FFF2-40B4-BE49-F238E27FC236}">
                <a16:creationId xmlns:a16="http://schemas.microsoft.com/office/drawing/2014/main" id="{A263416D-D603-43B5-A89B-0E2B3D64589C}"/>
              </a:ext>
            </a:extLst>
          </p:cNvPr>
          <p:cNvSpPr txBox="1"/>
          <p:nvPr/>
        </p:nvSpPr>
        <p:spPr>
          <a:xfrm rot="10800000" flipV="1">
            <a:off x="1219200" y="5999541"/>
            <a:ext cx="83724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nyt-imperial"/>
                <a:ea typeface="+mn-ea"/>
                <a:cs typeface="+mn-cs"/>
              </a:rPr>
              <a:t>Lincoln Place in the Crown Heights section of Brooklyn. </a:t>
            </a:r>
            <a:r>
              <a:rPr kumimoji="0" lang="en-US" sz="1800" b="0" i="0" u="none" strike="noStrike" kern="1200" cap="none" spc="0" normalizeH="0" baseline="0" noProof="0" dirty="0">
                <a:ln>
                  <a:noFill/>
                </a:ln>
                <a:solidFill>
                  <a:srgbClr val="888888"/>
                </a:solidFill>
                <a:effectLst/>
                <a:uLnTx/>
                <a:uFillTx/>
                <a:latin typeface="nyt-imperial"/>
                <a:ea typeface="+mn-ea"/>
                <a:cs typeface="+mn-cs"/>
              </a:rPr>
              <a:t>Credit...Benjamin Norman for The New York Times</a:t>
            </a:r>
            <a:endParaRPr kumimoji="0" lang="en-US" sz="1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sp>
        <p:nvSpPr>
          <p:cNvPr id="6" name="TextBox 5">
            <a:extLst>
              <a:ext uri="{FF2B5EF4-FFF2-40B4-BE49-F238E27FC236}">
                <a16:creationId xmlns:a16="http://schemas.microsoft.com/office/drawing/2014/main" id="{295CDF12-6435-4699-9493-59B243E50EFE}"/>
              </a:ext>
            </a:extLst>
          </p:cNvPr>
          <p:cNvSpPr txBox="1"/>
          <p:nvPr/>
        </p:nvSpPr>
        <p:spPr>
          <a:xfrm>
            <a:off x="1485901" y="265828"/>
            <a:ext cx="40290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he Serif Hand Black"/>
                <a:ea typeface="+mn-ea"/>
                <a:cs typeface="+mn-cs"/>
              </a:rPr>
              <a:t>The</a:t>
            </a:r>
            <a:r>
              <a:rPr kumimoji="0" lang="en-US" sz="4800" b="0" i="0" u="none" strike="noStrike" kern="1200" cap="none" spc="0" normalizeH="0" baseline="0" noProof="0" dirty="0">
                <a:ln>
                  <a:noFill/>
                </a:ln>
                <a:solidFill>
                  <a:prstClr val="black"/>
                </a:solidFill>
                <a:effectLst/>
                <a:uLnTx/>
                <a:uFillTx/>
                <a:latin typeface="The Hand Bold"/>
                <a:ea typeface="+mn-ea"/>
                <a:cs typeface="+mn-cs"/>
              </a:rPr>
              <a:t> </a:t>
            </a:r>
            <a:r>
              <a:rPr kumimoji="0" lang="en-US" sz="4800" b="0" i="0" u="none" strike="noStrike" kern="1200" cap="none" spc="0" normalizeH="0" baseline="0" noProof="0" dirty="0">
                <a:ln>
                  <a:noFill/>
                </a:ln>
                <a:solidFill>
                  <a:prstClr val="black"/>
                </a:solidFill>
                <a:effectLst/>
                <a:uLnTx/>
                <a:uFillTx/>
                <a:latin typeface="The Serif Hand Black"/>
                <a:ea typeface="+mn-ea"/>
                <a:cs typeface="+mn-cs"/>
              </a:rPr>
              <a:t>Place</a:t>
            </a:r>
          </a:p>
        </p:txBody>
      </p:sp>
    </p:spTree>
    <p:extLst>
      <p:ext uri="{BB962C8B-B14F-4D97-AF65-F5344CB8AC3E}">
        <p14:creationId xmlns:p14="http://schemas.microsoft.com/office/powerpoint/2010/main" val="365148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A930-C094-44DC-BD34-B78E89DA7BA6}"/>
              </a:ext>
            </a:extLst>
          </p:cNvPr>
          <p:cNvSpPr>
            <a:spLocks noGrp="1"/>
          </p:cNvSpPr>
          <p:nvPr>
            <p:ph type="title"/>
          </p:nvPr>
        </p:nvSpPr>
        <p:spPr>
          <a:xfrm>
            <a:off x="839788" y="457200"/>
            <a:ext cx="3932237" cy="723900"/>
          </a:xfrm>
        </p:spPr>
        <p:txBody>
          <a:bodyPr>
            <a:normAutofit fontScale="90000"/>
          </a:bodyPr>
          <a:lstStyle/>
          <a:p>
            <a:r>
              <a:rPr lang="en-US" dirty="0"/>
              <a:t>The author</a:t>
            </a:r>
          </a:p>
        </p:txBody>
      </p:sp>
      <p:sp>
        <p:nvSpPr>
          <p:cNvPr id="3" name="Content Placeholder 2">
            <a:extLst>
              <a:ext uri="{FF2B5EF4-FFF2-40B4-BE49-F238E27FC236}">
                <a16:creationId xmlns:a16="http://schemas.microsoft.com/office/drawing/2014/main" id="{E08E67A7-B494-4C03-B338-B79F24D7DB3A}"/>
              </a:ext>
            </a:extLst>
          </p:cNvPr>
          <p:cNvSpPr>
            <a:spLocks noGrp="1"/>
          </p:cNvSpPr>
          <p:nvPr>
            <p:ph idx="1"/>
          </p:nvPr>
        </p:nvSpPr>
        <p:spPr/>
        <p:txBody>
          <a:bodyPr>
            <a:normAutofit lnSpcReduction="10000"/>
          </a:bodyPr>
          <a:lstStyle/>
          <a:p>
            <a:pPr algn="l" fontAlgn="base"/>
            <a:endParaRPr lang="en-US" b="1" i="0" dirty="0">
              <a:solidFill>
                <a:srgbClr val="666666"/>
              </a:solidFill>
              <a:effectLst/>
            </a:endParaRPr>
          </a:p>
          <a:p>
            <a:pPr marL="0" indent="0" algn="l" fontAlgn="base">
              <a:buNone/>
            </a:pPr>
            <a:r>
              <a:rPr lang="en-US" b="1" i="0" dirty="0">
                <a:solidFill>
                  <a:srgbClr val="666666"/>
                </a:solidFill>
                <a:effectLst/>
                <a:latin typeface="+mj-lt"/>
                <a:cs typeface="Aharoni" panose="02010803020104030203" pitchFamily="2" charset="-79"/>
              </a:rPr>
              <a:t>Annie </a:t>
            </a:r>
            <a:r>
              <a:rPr lang="en-US" b="1" i="0" dirty="0" err="1">
                <a:solidFill>
                  <a:srgbClr val="666666"/>
                </a:solidFill>
                <a:effectLst/>
                <a:latin typeface="+mj-lt"/>
                <a:cs typeface="Aharoni" panose="02010803020104030203" pitchFamily="2" charset="-79"/>
              </a:rPr>
              <a:t>Correal</a:t>
            </a:r>
            <a:r>
              <a:rPr lang="en-US" b="1" i="0" dirty="0">
                <a:solidFill>
                  <a:srgbClr val="666666"/>
                </a:solidFill>
                <a:effectLst/>
                <a:latin typeface="+mj-lt"/>
                <a:cs typeface="Aharoni" panose="02010803020104030203" pitchFamily="2" charset="-79"/>
              </a:rPr>
              <a:t> </a:t>
            </a:r>
            <a:r>
              <a:rPr lang="en-US" b="1" i="0" dirty="0">
                <a:solidFill>
                  <a:srgbClr val="666666"/>
                </a:solidFill>
                <a:effectLst/>
              </a:rPr>
              <a:t>covers immigration and immigrant communities in New York. Since joining The New York Times in 2013, she has contributed both breaking news and feature stories on topics from criminal justice to the opioid crisis. Her reporting has been featured on “The Daily“ podcast.</a:t>
            </a:r>
          </a:p>
          <a:p>
            <a:pPr marL="0" indent="0" algn="l" fontAlgn="base">
              <a:buNone/>
            </a:pPr>
            <a:r>
              <a:rPr lang="en-US" b="1" i="0" dirty="0">
                <a:solidFill>
                  <a:srgbClr val="666666"/>
                </a:solidFill>
                <a:effectLst/>
              </a:rPr>
              <a:t>Ms. </a:t>
            </a:r>
            <a:r>
              <a:rPr lang="en-US" b="1" i="0" dirty="0" err="1">
                <a:solidFill>
                  <a:srgbClr val="666666"/>
                </a:solidFill>
                <a:effectLst/>
              </a:rPr>
              <a:t>Correal</a:t>
            </a:r>
            <a:r>
              <a:rPr lang="en-US" b="1" i="0" dirty="0">
                <a:solidFill>
                  <a:srgbClr val="666666"/>
                </a:solidFill>
                <a:effectLst/>
              </a:rPr>
              <a:t> is a native Spanish-speaker born in Colombia. She has documented New York City’s immigrant communities for more than a decade and has traveled to Mexico and to the American South to chronicle migration and migrant labor.</a:t>
            </a:r>
          </a:p>
          <a:p>
            <a:endParaRPr lang="en-US" dirty="0"/>
          </a:p>
        </p:txBody>
      </p:sp>
      <p:sp>
        <p:nvSpPr>
          <p:cNvPr id="4" name="Text Placeholder 3">
            <a:extLst>
              <a:ext uri="{FF2B5EF4-FFF2-40B4-BE49-F238E27FC236}">
                <a16:creationId xmlns:a16="http://schemas.microsoft.com/office/drawing/2014/main" id="{981C5D58-8585-457E-8B32-EECA2E2E5248}"/>
              </a:ext>
            </a:extLst>
          </p:cNvPr>
          <p:cNvSpPr>
            <a:spLocks noGrp="1"/>
          </p:cNvSpPr>
          <p:nvPr>
            <p:ph type="body" sz="half" idx="2"/>
          </p:nvPr>
        </p:nvSpPr>
        <p:spPr>
          <a:xfrm>
            <a:off x="839788" y="1485901"/>
            <a:ext cx="3932237" cy="4019550"/>
          </a:xfrm>
        </p:spPr>
        <p:txBody>
          <a:bodyPr/>
          <a:lstStyle/>
          <a:p>
            <a:endParaRPr lang="en-US" dirty="0"/>
          </a:p>
        </p:txBody>
      </p:sp>
      <p:pic>
        <p:nvPicPr>
          <p:cNvPr id="6" name="Picture 5">
            <a:extLst>
              <a:ext uri="{FF2B5EF4-FFF2-40B4-BE49-F238E27FC236}">
                <a16:creationId xmlns:a16="http://schemas.microsoft.com/office/drawing/2014/main" id="{CE34D6E9-5B54-4D3E-96AA-C204A8785274}"/>
              </a:ext>
            </a:extLst>
          </p:cNvPr>
          <p:cNvPicPr>
            <a:picLocks noChangeAspect="1"/>
          </p:cNvPicPr>
          <p:nvPr/>
        </p:nvPicPr>
        <p:blipFill>
          <a:blip r:embed="rId2"/>
          <a:stretch>
            <a:fillRect/>
          </a:stretch>
        </p:blipFill>
        <p:spPr>
          <a:xfrm>
            <a:off x="835152" y="1095375"/>
            <a:ext cx="4017053" cy="4410075"/>
          </a:xfrm>
          <a:prstGeom prst="rect">
            <a:avLst/>
          </a:prstGeom>
        </p:spPr>
      </p:pic>
    </p:spTree>
    <p:extLst>
      <p:ext uri="{BB962C8B-B14F-4D97-AF65-F5344CB8AC3E}">
        <p14:creationId xmlns:p14="http://schemas.microsoft.com/office/powerpoint/2010/main" val="70633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93965565-9AAC-4A34-992F-BC43A6FA16BF}"/>
              </a:ext>
            </a:extLst>
          </p:cNvPr>
          <p:cNvSpPr/>
          <p:nvPr/>
        </p:nvSpPr>
        <p:spPr>
          <a:xfrm>
            <a:off x="3105150" y="1628774"/>
            <a:ext cx="5457825" cy="3781426"/>
          </a:xfrm>
          <a:prstGeom prst="triangle">
            <a:avLst>
              <a:gd name="adj" fmla="val 512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Genres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(text)</a:t>
            </a:r>
          </a:p>
        </p:txBody>
      </p:sp>
      <p:sp>
        <p:nvSpPr>
          <p:cNvPr id="3" name="TextBox 2">
            <a:extLst>
              <a:ext uri="{FF2B5EF4-FFF2-40B4-BE49-F238E27FC236}">
                <a16:creationId xmlns:a16="http://schemas.microsoft.com/office/drawing/2014/main" id="{65E0B972-53D7-4C92-AC38-5DF4BF451D44}"/>
              </a:ext>
            </a:extLst>
          </p:cNvPr>
          <p:cNvSpPr txBox="1"/>
          <p:nvPr/>
        </p:nvSpPr>
        <p:spPr>
          <a:xfrm>
            <a:off x="5143500" y="885825"/>
            <a:ext cx="17430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Purpose</a:t>
            </a:r>
          </a:p>
        </p:txBody>
      </p:sp>
      <p:sp>
        <p:nvSpPr>
          <p:cNvPr id="4" name="TextBox 3">
            <a:extLst>
              <a:ext uri="{FF2B5EF4-FFF2-40B4-BE49-F238E27FC236}">
                <a16:creationId xmlns:a16="http://schemas.microsoft.com/office/drawing/2014/main" id="{8D98C9BB-D689-41B1-9221-94CB0A159006}"/>
              </a:ext>
            </a:extLst>
          </p:cNvPr>
          <p:cNvSpPr txBox="1"/>
          <p:nvPr/>
        </p:nvSpPr>
        <p:spPr>
          <a:xfrm>
            <a:off x="1123951" y="4419600"/>
            <a:ext cx="20764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Writer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(and message)</a:t>
            </a:r>
          </a:p>
        </p:txBody>
      </p:sp>
      <p:sp>
        <p:nvSpPr>
          <p:cNvPr id="5" name="TextBox 4">
            <a:extLst>
              <a:ext uri="{FF2B5EF4-FFF2-40B4-BE49-F238E27FC236}">
                <a16:creationId xmlns:a16="http://schemas.microsoft.com/office/drawing/2014/main" id="{86617F89-8760-4F8C-83B1-91D44E563A40}"/>
              </a:ext>
            </a:extLst>
          </p:cNvPr>
          <p:cNvSpPr txBox="1"/>
          <p:nvPr/>
        </p:nvSpPr>
        <p:spPr>
          <a:xfrm>
            <a:off x="8562975" y="5229226"/>
            <a:ext cx="20764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audience</a:t>
            </a:r>
          </a:p>
        </p:txBody>
      </p:sp>
    </p:spTree>
    <p:extLst>
      <p:ext uri="{BB962C8B-B14F-4D97-AF65-F5344CB8AC3E}">
        <p14:creationId xmlns:p14="http://schemas.microsoft.com/office/powerpoint/2010/main" val="111991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B718-C603-48A8-BCFA-A5FA8363F8B4}"/>
              </a:ext>
            </a:extLst>
          </p:cNvPr>
          <p:cNvSpPr>
            <a:spLocks noGrp="1"/>
          </p:cNvSpPr>
          <p:nvPr>
            <p:ph type="title"/>
          </p:nvPr>
        </p:nvSpPr>
        <p:spPr/>
        <p:txBody>
          <a:bodyPr/>
          <a:lstStyle/>
          <a:p>
            <a:r>
              <a:rPr lang="en-US" b="1" dirty="0">
                <a:hlinkClick r:id="rId2"/>
              </a:rPr>
              <a:t>Some examples of text genres </a:t>
            </a:r>
            <a:endParaRPr lang="en-US" b="1" dirty="0"/>
          </a:p>
        </p:txBody>
      </p:sp>
      <p:sp>
        <p:nvSpPr>
          <p:cNvPr id="3" name="Text Placeholder 2">
            <a:extLst>
              <a:ext uri="{FF2B5EF4-FFF2-40B4-BE49-F238E27FC236}">
                <a16:creationId xmlns:a16="http://schemas.microsoft.com/office/drawing/2014/main" id="{E1749E0C-553D-40F7-81B2-7DB333D05D08}"/>
              </a:ext>
            </a:extLst>
          </p:cNvPr>
          <p:cNvSpPr>
            <a:spLocks noGrp="1"/>
          </p:cNvSpPr>
          <p:nvPr>
            <p:ph type="body" idx="1"/>
          </p:nvPr>
        </p:nvSpPr>
        <p:spPr/>
        <p:txBody>
          <a:bodyPr/>
          <a:lstStyle/>
          <a:p>
            <a:r>
              <a:rPr lang="en-US" b="0" u="sng" dirty="0"/>
              <a:t>Main Genres</a:t>
            </a:r>
          </a:p>
        </p:txBody>
      </p:sp>
      <p:sp>
        <p:nvSpPr>
          <p:cNvPr id="4" name="Content Placeholder 3">
            <a:extLst>
              <a:ext uri="{FF2B5EF4-FFF2-40B4-BE49-F238E27FC236}">
                <a16:creationId xmlns:a16="http://schemas.microsoft.com/office/drawing/2014/main" id="{3768BB8F-98F8-4011-8C8A-BEC448D75886}"/>
              </a:ext>
            </a:extLst>
          </p:cNvPr>
          <p:cNvSpPr>
            <a:spLocks noGrp="1"/>
          </p:cNvSpPr>
          <p:nvPr>
            <p:ph sz="half" idx="2"/>
          </p:nvPr>
        </p:nvSpPr>
        <p:spPr/>
        <p:txBody>
          <a:bodyPr>
            <a:normAutofit lnSpcReduction="10000"/>
          </a:bodyPr>
          <a:lstStyle/>
          <a:p>
            <a:pPr marL="0" indent="0">
              <a:buNone/>
            </a:pPr>
            <a:r>
              <a:rPr lang="en-US" dirty="0"/>
              <a:t>Fiction/prose</a:t>
            </a:r>
          </a:p>
          <a:p>
            <a:pPr marL="0" indent="0">
              <a:buNone/>
            </a:pPr>
            <a:r>
              <a:rPr lang="en-US" dirty="0"/>
              <a:t>Poetry</a:t>
            </a:r>
          </a:p>
          <a:p>
            <a:pPr marL="0" indent="0">
              <a:buNone/>
            </a:pPr>
            <a:r>
              <a:rPr lang="en-US" dirty="0"/>
              <a:t>Drama</a:t>
            </a:r>
          </a:p>
          <a:p>
            <a:pPr marL="0" indent="0">
              <a:buNone/>
            </a:pPr>
            <a:r>
              <a:rPr lang="en-US" dirty="0"/>
              <a:t>Non-fiction</a:t>
            </a:r>
          </a:p>
          <a:p>
            <a:pPr marL="0" indent="0">
              <a:buNone/>
            </a:pPr>
            <a:r>
              <a:rPr lang="en-US" dirty="0"/>
              <a:t>Media</a:t>
            </a:r>
          </a:p>
        </p:txBody>
      </p:sp>
      <p:sp>
        <p:nvSpPr>
          <p:cNvPr id="5" name="Text Placeholder 4">
            <a:extLst>
              <a:ext uri="{FF2B5EF4-FFF2-40B4-BE49-F238E27FC236}">
                <a16:creationId xmlns:a16="http://schemas.microsoft.com/office/drawing/2014/main" id="{F34E15CC-172B-4F05-97FC-ED26A64DAC7F}"/>
              </a:ext>
            </a:extLst>
          </p:cNvPr>
          <p:cNvSpPr>
            <a:spLocks noGrp="1"/>
          </p:cNvSpPr>
          <p:nvPr>
            <p:ph type="body" sz="quarter" idx="3"/>
          </p:nvPr>
        </p:nvSpPr>
        <p:spPr/>
        <p:txBody>
          <a:bodyPr/>
          <a:lstStyle/>
          <a:p>
            <a:r>
              <a:rPr lang="en-US" u="sng" dirty="0"/>
              <a:t>Non-fiction (sub-genres)</a:t>
            </a:r>
          </a:p>
        </p:txBody>
      </p:sp>
      <p:sp>
        <p:nvSpPr>
          <p:cNvPr id="6" name="Content Placeholder 5">
            <a:extLst>
              <a:ext uri="{FF2B5EF4-FFF2-40B4-BE49-F238E27FC236}">
                <a16:creationId xmlns:a16="http://schemas.microsoft.com/office/drawing/2014/main" id="{1A0D6BB0-3078-47E7-A2F7-F154EF297AEC}"/>
              </a:ext>
            </a:extLst>
          </p:cNvPr>
          <p:cNvSpPr>
            <a:spLocks noGrp="1"/>
          </p:cNvSpPr>
          <p:nvPr>
            <p:ph sz="quarter" idx="4"/>
          </p:nvPr>
        </p:nvSpPr>
        <p:spPr/>
        <p:txBody>
          <a:bodyPr>
            <a:normAutofit lnSpcReduction="10000"/>
          </a:bodyPr>
          <a:lstStyle/>
          <a:p>
            <a:pPr marL="0" indent="0">
              <a:buNone/>
            </a:pPr>
            <a:r>
              <a:rPr lang="en-US" sz="3200" b="1" dirty="0"/>
              <a:t>Essay</a:t>
            </a:r>
          </a:p>
          <a:p>
            <a:pPr marL="0" indent="0">
              <a:buNone/>
            </a:pPr>
            <a:r>
              <a:rPr lang="en-US" sz="3200" b="1" dirty="0"/>
              <a:t>Memoir</a:t>
            </a:r>
          </a:p>
          <a:p>
            <a:pPr marL="0" indent="0">
              <a:buNone/>
            </a:pPr>
            <a:r>
              <a:rPr lang="en-US" sz="3200" b="1" dirty="0"/>
              <a:t>Magazine/Newspaper article</a:t>
            </a:r>
          </a:p>
          <a:p>
            <a:pPr marL="0" indent="0">
              <a:buNone/>
            </a:pPr>
            <a:r>
              <a:rPr lang="en-US" sz="3200" b="1" dirty="0"/>
              <a:t>Report</a:t>
            </a:r>
          </a:p>
          <a:p>
            <a:pPr marL="0" indent="0">
              <a:buNone/>
            </a:pPr>
            <a:r>
              <a:rPr lang="en-US" sz="3200" b="1" dirty="0"/>
              <a:t>Textbook</a:t>
            </a:r>
          </a:p>
          <a:p>
            <a:endParaRPr lang="en-US" dirty="0"/>
          </a:p>
        </p:txBody>
      </p:sp>
    </p:spTree>
    <p:extLst>
      <p:ext uri="{BB962C8B-B14F-4D97-AF65-F5344CB8AC3E}">
        <p14:creationId xmlns:p14="http://schemas.microsoft.com/office/powerpoint/2010/main" val="48134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AFCC0228-66B5-4B72-A0A2-7957B1F50A34}"/>
              </a:ext>
            </a:extLst>
          </p:cNvPr>
          <p:cNvSpPr>
            <a:spLocks noGrp="1"/>
          </p:cNvSpPr>
          <p:nvPr>
            <p:ph type="title"/>
          </p:nvPr>
        </p:nvSpPr>
        <p:spPr>
          <a:xfrm>
            <a:off x="5297762" y="329184"/>
            <a:ext cx="6251110" cy="1096794"/>
          </a:xfrm>
        </p:spPr>
        <p:txBody>
          <a:bodyPr anchor="b">
            <a:normAutofit/>
          </a:bodyPr>
          <a:lstStyle/>
          <a:p>
            <a:r>
              <a:rPr lang="en-US" sz="3600" dirty="0">
                <a:latin typeface="Algerian" panose="04020705040A02060702" pitchFamily="82" charset="0"/>
              </a:rPr>
              <a:t>Texts in different modes</a:t>
            </a:r>
          </a:p>
        </p:txBody>
      </p:sp>
      <p:sp>
        <p:nvSpPr>
          <p:cNvPr id="3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E9E5B"/>
          </a:solidFill>
          <a:ln w="38100" cap="rnd">
            <a:solidFill>
              <a:srgbClr val="CE9E5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Content Placeholder 2">
            <a:extLst>
              <a:ext uri="{FF2B5EF4-FFF2-40B4-BE49-F238E27FC236}">
                <a16:creationId xmlns:a16="http://schemas.microsoft.com/office/drawing/2014/main" id="{64178EC4-4577-4839-826B-9B05E106B196}"/>
              </a:ext>
            </a:extLst>
          </p:cNvPr>
          <p:cNvSpPr>
            <a:spLocks noGrp="1"/>
          </p:cNvSpPr>
          <p:nvPr>
            <p:ph idx="1"/>
          </p:nvPr>
        </p:nvSpPr>
        <p:spPr>
          <a:xfrm>
            <a:off x="5297762" y="2706624"/>
            <a:ext cx="6251110" cy="3483864"/>
          </a:xfrm>
        </p:spPr>
        <p:txBody>
          <a:bodyPr>
            <a:normAutofit/>
          </a:bodyPr>
          <a:lstStyle/>
          <a:p>
            <a:pPr marL="0" indent="0">
              <a:buNone/>
            </a:pPr>
            <a:endParaRPr lang="en-US" dirty="0">
              <a:latin typeface="Aldhabi" panose="01000000000000000000" pitchFamily="2" charset="-78"/>
              <a:cs typeface="Aldhabi" panose="01000000000000000000" pitchFamily="2" charset="-78"/>
            </a:endParaRPr>
          </a:p>
          <a:p>
            <a:pPr marL="0" indent="0">
              <a:buNone/>
            </a:pPr>
            <a:endParaRPr lang="en-US" dirty="0"/>
          </a:p>
        </p:txBody>
      </p:sp>
      <p:pic>
        <p:nvPicPr>
          <p:cNvPr id="40" name="Picture 29">
            <a:extLst>
              <a:ext uri="{FF2B5EF4-FFF2-40B4-BE49-F238E27FC236}">
                <a16:creationId xmlns:a16="http://schemas.microsoft.com/office/drawing/2014/main" id="{891C8CD7-29FB-4B99-A031-C8264A5F3D98}"/>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 name="TextBox 4">
            <a:extLst>
              <a:ext uri="{FF2B5EF4-FFF2-40B4-BE49-F238E27FC236}">
                <a16:creationId xmlns:a16="http://schemas.microsoft.com/office/drawing/2014/main" id="{3431BFE4-D40B-4FA6-BA58-B3EC9EA4D2ED}"/>
              </a:ext>
            </a:extLst>
          </p:cNvPr>
          <p:cNvSpPr txBox="1"/>
          <p:nvPr/>
        </p:nvSpPr>
        <p:spPr>
          <a:xfrm>
            <a:off x="5939555" y="2856488"/>
            <a:ext cx="95347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endParaRPr>
          </a:p>
        </p:txBody>
      </p:sp>
      <p:graphicFrame>
        <p:nvGraphicFramePr>
          <p:cNvPr id="6" name="Diagram 5">
            <a:extLst>
              <a:ext uri="{FF2B5EF4-FFF2-40B4-BE49-F238E27FC236}">
                <a16:creationId xmlns:a16="http://schemas.microsoft.com/office/drawing/2014/main" id="{5CAE476F-381F-4EAE-987F-F2462B4B22C3}"/>
              </a:ext>
            </a:extLst>
          </p:cNvPr>
          <p:cNvGraphicFramePr/>
          <p:nvPr/>
        </p:nvGraphicFramePr>
        <p:xfrm>
          <a:off x="4329238" y="2039112"/>
          <a:ext cx="6813495" cy="4099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24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he Hand Bold"/>
              <a:ea typeface="+mn-ea"/>
              <a:cs typeface="+mn-cs"/>
            </a:endParaRPr>
          </a:p>
        </p:txBody>
      </p:sp>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77C0D673-60D7-49A5-AC6D-F3CE76987857}"/>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lgn="l"/>
            <a:r>
              <a:rPr lang="en-US" sz="9600" dirty="0"/>
              <a:t>writing + viewing</a:t>
            </a:r>
          </a:p>
        </p:txBody>
      </p:sp>
      <p:sp>
        <p:nvSpPr>
          <p:cNvPr id="2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a:extLst>
              <a:ext uri="{FF2B5EF4-FFF2-40B4-BE49-F238E27FC236}">
                <a16:creationId xmlns:a16="http://schemas.microsoft.com/office/drawing/2014/main" id="{38A71858-F1CF-42BC-8A97-BD0F712AC05D}"/>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9410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F3F506-C876-4798-AC92-0FEDA748D529}"/>
              </a:ext>
            </a:extLst>
          </p:cNvPr>
          <p:cNvPicPr>
            <a:picLocks noChangeAspect="1"/>
          </p:cNvPicPr>
          <p:nvPr/>
        </p:nvPicPr>
        <p:blipFill>
          <a:blip r:embed="rId2"/>
          <a:stretch>
            <a:fillRect/>
          </a:stretch>
        </p:blipFill>
        <p:spPr>
          <a:xfrm>
            <a:off x="571500" y="685801"/>
            <a:ext cx="6381750" cy="5819774"/>
          </a:xfrm>
          <a:prstGeom prst="rect">
            <a:avLst/>
          </a:prstGeom>
        </p:spPr>
      </p:pic>
      <p:sp>
        <p:nvSpPr>
          <p:cNvPr id="4" name="TextBox 3">
            <a:extLst>
              <a:ext uri="{FF2B5EF4-FFF2-40B4-BE49-F238E27FC236}">
                <a16:creationId xmlns:a16="http://schemas.microsoft.com/office/drawing/2014/main" id="{6767F85D-E419-4564-A6D0-C1413F7003F6}"/>
              </a:ext>
            </a:extLst>
          </p:cNvPr>
          <p:cNvSpPr txBox="1"/>
          <p:nvPr/>
        </p:nvSpPr>
        <p:spPr>
          <a:xfrm>
            <a:off x="6953251" y="1038225"/>
            <a:ext cx="4667250"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The first known mention of the bagel dates from 1610 in the community regulations of Krakow, Poland. The world’s biggest bagel factory is in Illinois. Still, no other food is so associated with New York as the “Jewish English muffin,” which spread from the Lower East Side in the early 20th century. “Pizza belongs to America now,” Josh </a:t>
            </a:r>
            <a:r>
              <a:rPr kumimoji="0" lang="en-US" sz="2000" b="0" i="0"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Ozersky</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 food writer, said, “but the bagel was always the undisputed property of New York.”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AAAAA"/>
                </a:solidFill>
                <a:effectLst/>
                <a:uLnTx/>
                <a:uFillTx/>
                <a:latin typeface="Arial" panose="020B0604020202020204" pitchFamily="34" charset="0"/>
                <a:ea typeface="+mn-ea"/>
                <a:cs typeface="+mn-cs"/>
              </a:rPr>
              <a:t>Tony </a:t>
            </a:r>
            <a:r>
              <a:rPr kumimoji="0" lang="en-US" sz="2000" b="0" i="0" u="none" strike="noStrike" kern="1200" cap="none" spc="0" normalizeH="0" baseline="0" noProof="0" dirty="0" err="1">
                <a:ln>
                  <a:noFill/>
                </a:ln>
                <a:solidFill>
                  <a:srgbClr val="AAAAAA"/>
                </a:solidFill>
                <a:effectLst/>
                <a:uLnTx/>
                <a:uFillTx/>
                <a:latin typeface="Arial" panose="020B0604020202020204" pitchFamily="34" charset="0"/>
                <a:ea typeface="+mn-ea"/>
                <a:cs typeface="+mn-cs"/>
              </a:rPr>
              <a:t>Cenicola</a:t>
            </a:r>
            <a:r>
              <a:rPr kumimoji="0" lang="en-US" sz="2000" b="0" i="0" u="none" strike="noStrike" kern="1200" cap="none" spc="0" normalizeH="0" baseline="0" noProof="0" dirty="0">
                <a:ln>
                  <a:noFill/>
                </a:ln>
                <a:solidFill>
                  <a:srgbClr val="AAAAAA"/>
                </a:solidFill>
                <a:effectLst/>
                <a:uLnTx/>
                <a:uFillTx/>
                <a:latin typeface="Arial" panose="020B0604020202020204" pitchFamily="34" charset="0"/>
                <a:ea typeface="+mn-ea"/>
                <a:cs typeface="+mn-cs"/>
              </a:rPr>
              <a:t>/The New York Times</a:t>
            </a:r>
            <a:endParaRPr kumimoji="0" lang="en-US" sz="2000" b="0" i="0" u="none" strike="noStrike" kern="1200" cap="none" spc="0" normalizeH="0" baseline="0" noProof="0" dirty="0">
              <a:ln>
                <a:noFill/>
              </a:ln>
              <a:solidFill>
                <a:prstClr val="black"/>
              </a:solidFill>
              <a:effectLst/>
              <a:uLnTx/>
              <a:uFillTx/>
              <a:latin typeface="The Hand Bold"/>
              <a:ea typeface="+mn-ea"/>
              <a:cs typeface="+mn-cs"/>
            </a:endParaRPr>
          </a:p>
        </p:txBody>
      </p:sp>
    </p:spTree>
    <p:extLst>
      <p:ext uri="{BB962C8B-B14F-4D97-AF65-F5344CB8AC3E}">
        <p14:creationId xmlns:p14="http://schemas.microsoft.com/office/powerpoint/2010/main" val="3619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5D64D9-62E6-4C74-BC6E-CAADD2919345}"/>
              </a:ext>
            </a:extLst>
          </p:cNvPr>
          <p:cNvPicPr>
            <a:picLocks noChangeAspect="1"/>
          </p:cNvPicPr>
          <p:nvPr/>
        </p:nvPicPr>
        <p:blipFill>
          <a:blip r:embed="rId2"/>
          <a:stretch>
            <a:fillRect/>
          </a:stretch>
        </p:blipFill>
        <p:spPr>
          <a:xfrm>
            <a:off x="1198179" y="1261241"/>
            <a:ext cx="4666593" cy="4183118"/>
          </a:xfrm>
          <a:prstGeom prst="rect">
            <a:avLst/>
          </a:prstGeom>
        </p:spPr>
      </p:pic>
      <p:sp>
        <p:nvSpPr>
          <p:cNvPr id="4" name="TextBox 3">
            <a:extLst>
              <a:ext uri="{FF2B5EF4-FFF2-40B4-BE49-F238E27FC236}">
                <a16:creationId xmlns:a16="http://schemas.microsoft.com/office/drawing/2014/main" id="{2EE659D7-4BEC-494D-BB49-4CB2C9DB38B2}"/>
              </a:ext>
            </a:extLst>
          </p:cNvPr>
          <p:cNvSpPr txBox="1"/>
          <p:nvPr/>
        </p:nvSpPr>
        <p:spPr>
          <a:xfrm>
            <a:off x="6210300" y="752475"/>
            <a:ext cx="571500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When bigger was better, the suitcase-size boom box was a necessity for big-city teenagers. In the 1980s, sales nationwide topped $20 million a year. In Spike Lee’s “Do the Right Thing,” Radio Raheem carried his everywhere, playing Public Enemy’s “Fight the Power.” By the ’90s, the battery-powered bass-heavy boxes equipped with radios and cassette players were supplanted by </a:t>
            </a:r>
            <a:r>
              <a:rPr kumimoji="0" lang="en-US" sz="2400" b="0" i="0"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Walkmans</a:t>
            </a:r>
            <a:r>
              <a:rPr kumimoji="0" lang="en-US" sz="24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and smaller devices, even as hip-hop and rap — born in New York City — came to dominate musical culture worldwide. </a:t>
            </a:r>
            <a:r>
              <a:rPr kumimoji="0" lang="en-US" sz="2400" b="0" i="0" u="none" strike="noStrike" kern="1200" cap="none" spc="0" normalizeH="0" baseline="0" noProof="0" dirty="0">
                <a:ln>
                  <a:noFill/>
                </a:ln>
                <a:solidFill>
                  <a:srgbClr val="AAAAAA"/>
                </a:solidFill>
                <a:effectLst/>
                <a:uLnTx/>
                <a:uFillTx/>
                <a:latin typeface="Arial" panose="020B0604020202020204" pitchFamily="34" charset="0"/>
                <a:ea typeface="+mn-ea"/>
                <a:cs typeface="+mn-cs"/>
              </a:rPr>
              <a:t>Chang W. Lee/The New York Times</a:t>
            </a:r>
            <a:endParaRPr kumimoji="0" lang="en-US" sz="2400" b="0" i="0" u="none" strike="noStrike" kern="1200" cap="none" spc="0" normalizeH="0" baseline="0" noProof="0" dirty="0">
              <a:ln>
                <a:noFill/>
              </a:ln>
              <a:solidFill>
                <a:prstClr val="black"/>
              </a:solidFill>
              <a:effectLst/>
              <a:uLnTx/>
              <a:uFillTx/>
              <a:latin typeface="The Hand Bold"/>
              <a:ea typeface="+mn-ea"/>
              <a:cs typeface="+mn-cs"/>
            </a:endParaRPr>
          </a:p>
        </p:txBody>
      </p:sp>
    </p:spTree>
    <p:extLst>
      <p:ext uri="{BB962C8B-B14F-4D97-AF65-F5344CB8AC3E}">
        <p14:creationId xmlns:p14="http://schemas.microsoft.com/office/powerpoint/2010/main" val="425632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74E2F1-B8CA-4355-B4C1-6BF564B1F30D}"/>
              </a:ext>
            </a:extLst>
          </p:cNvPr>
          <p:cNvPicPr>
            <a:picLocks noChangeAspect="1"/>
          </p:cNvPicPr>
          <p:nvPr/>
        </p:nvPicPr>
        <p:blipFill>
          <a:blip r:embed="rId2"/>
          <a:stretch>
            <a:fillRect/>
          </a:stretch>
        </p:blipFill>
        <p:spPr>
          <a:xfrm>
            <a:off x="1000126" y="952500"/>
            <a:ext cx="5419724" cy="5257800"/>
          </a:xfrm>
          <a:prstGeom prst="rect">
            <a:avLst/>
          </a:prstGeom>
        </p:spPr>
      </p:pic>
      <p:sp>
        <p:nvSpPr>
          <p:cNvPr id="3" name="TextBox 2">
            <a:extLst>
              <a:ext uri="{FF2B5EF4-FFF2-40B4-BE49-F238E27FC236}">
                <a16:creationId xmlns:a16="http://schemas.microsoft.com/office/drawing/2014/main" id="{D96AE117-D016-4996-AA52-B6B61E918342}"/>
              </a:ext>
            </a:extLst>
          </p:cNvPr>
          <p:cNvSpPr txBox="1"/>
          <p:nvPr/>
        </p:nvSpPr>
        <p:spPr>
          <a:xfrm>
            <a:off x="7124700" y="952501"/>
            <a:ext cx="4067174"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It was called the Lower East Side, the East Village, Alphabet City. But in Nuyorican, the local Latino vernacular, it is Loisaida. Popularized by the poet Bittman Rivas in 1974, the name became official when the city sanctioned Loisaida Avenue as another name for Avenue C in 1987. By 2000, a surge in immigration and higher birthrates nudged Hispanic New Yorkers past blacks as the city’s second-largest racial or ethnic group. </a:t>
            </a:r>
            <a:r>
              <a:rPr kumimoji="0" lang="en-US" sz="2000" b="0" i="0" u="none" strike="noStrike" kern="1200" cap="none" spc="0" normalizeH="0" baseline="0" noProof="0" dirty="0">
                <a:ln>
                  <a:noFill/>
                </a:ln>
                <a:solidFill>
                  <a:srgbClr val="AAAAAA"/>
                </a:solidFill>
                <a:effectLst/>
                <a:uLnTx/>
                <a:uFillTx/>
                <a:latin typeface="Arial" panose="020B0604020202020204" pitchFamily="34" charset="0"/>
                <a:ea typeface="+mn-ea"/>
                <a:cs typeface="+mn-cs"/>
              </a:rPr>
              <a:t>Tony </a:t>
            </a:r>
            <a:r>
              <a:rPr kumimoji="0" lang="en-US" sz="2000" b="0" i="0" u="none" strike="noStrike" kern="1200" cap="none" spc="0" normalizeH="0" baseline="0" noProof="0" dirty="0" err="1">
                <a:ln>
                  <a:noFill/>
                </a:ln>
                <a:solidFill>
                  <a:srgbClr val="AAAAAA"/>
                </a:solidFill>
                <a:effectLst/>
                <a:uLnTx/>
                <a:uFillTx/>
                <a:latin typeface="Arial" panose="020B0604020202020204" pitchFamily="34" charset="0"/>
                <a:ea typeface="+mn-ea"/>
                <a:cs typeface="+mn-cs"/>
              </a:rPr>
              <a:t>Cenicola</a:t>
            </a:r>
            <a:r>
              <a:rPr kumimoji="0" lang="en-US" sz="2000" b="0" i="0" u="none" strike="noStrike" kern="1200" cap="none" spc="0" normalizeH="0" baseline="0" noProof="0" dirty="0">
                <a:ln>
                  <a:noFill/>
                </a:ln>
                <a:solidFill>
                  <a:srgbClr val="AAAAAA"/>
                </a:solidFill>
                <a:effectLst/>
                <a:uLnTx/>
                <a:uFillTx/>
                <a:latin typeface="Arial" panose="020B0604020202020204" pitchFamily="34" charset="0"/>
                <a:ea typeface="+mn-ea"/>
                <a:cs typeface="+mn-cs"/>
              </a:rPr>
              <a:t>/The New York Times</a:t>
            </a:r>
            <a:endParaRPr kumimoji="0" lang="en-US" sz="2000" b="0" i="0" u="none" strike="noStrike" kern="1200" cap="none" spc="0" normalizeH="0" baseline="0" noProof="0" dirty="0">
              <a:ln>
                <a:noFill/>
              </a:ln>
              <a:solidFill>
                <a:prstClr val="black"/>
              </a:solidFill>
              <a:effectLst/>
              <a:uLnTx/>
              <a:uFillTx/>
              <a:latin typeface="The Hand Bold"/>
              <a:ea typeface="+mn-ea"/>
              <a:cs typeface="+mn-cs"/>
            </a:endParaRPr>
          </a:p>
        </p:txBody>
      </p:sp>
    </p:spTree>
    <p:extLst>
      <p:ext uri="{BB962C8B-B14F-4D97-AF65-F5344CB8AC3E}">
        <p14:creationId xmlns:p14="http://schemas.microsoft.com/office/powerpoint/2010/main" val="1078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AA64-F787-4834-B740-7493062757F4}"/>
              </a:ext>
            </a:extLst>
          </p:cNvPr>
          <p:cNvSpPr>
            <a:spLocks noGrp="1"/>
          </p:cNvSpPr>
          <p:nvPr>
            <p:ph type="title"/>
          </p:nvPr>
        </p:nvSpPr>
        <p:spPr/>
        <p:txBody>
          <a:bodyPr/>
          <a:lstStyle/>
          <a:p>
            <a:r>
              <a:rPr lang="en-US" dirty="0"/>
              <a:t>The context</a:t>
            </a:r>
          </a:p>
        </p:txBody>
      </p:sp>
      <p:sp>
        <p:nvSpPr>
          <p:cNvPr id="3" name="Content Placeholder 2">
            <a:extLst>
              <a:ext uri="{FF2B5EF4-FFF2-40B4-BE49-F238E27FC236}">
                <a16:creationId xmlns:a16="http://schemas.microsoft.com/office/drawing/2014/main" id="{A8DDBBFA-7E1B-404B-B254-7F7B03A3F218}"/>
              </a:ext>
            </a:extLst>
          </p:cNvPr>
          <p:cNvSpPr>
            <a:spLocks noGrp="1"/>
          </p:cNvSpPr>
          <p:nvPr>
            <p:ph idx="1"/>
          </p:nvPr>
        </p:nvSpPr>
        <p:spPr/>
        <p:txBody>
          <a:bodyPr/>
          <a:lstStyle/>
          <a:p>
            <a:pPr marL="0" indent="0">
              <a:buNone/>
            </a:pPr>
            <a:r>
              <a:rPr lang="en-US" b="0" i="0" dirty="0">
                <a:solidFill>
                  <a:srgbClr val="333333"/>
                </a:solidFill>
                <a:effectLst/>
                <a:latin typeface="Georgia" panose="02040502050405020303" pitchFamily="18" charset="0"/>
              </a:rPr>
              <a:t>“</a:t>
            </a:r>
            <a:r>
              <a:rPr lang="en-US" b="0" i="0" dirty="0">
                <a:solidFill>
                  <a:srgbClr val="333333"/>
                </a:solidFill>
                <a:effectLst/>
                <a:latin typeface="Arial" panose="020B0604020202020204" pitchFamily="34" charset="0"/>
                <a:cs typeface="Arial" panose="020B0604020202020204" pitchFamily="34" charset="0"/>
              </a:rPr>
              <a:t>Inspired by “A History of the World in 100 Objects,” the British Museum’s </a:t>
            </a:r>
            <a:r>
              <a:rPr lang="en-US" b="0" i="0" u="none" strike="noStrike" dirty="0">
                <a:solidFill>
                  <a:srgbClr val="666699"/>
                </a:solidFill>
                <a:effectLst/>
                <a:latin typeface="Arial" panose="020B0604020202020204" pitchFamily="34" charset="0"/>
                <a:cs typeface="Arial" panose="020B0604020202020204" pitchFamily="34" charset="0"/>
                <a:hlinkClick r:id="rId2"/>
              </a:rPr>
              <a:t>BBC radio series</a:t>
            </a:r>
            <a:r>
              <a:rPr lang="en-US" b="0" i="0" dirty="0">
                <a:solidFill>
                  <a:srgbClr val="333333"/>
                </a:solidFill>
                <a:effectLst/>
                <a:latin typeface="Arial" panose="020B0604020202020204" pitchFamily="34" charset="0"/>
                <a:cs typeface="Arial" panose="020B0604020202020204" pitchFamily="34" charset="0"/>
              </a:rPr>
              <a:t> and book, we recruited historians and museum curators to identify 50 objects that could embody the narrative of New York.”</a:t>
            </a:r>
          </a:p>
          <a:p>
            <a:pPr marL="0" indent="0">
              <a:buNone/>
            </a:pPr>
            <a:r>
              <a:rPr lang="en-US" dirty="0">
                <a:solidFill>
                  <a:srgbClr val="333333"/>
                </a:solidFill>
                <a:latin typeface="Georgia" panose="02040502050405020303" pitchFamily="18" charset="0"/>
              </a:rPr>
              <a:t>       </a:t>
            </a:r>
            <a:r>
              <a:rPr lang="en-US" sz="2400" i="1" dirty="0">
                <a:solidFill>
                  <a:srgbClr val="333333"/>
                </a:solidFill>
                <a:latin typeface="Georgia" panose="02040502050405020303" pitchFamily="18" charset="0"/>
              </a:rPr>
              <a:t>      </a:t>
            </a:r>
            <a:r>
              <a:rPr lang="en-US" sz="2400" i="1" dirty="0">
                <a:solidFill>
                  <a:srgbClr val="333333"/>
                </a:solidFill>
                <a:latin typeface="Arial" panose="020B0604020202020204" pitchFamily="34" charset="0"/>
                <a:cs typeface="Arial" panose="020B0604020202020204" pitchFamily="34" charset="0"/>
              </a:rPr>
              <a:t>From Sam Roberts, “</a:t>
            </a:r>
            <a:r>
              <a:rPr lang="en-US" sz="2400" i="1" dirty="0">
                <a:solidFill>
                  <a:srgbClr val="333333"/>
                </a:solidFill>
                <a:latin typeface="Arial" panose="020B0604020202020204" pitchFamily="34" charset="0"/>
                <a:cs typeface="Arial" panose="020B0604020202020204" pitchFamily="34" charset="0"/>
                <a:hlinkClick r:id="rId3"/>
              </a:rPr>
              <a:t>A History of New York in 50 Objects</a:t>
            </a:r>
            <a:r>
              <a:rPr lang="en-US" sz="2400" i="1" dirty="0">
                <a:solidFill>
                  <a:srgbClr val="333333"/>
                </a:solidFill>
                <a:latin typeface="Arial" panose="020B0604020202020204" pitchFamily="34" charset="0"/>
                <a:cs typeface="Arial" panose="020B0604020202020204" pitchFamily="34" charset="0"/>
              </a:rPr>
              <a:t>” (2012)</a:t>
            </a:r>
            <a:endParaRPr lang="en-US" sz="2400" b="0" i="1"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53328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A8EEB5BC74664DA9CFC1CAE5A698B7" ma:contentTypeVersion="4" ma:contentTypeDescription="Create a new document." ma:contentTypeScope="" ma:versionID="33c3d889fbfa6d69b17ef52fd324ec64">
  <xsd:schema xmlns:xsd="http://www.w3.org/2001/XMLSchema" xmlns:xs="http://www.w3.org/2001/XMLSchema" xmlns:p="http://schemas.microsoft.com/office/2006/metadata/properties" xmlns:ns3="5044c25a-d47e-4cab-b507-a647a250e46f" targetNamespace="http://schemas.microsoft.com/office/2006/metadata/properties" ma:root="true" ma:fieldsID="daf4abc27cf8776c59456897a4b9c9db" ns3:_="">
    <xsd:import namespace="5044c25a-d47e-4cab-b507-a647a250e46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44c25a-d47e-4cab-b507-a647a250e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1F2DB5-C060-491C-9052-EEA979F5D73E}">
  <ds:schemaRefs>
    <ds:schemaRef ds:uri="http://schemas.openxmlformats.org/package/2006/metadata/core-properties"/>
    <ds:schemaRef ds:uri="http://schemas.microsoft.com/office/2006/documentManagement/types"/>
    <ds:schemaRef ds:uri="http://schemas.microsoft.com/office/infopath/2007/PartnerControls"/>
    <ds:schemaRef ds:uri="5044c25a-d47e-4cab-b507-a647a250e46f"/>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2BDAF227-E58F-43B1-8645-4668BA04A6FC}">
  <ds:schemaRefs>
    <ds:schemaRef ds:uri="http://schemas.microsoft.com/sharepoint/v3/contenttype/forms"/>
  </ds:schemaRefs>
</ds:datastoreItem>
</file>

<file path=customXml/itemProps3.xml><?xml version="1.0" encoding="utf-8"?>
<ds:datastoreItem xmlns:ds="http://schemas.openxmlformats.org/officeDocument/2006/customXml" ds:itemID="{8A60C4C2-92D2-49C1-945F-AF71EC198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44c25a-d47e-4cab-b507-a647a250e4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TotalTime>
  <Words>662</Words>
  <Application>Microsoft Office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Abadi</vt:lpstr>
      <vt:lpstr>Aharoni</vt:lpstr>
      <vt:lpstr>Aldhabi</vt:lpstr>
      <vt:lpstr>Algerian</vt:lpstr>
      <vt:lpstr>Arial</vt:lpstr>
      <vt:lpstr>Georgia</vt:lpstr>
      <vt:lpstr>nobel</vt:lpstr>
      <vt:lpstr>nyt-imperial</vt:lpstr>
      <vt:lpstr>The Hand Bold</vt:lpstr>
      <vt:lpstr>The Serif Hand Black</vt:lpstr>
      <vt:lpstr>SketchyVTI</vt:lpstr>
      <vt:lpstr>Purpose and Audience</vt:lpstr>
      <vt:lpstr>PowerPoint Presentation</vt:lpstr>
      <vt:lpstr>Some examples of text genres </vt:lpstr>
      <vt:lpstr>Texts in different modes</vt:lpstr>
      <vt:lpstr>writing + viewing</vt:lpstr>
      <vt:lpstr>PowerPoint Presentation</vt:lpstr>
      <vt:lpstr>PowerPoint Presentation</vt:lpstr>
      <vt:lpstr>PowerPoint Presentation</vt:lpstr>
      <vt:lpstr>The context</vt:lpstr>
      <vt:lpstr>What other objects represent new York city, to you?</vt:lpstr>
      <vt:lpstr>PowerPoint Presentation</vt:lpstr>
      <vt:lpstr>PowerPoint Presentation</vt:lpstr>
      <vt:lpstr>PowerPoint Presentation</vt:lpstr>
      <vt:lpstr>The context</vt:lpstr>
      <vt:lpstr>PowerPoint Presentation</vt:lpstr>
      <vt:lpstr>The author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and Audience</dc:title>
  <dc:creator>Juanita But</dc:creator>
  <cp:lastModifiedBy>caroline hellman</cp:lastModifiedBy>
  <cp:revision>2</cp:revision>
  <dcterms:created xsi:type="dcterms:W3CDTF">2020-11-12T15:30:37Z</dcterms:created>
  <dcterms:modified xsi:type="dcterms:W3CDTF">2021-08-01T15:49:19Z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0x010100D5A8EEB5BC74664DA9CFC1CAE5A698B7</vt:lpwstr>
  </property>
</Properties>
</file>