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416" r:id="rId2"/>
    <p:sldId id="502" r:id="rId3"/>
    <p:sldId id="503" r:id="rId4"/>
    <p:sldId id="528" r:id="rId5"/>
    <p:sldId id="529" r:id="rId6"/>
    <p:sldId id="530" r:id="rId7"/>
    <p:sldId id="531" r:id="rId8"/>
    <p:sldId id="505" r:id="rId9"/>
    <p:sldId id="506" r:id="rId10"/>
    <p:sldId id="507" r:id="rId11"/>
    <p:sldId id="508" r:id="rId12"/>
    <p:sldId id="509" r:id="rId13"/>
    <p:sldId id="516" r:id="rId14"/>
    <p:sldId id="510" r:id="rId15"/>
    <p:sldId id="513" r:id="rId16"/>
    <p:sldId id="514" r:id="rId17"/>
    <p:sldId id="515" r:id="rId18"/>
    <p:sldId id="533" r:id="rId19"/>
    <p:sldId id="535" r:id="rId20"/>
    <p:sldId id="536" r:id="rId21"/>
    <p:sldId id="534" r:id="rId22"/>
    <p:sldId id="532" r:id="rId23"/>
    <p:sldId id="512" r:id="rId24"/>
    <p:sldId id="517" r:id="rId25"/>
    <p:sldId id="518" r:id="rId26"/>
    <p:sldId id="519" r:id="rId27"/>
    <p:sldId id="520" r:id="rId28"/>
    <p:sldId id="523" r:id="rId29"/>
    <p:sldId id="524" r:id="rId30"/>
    <p:sldId id="525" r:id="rId31"/>
    <p:sldId id="526" r:id="rId32"/>
    <p:sldId id="527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25698B"/>
    <a:srgbClr val="277095"/>
    <a:srgbClr val="226282"/>
    <a:srgbClr val="337B85"/>
    <a:srgbClr val="35818B"/>
    <a:srgbClr val="3B909B"/>
    <a:srgbClr val="3E929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94709" autoAdjust="0"/>
  </p:normalViewPr>
  <p:slideViewPr>
    <p:cSldViewPr>
      <p:cViewPr>
        <p:scale>
          <a:sx n="78" d="100"/>
          <a:sy n="78" d="100"/>
        </p:scale>
        <p:origin x="-82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3170B07-80B6-496E-9DAE-7410CF390E07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8A5B0A3-14D9-4FBA-92D8-488D37F04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9A39F0-4337-491C-90E3-D86821F554B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A3FDB-5E35-4610-A17E-7BBEDDABC5F9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4B93C-19E2-467F-9259-1BF675644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FBE5B-D128-456A-970D-EFC3EBAAC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8A0BC-BD04-47F9-A2C3-3DEE64690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2E652-DE72-4C0F-96C1-D3132F64F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42DE6-7C9E-422E-BC06-F68D89625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76726-1684-4DCF-90F6-498758659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163C-911D-43B6-A8E3-DC7128A10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2AF3B-1EE6-495D-A5EA-5D1D292C4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CF5A8-0737-4331-88B0-CD9362398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7003A-A497-41FF-9D2F-6AB3061D93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0AE9F-CC63-4922-BEBC-569BF6539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BCA7765-6F46-4D20-9E38-67034F0C6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Dinning Room Operations</a:t>
            </a:r>
            <a:br>
              <a:rPr lang="en-US" sz="3600" b="1" dirty="0" smtClean="0"/>
            </a:br>
            <a:r>
              <a:rPr lang="en-US" sz="3600" b="1" dirty="0" smtClean="0"/>
              <a:t>Service Analysis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pPr eaLnBrk="1" hangingPunct="1"/>
            <a:r>
              <a:rPr lang="en-US" sz="2800" smtClean="0"/>
              <a:t>John Akana </a:t>
            </a:r>
          </a:p>
          <a:p>
            <a:pPr eaLnBrk="1" hangingPunct="1"/>
            <a:r>
              <a:rPr lang="en-US" sz="2800" smtClean="0"/>
              <a:t>Department of Hospitality Management </a:t>
            </a:r>
          </a:p>
          <a:p>
            <a:pPr algn="l" eaLnBrk="1" hangingPunct="1"/>
            <a:endParaRPr lang="en-US" sz="2800" smtClean="0"/>
          </a:p>
          <a:p>
            <a:pPr algn="l" eaLnBrk="1" hangingPunct="1"/>
            <a:r>
              <a:rPr lang="en-US" sz="2800" smtClean="0"/>
              <a:t>		</a:t>
            </a:r>
          </a:p>
        </p:txBody>
      </p:sp>
      <p:pic>
        <p:nvPicPr>
          <p:cNvPr id="2052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4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/>
              <a:t>Helpful Hints</a:t>
            </a:r>
            <a:endParaRPr lang="en-US" sz="2800" dirty="0" smtClean="0"/>
          </a:p>
          <a:p>
            <a:r>
              <a:rPr lang="en-US" sz="2800" b="1" dirty="0" smtClean="0"/>
              <a:t> </a:t>
            </a:r>
            <a:endParaRPr lang="en-US" sz="2800" dirty="0" smtClean="0"/>
          </a:p>
          <a:p>
            <a:pPr lvl="0"/>
            <a:r>
              <a:rPr lang="en-US" sz="2800" dirty="0" smtClean="0"/>
              <a:t>Encourage </a:t>
            </a:r>
            <a:r>
              <a:rPr lang="en-US" sz="2800" dirty="0" smtClean="0"/>
              <a:t>the people you are dining with to explain the presentation, taste and texture of their food and beverage </a:t>
            </a:r>
            <a:r>
              <a:rPr lang="en-US" sz="2800" dirty="0" smtClean="0"/>
              <a:t>choices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/>
              <a:t>Helpful Hints</a:t>
            </a:r>
            <a:endParaRPr lang="en-US" sz="2800" dirty="0" smtClean="0"/>
          </a:p>
          <a:p>
            <a:r>
              <a:rPr lang="en-US" sz="2800" b="1" dirty="0" smtClean="0"/>
              <a:t> </a:t>
            </a:r>
            <a:endParaRPr lang="en-US" sz="2800" dirty="0" smtClean="0"/>
          </a:p>
          <a:p>
            <a:pPr lvl="0"/>
            <a:r>
              <a:rPr lang="en-US" sz="2800" dirty="0" smtClean="0"/>
              <a:t>Utilizing </a:t>
            </a:r>
            <a:r>
              <a:rPr lang="en-US" sz="2800" dirty="0" smtClean="0"/>
              <a:t>the four components for judging a dining experience, write descriptive notes during your </a:t>
            </a:r>
            <a:r>
              <a:rPr lang="en-US" sz="2800" dirty="0" smtClean="0"/>
              <a:t>experience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/>
              <a:t>Helpful Hints</a:t>
            </a:r>
            <a:endParaRPr lang="en-US" sz="2800" dirty="0" smtClean="0"/>
          </a:p>
          <a:p>
            <a:r>
              <a:rPr lang="en-US" sz="2800" b="1" dirty="0" smtClean="0"/>
              <a:t> </a:t>
            </a:r>
            <a:endParaRPr lang="en-US" sz="2800" dirty="0" smtClean="0"/>
          </a:p>
          <a:p>
            <a:pPr lvl="0"/>
            <a:r>
              <a:rPr lang="en-US" sz="2800" dirty="0" smtClean="0"/>
              <a:t>Complete </a:t>
            </a:r>
            <a:r>
              <a:rPr lang="en-US" sz="2800" dirty="0" smtClean="0"/>
              <a:t>the reference page </a:t>
            </a:r>
            <a:r>
              <a:rPr lang="en-US" sz="2800" dirty="0" smtClean="0"/>
              <a:t>first</a:t>
            </a:r>
            <a:endParaRPr lang="en-US" sz="2800" dirty="0" smtClean="0"/>
          </a:p>
          <a:p>
            <a:pPr lvl="0"/>
            <a:r>
              <a:rPr lang="en-US" sz="2800" dirty="0" smtClean="0"/>
              <a:t>Complete data and exhibit </a:t>
            </a:r>
            <a:r>
              <a:rPr lang="en-US" sz="2800" dirty="0" smtClean="0"/>
              <a:t>next</a:t>
            </a:r>
            <a:endParaRPr lang="en-US" sz="2800" dirty="0" smtClean="0"/>
          </a:p>
          <a:p>
            <a:pPr lvl="0"/>
            <a:r>
              <a:rPr lang="en-US" sz="2800" dirty="0" smtClean="0"/>
              <a:t>Have another person read it to make sure the review is </a:t>
            </a:r>
            <a:r>
              <a:rPr lang="en-US" sz="2800" dirty="0" smtClean="0"/>
              <a:t>thorough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Included at the end of the text of service analysis will be a </a:t>
            </a:r>
            <a:r>
              <a:rPr lang="en-US" sz="2000" b="1" dirty="0" smtClean="0"/>
              <a:t>“Reviewers Summary” </a:t>
            </a:r>
            <a:r>
              <a:rPr lang="en-US" sz="2000" dirty="0" smtClean="0"/>
              <a:t>that includes the following information, each line can be no more than one sentence.</a:t>
            </a:r>
          </a:p>
          <a:p>
            <a:pPr lvl="1"/>
            <a:r>
              <a:rPr lang="en-US" sz="2000" dirty="0" smtClean="0"/>
              <a:t>[Name of restaurant]</a:t>
            </a:r>
          </a:p>
          <a:p>
            <a:pPr lvl="1"/>
            <a:r>
              <a:rPr lang="en-US" sz="2000" dirty="0" smtClean="0"/>
              <a:t>[Location and phone number]</a:t>
            </a:r>
          </a:p>
          <a:p>
            <a:pPr lvl="1"/>
            <a:r>
              <a:rPr lang="en-US" sz="2000" dirty="0" smtClean="0"/>
              <a:t>Hours of Operation:</a:t>
            </a:r>
          </a:p>
          <a:p>
            <a:pPr lvl="1"/>
            <a:r>
              <a:rPr lang="en-US" sz="2000" dirty="0" smtClean="0"/>
              <a:t>Price Range:</a:t>
            </a:r>
          </a:p>
          <a:p>
            <a:pPr lvl="1"/>
            <a:r>
              <a:rPr lang="en-US" sz="2000" dirty="0" smtClean="0"/>
              <a:t>Food You MUST Try:</a:t>
            </a:r>
          </a:p>
          <a:p>
            <a:pPr lvl="1"/>
            <a:r>
              <a:rPr lang="en-US" sz="2000" dirty="0" smtClean="0"/>
              <a:t>Service:</a:t>
            </a:r>
          </a:p>
          <a:p>
            <a:pPr lvl="1"/>
            <a:r>
              <a:rPr lang="en-US" sz="2000" dirty="0" smtClean="0"/>
              <a:t>Ambiance:</a:t>
            </a:r>
          </a:p>
          <a:p>
            <a:pPr lvl="1"/>
            <a:r>
              <a:rPr lang="en-US" sz="2000" dirty="0" smtClean="0"/>
              <a:t>Wine &amp; Beverage Stand Outs:</a:t>
            </a:r>
          </a:p>
          <a:p>
            <a:pPr lvl="1"/>
            <a:r>
              <a:rPr lang="en-US" sz="2000" dirty="0" smtClean="0"/>
              <a:t>When to Dine:</a:t>
            </a:r>
          </a:p>
          <a:p>
            <a:pPr lvl="1"/>
            <a:r>
              <a:rPr lang="en-US" sz="2000" dirty="0" smtClean="0"/>
              <a:t>Important to Know Before You </a:t>
            </a:r>
            <a:r>
              <a:rPr lang="en-US" sz="2000" dirty="0" smtClean="0"/>
              <a:t>Go: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Reviewers Summary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Data</a:t>
            </a:r>
            <a:endParaRPr lang="en-US" sz="2400" dirty="0" smtClean="0"/>
          </a:p>
          <a:p>
            <a:pPr lvl="0"/>
            <a:r>
              <a:rPr lang="en-US" sz="2400" dirty="0" smtClean="0"/>
              <a:t>Date and </a:t>
            </a:r>
            <a:r>
              <a:rPr lang="en-US" sz="2400" dirty="0" smtClean="0"/>
              <a:t>Time </a:t>
            </a:r>
            <a:r>
              <a:rPr lang="en-US" sz="2400" dirty="0" smtClean="0"/>
              <a:t>of meal:</a:t>
            </a:r>
          </a:p>
          <a:p>
            <a:pPr lvl="0"/>
            <a:r>
              <a:rPr lang="en-US" sz="2400" dirty="0" smtClean="0"/>
              <a:t>Meal period (</a:t>
            </a:r>
            <a:r>
              <a:rPr lang="en-US" sz="2400" dirty="0" smtClean="0"/>
              <a:t>Lunch or Dinner)</a:t>
            </a:r>
            <a:endParaRPr lang="en-US" sz="2400" dirty="0" smtClean="0"/>
          </a:p>
          <a:p>
            <a:pPr lvl="0"/>
            <a:r>
              <a:rPr lang="en-US" sz="2400" dirty="0" smtClean="0"/>
              <a:t>Time of reservation:</a:t>
            </a:r>
          </a:p>
          <a:p>
            <a:pPr lvl="0"/>
            <a:r>
              <a:rPr lang="en-US" sz="2400" dirty="0" smtClean="0"/>
              <a:t>Details of table preset/table top design:</a:t>
            </a:r>
          </a:p>
          <a:p>
            <a:pPr lvl="1"/>
            <a:r>
              <a:rPr lang="en-US" sz="2400" dirty="0" smtClean="0"/>
              <a:t>China, describe pattern and name the producer:</a:t>
            </a:r>
          </a:p>
          <a:p>
            <a:pPr lvl="1"/>
            <a:r>
              <a:rPr lang="en-US" sz="2400" dirty="0" smtClean="0"/>
              <a:t>Silver, describe style and name the producer:</a:t>
            </a:r>
          </a:p>
          <a:p>
            <a:pPr lvl="1"/>
            <a:r>
              <a:rPr lang="en-US" sz="2400" dirty="0" smtClean="0"/>
              <a:t>Glass ware, describe style and name the producer:</a:t>
            </a:r>
          </a:p>
          <a:p>
            <a:pPr lvl="1"/>
            <a:r>
              <a:rPr lang="en-US" sz="2400" dirty="0" smtClean="0"/>
              <a:t>Hollowware, describe style and name the producer:</a:t>
            </a:r>
          </a:p>
          <a:p>
            <a:pPr lvl="1"/>
            <a:r>
              <a:rPr lang="en-US" sz="2400" dirty="0" smtClean="0"/>
              <a:t>Napkin, describe fold:</a:t>
            </a:r>
          </a:p>
          <a:p>
            <a:pPr lvl="1"/>
            <a:r>
              <a:rPr lang="en-US" sz="2400" dirty="0" smtClean="0"/>
              <a:t>Note on other table decorations:</a:t>
            </a:r>
          </a:p>
          <a:p>
            <a:r>
              <a:rPr lang="en-US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Data</a:t>
            </a:r>
            <a:r>
              <a:rPr lang="en-US" sz="2400" dirty="0" smtClean="0"/>
              <a:t> </a:t>
            </a:r>
          </a:p>
          <a:p>
            <a:pPr lvl="0"/>
            <a:r>
              <a:rPr lang="en-US" sz="2400" dirty="0" smtClean="0"/>
              <a:t>Comment on appearance and ambiance of the restaurant:</a:t>
            </a:r>
          </a:p>
          <a:p>
            <a:pPr lvl="1"/>
            <a:r>
              <a:rPr lang="en-US" sz="2400" dirty="0" smtClean="0"/>
              <a:t>Outside and entryway:</a:t>
            </a:r>
          </a:p>
          <a:p>
            <a:pPr lvl="1"/>
            <a:r>
              <a:rPr lang="en-US" sz="2400" dirty="0" smtClean="0"/>
              <a:t>Reception area:</a:t>
            </a:r>
          </a:p>
          <a:p>
            <a:pPr lvl="1"/>
            <a:r>
              <a:rPr lang="en-US" sz="2400" dirty="0" smtClean="0"/>
              <a:t>Dining area(s):</a:t>
            </a:r>
          </a:p>
          <a:p>
            <a:pPr lvl="1"/>
            <a:r>
              <a:rPr lang="en-US" sz="2400" dirty="0" smtClean="0"/>
              <a:t>Music/noise level:</a:t>
            </a:r>
          </a:p>
          <a:p>
            <a:pPr lvl="1"/>
            <a:r>
              <a:rPr lang="en-US" sz="2400" dirty="0" smtClean="0"/>
              <a:t>Chairs:</a:t>
            </a:r>
          </a:p>
          <a:p>
            <a:pPr lvl="1"/>
            <a:r>
              <a:rPr lang="en-US" sz="2400" dirty="0" smtClean="0"/>
              <a:t>Décor/floral arrangements:</a:t>
            </a:r>
          </a:p>
          <a:p>
            <a:pPr lvl="1"/>
            <a:r>
              <a:rPr lang="en-US" sz="2400" dirty="0" smtClean="0"/>
              <a:t>Menu (inside and out):</a:t>
            </a:r>
          </a:p>
          <a:p>
            <a:pPr lvl="1"/>
            <a:r>
              <a:rPr lang="en-US" sz="2400" dirty="0" smtClean="0"/>
              <a:t>Bathrooms:</a:t>
            </a:r>
          </a:p>
          <a:p>
            <a:pPr lvl="1"/>
            <a:r>
              <a:rPr lang="en-US" sz="2400" dirty="0" smtClean="0"/>
              <a:t>Overall feel of the restaurant as a whole:</a:t>
            </a:r>
          </a:p>
          <a:p>
            <a:r>
              <a:rPr lang="en-US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Data</a:t>
            </a:r>
            <a:r>
              <a:rPr lang="en-US" sz="2400" dirty="0" smtClean="0"/>
              <a:t> </a:t>
            </a:r>
          </a:p>
          <a:p>
            <a:r>
              <a:rPr lang="en-US" sz="2400" dirty="0" smtClean="0"/>
              <a:t> </a:t>
            </a:r>
            <a:r>
              <a:rPr lang="en-US" sz="2400" dirty="0" smtClean="0"/>
              <a:t>Service </a:t>
            </a:r>
            <a:r>
              <a:rPr lang="en-US" sz="2400" dirty="0" smtClean="0"/>
              <a:t>style and personnel:</a:t>
            </a:r>
          </a:p>
          <a:p>
            <a:pPr lvl="1"/>
            <a:r>
              <a:rPr lang="en-US" sz="2400" dirty="0" smtClean="0"/>
              <a:t>Job titles and role:</a:t>
            </a:r>
          </a:p>
          <a:p>
            <a:pPr lvl="1"/>
            <a:r>
              <a:rPr lang="en-US" sz="2400" dirty="0" smtClean="0"/>
              <a:t>Personal attributes of service staff (posture, decorum, body language, speech pattern…)</a:t>
            </a:r>
          </a:p>
          <a:p>
            <a:pPr lvl="1"/>
            <a:r>
              <a:rPr lang="en-US" sz="2400" dirty="0" smtClean="0"/>
              <a:t>Uniform and style per job description:</a:t>
            </a:r>
          </a:p>
          <a:p>
            <a:pPr lvl="1"/>
            <a:r>
              <a:rPr lang="en-US" sz="2400" i="1" dirty="0" err="1" smtClean="0"/>
              <a:t>Mise</a:t>
            </a:r>
            <a:r>
              <a:rPr lang="en-US" sz="2400" i="1" dirty="0" smtClean="0"/>
              <a:t> en Place:</a:t>
            </a:r>
            <a:endParaRPr lang="en-US" sz="2400" dirty="0" smtClean="0"/>
          </a:p>
          <a:p>
            <a:pPr lvl="1"/>
            <a:r>
              <a:rPr lang="en-US" sz="2400" dirty="0" smtClean="0"/>
              <a:t>Side stations:</a:t>
            </a:r>
          </a:p>
          <a:p>
            <a:pPr lvl="1"/>
            <a:r>
              <a:rPr lang="en-US" sz="2400" dirty="0" smtClean="0"/>
              <a:t>Number of stations serviced by each FOH employee:</a:t>
            </a:r>
          </a:p>
          <a:p>
            <a:pPr lvl="1"/>
            <a:r>
              <a:rPr lang="en-US" sz="2400" dirty="0" smtClean="0"/>
              <a:t>Number of covers in total DR:</a:t>
            </a:r>
          </a:p>
          <a:p>
            <a:pPr lvl="1"/>
            <a:r>
              <a:rPr lang="en-US" sz="2400" dirty="0" smtClean="0"/>
              <a:t>Turnover rate:</a:t>
            </a:r>
          </a:p>
          <a:p>
            <a:pPr lvl="1"/>
            <a:r>
              <a:rPr lang="en-US" sz="2400" dirty="0" smtClean="0"/>
              <a:t>Suggestive selling techniques (verbal or non-verbal</a:t>
            </a:r>
            <a:r>
              <a:rPr lang="en-U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Data</a:t>
            </a:r>
            <a:r>
              <a:rPr lang="en-US" sz="2400" dirty="0" smtClean="0"/>
              <a:t> </a:t>
            </a:r>
          </a:p>
          <a:p>
            <a:pPr lvl="0"/>
            <a:r>
              <a:rPr lang="en-US" sz="2400" dirty="0" smtClean="0"/>
              <a:t>Food</a:t>
            </a:r>
            <a:r>
              <a:rPr lang="en-US" sz="2400" dirty="0" smtClean="0"/>
              <a:t>, cuisine and presentation:</a:t>
            </a:r>
          </a:p>
          <a:p>
            <a:pPr lvl="0"/>
            <a:r>
              <a:rPr lang="en-US" sz="2400" dirty="0" smtClean="0"/>
              <a:t>Wine List: </a:t>
            </a:r>
          </a:p>
          <a:p>
            <a:pPr lvl="0"/>
            <a:r>
              <a:rPr lang="en-US" sz="2400" dirty="0" smtClean="0"/>
              <a:t>Total check price and gratuity:</a:t>
            </a:r>
          </a:p>
          <a:p>
            <a:pPr lvl="0"/>
            <a:r>
              <a:rPr lang="en-US" sz="2400" dirty="0" smtClean="0"/>
              <a:t>Overall comments: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u="sng" dirty="0" smtClean="0"/>
              <a:t>Exhibits</a:t>
            </a:r>
            <a:r>
              <a:rPr lang="en-US" sz="2800" dirty="0" smtClean="0"/>
              <a:t> must be from a digital photograph uploaded directly into the </a:t>
            </a:r>
            <a:r>
              <a:rPr lang="en-US" sz="2800" dirty="0" smtClean="0"/>
              <a:t>document </a:t>
            </a:r>
          </a:p>
          <a:p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 smtClean="0"/>
              <a:t>exhibits </a:t>
            </a:r>
            <a:r>
              <a:rPr lang="en-US" sz="2800" dirty="0" smtClean="0"/>
              <a:t>must </a:t>
            </a:r>
            <a:r>
              <a:rPr lang="en-US" sz="2800" dirty="0" smtClean="0"/>
              <a:t>have symbols and a key to properly communicate the required item. See below for an </a:t>
            </a:r>
            <a:r>
              <a:rPr lang="en-US" sz="2800" dirty="0" smtClean="0"/>
              <a:t>example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Exhibits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2800" dirty="0" smtClean="0"/>
              <a:t>Detailed </a:t>
            </a:r>
            <a:r>
              <a:rPr lang="en-US" sz="2800" dirty="0" smtClean="0"/>
              <a:t>description and diagram of each course: (This should include the name of the menu item, the description of the presentation and taste.)</a:t>
            </a:r>
          </a:p>
          <a:p>
            <a:pPr lvl="1"/>
            <a:r>
              <a:rPr lang="en-US" sz="2800" dirty="0" smtClean="0"/>
              <a:t>Appetizer</a:t>
            </a:r>
          </a:p>
          <a:p>
            <a:pPr lvl="1"/>
            <a:r>
              <a:rPr lang="en-US" sz="2800" dirty="0" smtClean="0"/>
              <a:t>Entrée</a:t>
            </a:r>
          </a:p>
          <a:p>
            <a:pPr lvl="1"/>
            <a:r>
              <a:rPr lang="en-US" sz="2800" dirty="0" smtClean="0"/>
              <a:t>Dessert</a:t>
            </a:r>
          </a:p>
          <a:p>
            <a:pPr lvl="1"/>
            <a:r>
              <a:rPr lang="en-US" sz="2800" dirty="0" smtClean="0"/>
              <a:t>Other (</a:t>
            </a:r>
            <a:r>
              <a:rPr lang="en-US" sz="2800" i="1" dirty="0" smtClean="0"/>
              <a:t>amuse </a:t>
            </a:r>
            <a:r>
              <a:rPr lang="en-US" sz="2800" i="1" dirty="0" err="1" smtClean="0"/>
              <a:t>bouche</a:t>
            </a:r>
            <a:r>
              <a:rPr lang="en-US" sz="2800" i="1" dirty="0" smtClean="0"/>
              <a:t>, petit four</a:t>
            </a:r>
            <a:r>
              <a:rPr lang="en-US" sz="2800" dirty="0" smtClean="0"/>
              <a:t>…)</a:t>
            </a:r>
            <a:endParaRPr 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Exhibits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828800"/>
            <a:ext cx="8077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/>
              <a:t>New York City College of Technology is seeking to recruit a restaurant critic for their web based newspaper targeting </a:t>
            </a:r>
            <a:r>
              <a:rPr lang="en-US" sz="3200" dirty="0" smtClean="0"/>
              <a:t>students, faculty </a:t>
            </a:r>
            <a:r>
              <a:rPr lang="en-US" sz="3200" dirty="0" smtClean="0"/>
              <a:t>and administration.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2800" dirty="0" smtClean="0"/>
              <a:t>Exhibits should also include pertinent </a:t>
            </a:r>
            <a:r>
              <a:rPr lang="en-US" sz="2800" dirty="0" smtClean="0"/>
              <a:t>research conducted before and after dining experience (web site info, restaurant reviews…).</a:t>
            </a:r>
          </a:p>
          <a:p>
            <a:pPr lvl="0"/>
            <a:r>
              <a:rPr lang="en-US" sz="2800" dirty="0" smtClean="0"/>
              <a:t>Original restaurant menu, if possible.</a:t>
            </a:r>
          </a:p>
          <a:p>
            <a:pPr lvl="0"/>
            <a:r>
              <a:rPr lang="en-US" sz="2800" dirty="0" smtClean="0"/>
              <a:t>Promotional material, if any.</a:t>
            </a:r>
          </a:p>
          <a:p>
            <a:pPr lvl="0"/>
            <a:r>
              <a:rPr lang="en-US" sz="2800" dirty="0" smtClean="0"/>
              <a:t>Photocopy of the check. (</a:t>
            </a:r>
            <a:r>
              <a:rPr lang="en-US" sz="2800" b="1" i="1" dirty="0" smtClean="0"/>
              <a:t>REQUIRED, </a:t>
            </a:r>
            <a:r>
              <a:rPr lang="en-US" sz="2800" i="1" dirty="0" smtClean="0"/>
              <a:t>analysis will not be accepted with out it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Exhibits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Exhibits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1905000" y="2971800"/>
            <a:ext cx="1981200" cy="1981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590800" y="2667000"/>
            <a:ext cx="609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590800" y="4953000"/>
            <a:ext cx="609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5400000">
            <a:off x="3733800" y="3733800"/>
            <a:ext cx="609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5400000">
            <a:off x="1447800" y="3733800"/>
            <a:ext cx="609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743200" y="3733800"/>
            <a:ext cx="304800" cy="3048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057400" y="3657600"/>
            <a:ext cx="457200" cy="4572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667000" y="4419600"/>
            <a:ext cx="457200" cy="4572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667000" y="3048000"/>
            <a:ext cx="457200" cy="4572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276600" y="3657600"/>
            <a:ext cx="457200" cy="4572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38200" y="1777425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Table Top Exhibit (photo or diagram)</a:t>
            </a:r>
            <a:endParaRPr lang="en-US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5410200" y="2895600"/>
            <a:ext cx="2895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</a:p>
          <a:p>
            <a:r>
              <a:rPr lang="en-US" dirty="0" smtClean="0"/>
              <a:t>[2]</a:t>
            </a:r>
          </a:p>
          <a:p>
            <a:r>
              <a:rPr lang="en-US" dirty="0" smtClean="0"/>
              <a:t>[3]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Key</a:t>
            </a:r>
            <a:endParaRPr lang="en-US" dirty="0" smtClean="0"/>
          </a:p>
          <a:p>
            <a:r>
              <a:rPr lang="en-US" dirty="0" smtClean="0"/>
              <a:t>[1] – Show plates</a:t>
            </a:r>
          </a:p>
          <a:p>
            <a:r>
              <a:rPr lang="en-US" dirty="0" smtClean="0"/>
              <a:t>[2] – Silverware</a:t>
            </a:r>
          </a:p>
          <a:p>
            <a:r>
              <a:rPr lang="en-US" dirty="0" smtClean="0"/>
              <a:t>[3] – Floral centerpiece 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590800" y="312420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200400" y="312420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590800" y="449580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00400" y="449580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133600" y="3581400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352800" y="3581400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133600" y="4191000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352800" y="4191000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7" idx="7"/>
          </p:cNvCxnSpPr>
          <p:nvPr/>
        </p:nvCxnSpPr>
        <p:spPr>
          <a:xfrm flipH="1" flipV="1">
            <a:off x="3057245" y="3114955"/>
            <a:ext cx="2429155" cy="92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276600" y="3276600"/>
            <a:ext cx="2209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3048000" y="3657600"/>
            <a:ext cx="2438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Mango </a:t>
            </a:r>
            <a:r>
              <a:rPr lang="en-US" dirty="0" smtClean="0"/>
              <a:t>Sorbet with Fresh Mango Cubes and Raspberry </a:t>
            </a:r>
            <a:r>
              <a:rPr lang="en-US" dirty="0" err="1" smtClean="0"/>
              <a:t>Coulis</a:t>
            </a:r>
            <a:r>
              <a:rPr lang="en-US" dirty="0" smtClean="0"/>
              <a:t>, This sorbet is as cool and refreshing as fresh mango. The cookie </a:t>
            </a:r>
            <a:r>
              <a:rPr lang="en-US" dirty="0" err="1" smtClean="0"/>
              <a:t>tuille</a:t>
            </a:r>
            <a:r>
              <a:rPr lang="en-US" dirty="0" smtClean="0"/>
              <a:t> adds texture while the raspberry </a:t>
            </a:r>
            <a:r>
              <a:rPr lang="en-US" dirty="0" err="1" smtClean="0"/>
              <a:t>coulis</a:t>
            </a:r>
            <a:r>
              <a:rPr lang="en-US" dirty="0" smtClean="0"/>
              <a:t> adds color and a slightly tart accent.</a:t>
            </a:r>
            <a:endParaRPr lang="en-US" b="1" u="sng" dirty="0" smtClean="0"/>
          </a:p>
          <a:p>
            <a:r>
              <a:rPr lang="en-US" sz="2800" b="1" dirty="0" smtClean="0"/>
              <a:t> </a:t>
            </a:r>
            <a:endParaRPr lang="en-US" sz="1400" b="1" u="sng" dirty="0" smtClean="0"/>
          </a:p>
          <a:p>
            <a:r>
              <a:rPr lang="en-US" sz="1400" dirty="0" smtClean="0"/>
              <a:t>			</a:t>
            </a:r>
            <a:r>
              <a:rPr lang="en-US" sz="1400" dirty="0" smtClean="0"/>
              <a:t> </a:t>
            </a:r>
            <a:r>
              <a:rPr lang="en-US" sz="1600" dirty="0" smtClean="0"/>
              <a:t>[1]</a:t>
            </a:r>
          </a:p>
          <a:p>
            <a:r>
              <a:rPr lang="en-US" sz="1600" dirty="0" smtClean="0"/>
              <a:t>         	                       [2]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                                          [3]</a:t>
            </a:r>
            <a:endParaRPr lang="en-US" sz="1600" dirty="0" smtClean="0"/>
          </a:p>
          <a:p>
            <a:r>
              <a:rPr lang="en-US" sz="1600" dirty="0" smtClean="0"/>
              <a:t>                                 [4]</a:t>
            </a:r>
          </a:p>
          <a:p>
            <a:r>
              <a:rPr lang="en-US" sz="1600" dirty="0" smtClean="0"/>
              <a:t>                                            [5]</a:t>
            </a:r>
            <a:endParaRPr lang="en-US" sz="1600" dirty="0" smtClean="0"/>
          </a:p>
          <a:p>
            <a:endParaRPr lang="en-US" sz="1400" dirty="0" smtClean="0"/>
          </a:p>
          <a:p>
            <a:r>
              <a:rPr lang="en-US" sz="1600" b="1" dirty="0" smtClean="0"/>
              <a:t> </a:t>
            </a:r>
            <a:r>
              <a:rPr lang="en-US" sz="1600" b="1" dirty="0" smtClean="0"/>
              <a:t>    </a:t>
            </a:r>
            <a:r>
              <a:rPr lang="en-US" sz="1600" b="1" u="sng" dirty="0" smtClean="0"/>
              <a:t>Key</a:t>
            </a:r>
            <a:endParaRPr lang="en-US" sz="1600" b="1" u="sng" dirty="0" smtClean="0"/>
          </a:p>
          <a:p>
            <a:pPr lvl="0"/>
            <a:r>
              <a:rPr lang="en-US" sz="1600" dirty="0" smtClean="0"/>
              <a:t>     [1] - 12</a:t>
            </a:r>
            <a:r>
              <a:rPr lang="en-US" sz="1600" dirty="0" smtClean="0"/>
              <a:t>” plate</a:t>
            </a:r>
            <a:endParaRPr lang="en-US" sz="1600" b="1" u="sng" dirty="0" smtClean="0"/>
          </a:p>
          <a:p>
            <a:pPr lvl="0"/>
            <a:r>
              <a:rPr lang="en-US" sz="1600" dirty="0" smtClean="0"/>
              <a:t>     [2] - Fresh </a:t>
            </a:r>
            <a:r>
              <a:rPr lang="en-US" sz="1600" dirty="0" smtClean="0"/>
              <a:t>Mango Cubes</a:t>
            </a:r>
          </a:p>
          <a:p>
            <a:pPr lvl="0"/>
            <a:r>
              <a:rPr lang="en-US" sz="1600" dirty="0" smtClean="0"/>
              <a:t>     [3] - Mango </a:t>
            </a:r>
            <a:r>
              <a:rPr lang="en-US" sz="1600" dirty="0" smtClean="0"/>
              <a:t>Sorbet</a:t>
            </a:r>
          </a:p>
          <a:p>
            <a:pPr lvl="0"/>
            <a:r>
              <a:rPr lang="en-US" sz="1600" dirty="0" smtClean="0"/>
              <a:t>     [4] - Cookie </a:t>
            </a:r>
            <a:r>
              <a:rPr lang="en-US" sz="1600" dirty="0" err="1" smtClean="0"/>
              <a:t>Tuille</a:t>
            </a:r>
            <a:endParaRPr lang="en-US" sz="1600" dirty="0" smtClean="0"/>
          </a:p>
          <a:p>
            <a:pPr lvl="0"/>
            <a:r>
              <a:rPr lang="en-US" sz="1600" dirty="0" smtClean="0"/>
              <a:t>     [5] - Raspberry </a:t>
            </a:r>
            <a:r>
              <a:rPr lang="en-US" sz="1600" dirty="0" err="1" smtClean="0"/>
              <a:t>Coulis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pic>
        <p:nvPicPr>
          <p:cNvPr id="7" name="Picture 0" descr="mango sorbet.JPG"/>
          <p:cNvPicPr>
            <a:picLocks noChangeAspect="1" noChangeArrowheads="1"/>
          </p:cNvPicPr>
          <p:nvPr/>
        </p:nvPicPr>
        <p:blipFill>
          <a:blip r:embed="rId5" cstate="print"/>
          <a:srcRect l="1106" t="23602"/>
          <a:stretch>
            <a:fillRect/>
          </a:stretch>
        </p:blipFill>
        <p:spPr bwMode="auto">
          <a:xfrm>
            <a:off x="4114800" y="2590800"/>
            <a:ext cx="4463208" cy="3200400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>
          <a:xfrm>
            <a:off x="3657600" y="30480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124200" y="3276600"/>
            <a:ext cx="1295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429000" y="3581400"/>
            <a:ext cx="2667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43200" y="3810000"/>
            <a:ext cx="4343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352800" y="4038600"/>
            <a:ext cx="14478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Exhibit Example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Does the title introduce the reader to what is to come?</a:t>
            </a:r>
          </a:p>
          <a:p>
            <a:r>
              <a:rPr lang="en-US" sz="2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 </a:t>
            </a:r>
            <a:r>
              <a:rPr lang="en-US" sz="2800" dirty="0" smtClean="0"/>
              <a:t>Does </a:t>
            </a:r>
            <a:r>
              <a:rPr lang="en-US" sz="2800" dirty="0" smtClean="0"/>
              <a:t>the analysis have a clear beginning?</a:t>
            </a:r>
          </a:p>
          <a:p>
            <a:r>
              <a:rPr lang="en-US" sz="2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Are </a:t>
            </a:r>
            <a:r>
              <a:rPr lang="en-US" sz="2800" dirty="0" smtClean="0"/>
              <a:t>all of the ideas arranged in the best order?</a:t>
            </a:r>
          </a:p>
          <a:p>
            <a:r>
              <a:rPr lang="en-US" sz="2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Do </a:t>
            </a:r>
            <a:r>
              <a:rPr lang="en-US" sz="2800" dirty="0" smtClean="0"/>
              <a:t>all of the details support the four was of judging a dining experience?</a:t>
            </a:r>
          </a:p>
          <a:p>
            <a:r>
              <a:rPr lang="en-US" sz="2800" dirty="0" smtClean="0"/>
              <a:t>	Food</a:t>
            </a:r>
          </a:p>
          <a:p>
            <a:r>
              <a:rPr lang="en-US" sz="2800" dirty="0" smtClean="0"/>
              <a:t>	Ambiance</a:t>
            </a:r>
            <a:endParaRPr lang="en-US" sz="2800" dirty="0" smtClean="0"/>
          </a:p>
          <a:p>
            <a:r>
              <a:rPr lang="en-US" sz="2800" dirty="0" smtClean="0"/>
              <a:t>	Service</a:t>
            </a:r>
            <a:endParaRPr lang="en-US" sz="2800" dirty="0" smtClean="0"/>
          </a:p>
          <a:p>
            <a:r>
              <a:rPr lang="en-US" sz="2800" dirty="0" smtClean="0"/>
              <a:t>	Price/Value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Are </a:t>
            </a:r>
            <a:r>
              <a:rPr lang="en-US" sz="2800" dirty="0" smtClean="0"/>
              <a:t>there examples and details of the food? (Taste, Presentation…)</a:t>
            </a:r>
          </a:p>
          <a:p>
            <a:r>
              <a:rPr lang="en-US" sz="2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Is </a:t>
            </a:r>
            <a:r>
              <a:rPr lang="en-US" sz="2800" dirty="0" smtClean="0"/>
              <a:t>the analysis easy to follow?</a:t>
            </a:r>
          </a:p>
          <a:p>
            <a:r>
              <a:rPr lang="en-US" sz="2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Does </a:t>
            </a:r>
            <a:r>
              <a:rPr lang="en-US" sz="2800" dirty="0" smtClean="0"/>
              <a:t>the closing paragraph(s) summarize the experience?</a:t>
            </a:r>
          </a:p>
          <a:p>
            <a:r>
              <a:rPr lang="en-US" sz="2800" dirty="0" smtClean="0"/>
              <a:t>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828800"/>
            <a:ext cx="8077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You were asked to conduct research and dine in one of 6 restaurants </a:t>
            </a:r>
            <a:r>
              <a:rPr lang="en-US" sz="2400" dirty="0" smtClean="0"/>
              <a:t>(</a:t>
            </a:r>
            <a:r>
              <a:rPr lang="en-US" sz="2400" b="1" i="1" dirty="0" smtClean="0"/>
              <a:t>Perry St., Rouge </a:t>
            </a:r>
            <a:r>
              <a:rPr lang="en-US" sz="2400" b="1" i="1" dirty="0" err="1" smtClean="0"/>
              <a:t>Tomate</a:t>
            </a:r>
            <a:r>
              <a:rPr lang="en-US" sz="2400" b="1" i="1" dirty="0" smtClean="0"/>
              <a:t>, Gotham </a:t>
            </a:r>
            <a:r>
              <a:rPr lang="en-US" sz="2400" b="1" i="1" dirty="0" smtClean="0"/>
              <a:t>Bar &amp; </a:t>
            </a:r>
            <a:r>
              <a:rPr lang="en-US" sz="2400" b="1" i="1" dirty="0" smtClean="0"/>
              <a:t>Grill,</a:t>
            </a:r>
            <a:r>
              <a:rPr lang="en-US" sz="2400" b="1" dirty="0" smtClean="0"/>
              <a:t> </a:t>
            </a:r>
            <a:r>
              <a:rPr lang="en-US" sz="2400" b="1" i="1" dirty="0" smtClean="0"/>
              <a:t>Gramercy Tavern Dining Room, Le </a:t>
            </a:r>
            <a:r>
              <a:rPr lang="en-US" sz="2400" b="1" i="1" dirty="0" err="1" smtClean="0"/>
              <a:t>Bernardin</a:t>
            </a:r>
            <a:r>
              <a:rPr lang="en-US" sz="2400" b="1" i="1" dirty="0" smtClean="0"/>
              <a:t>, </a:t>
            </a:r>
            <a:r>
              <a:rPr lang="en-US" sz="2400" b="1" i="1" dirty="0" err="1" smtClean="0"/>
              <a:t>Asiate</a:t>
            </a:r>
            <a:r>
              <a:rPr lang="en-US" sz="2400" i="1" dirty="0" smtClean="0"/>
              <a:t>)  </a:t>
            </a:r>
            <a:r>
              <a:rPr lang="en-US" sz="2400" dirty="0" smtClean="0"/>
              <a:t>in </a:t>
            </a:r>
            <a:r>
              <a:rPr lang="en-US" sz="2400" dirty="0" smtClean="0"/>
              <a:t>order to submit a restaurant review in order to be awarded the position.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person with the best analysis and review will earn the position of </a:t>
            </a:r>
            <a:r>
              <a:rPr lang="en-US" sz="2400" b="1" i="1" dirty="0" smtClean="0"/>
              <a:t>City Tech Restaurant Reviewer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Have </a:t>
            </a:r>
            <a:r>
              <a:rPr lang="en-US" sz="2800" dirty="0" smtClean="0"/>
              <a:t>I used proper APA citation standards</a:t>
            </a:r>
            <a:r>
              <a:rPr lang="en-US" sz="2800" dirty="0" smtClean="0"/>
              <a:t>?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Has </a:t>
            </a:r>
            <a:r>
              <a:rPr lang="en-US" sz="2800" dirty="0" smtClean="0"/>
              <a:t>another person read the analysis and provided constructive feedback?</a:t>
            </a:r>
          </a:p>
          <a:p>
            <a:r>
              <a:rPr lang="en-US" sz="2800" dirty="0" smtClean="0"/>
              <a:t> 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 smtClean="0"/>
              <a:t>Service Analysis Rough Draft Check List</a:t>
            </a:r>
            <a:endParaRPr lang="en-US" sz="2800" dirty="0" smtClean="0"/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Has </a:t>
            </a:r>
            <a:r>
              <a:rPr lang="en-US" sz="2800" dirty="0" smtClean="0"/>
              <a:t>the spelling and grammar been checked in a way other than spell check?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4292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828800"/>
            <a:ext cx="8077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3200" u="sng" dirty="0" smtClean="0"/>
              <a:t>Format</a:t>
            </a:r>
            <a:r>
              <a:rPr lang="fr-FR" sz="3200" dirty="0" smtClean="0"/>
              <a:t>						</a:t>
            </a:r>
            <a:r>
              <a:rPr lang="fr-FR" sz="3200" dirty="0" smtClean="0"/>
              <a:t> </a:t>
            </a:r>
            <a:r>
              <a:rPr lang="fr-FR" sz="3200" dirty="0" smtClean="0"/>
              <a:t>3pts.</a:t>
            </a:r>
            <a:endParaRPr lang="en-US" sz="3200" u="sng" dirty="0" smtClean="0"/>
          </a:p>
          <a:p>
            <a:r>
              <a:rPr lang="fr-FR" sz="3200" dirty="0" smtClean="0"/>
              <a:t>APA </a:t>
            </a:r>
            <a:r>
              <a:rPr lang="fr-FR" sz="3200" dirty="0" smtClean="0"/>
              <a:t>Format</a:t>
            </a:r>
            <a:endParaRPr lang="en-US" sz="3200" dirty="0" smtClean="0"/>
          </a:p>
          <a:p>
            <a:r>
              <a:rPr lang="en-US" sz="3200" dirty="0" smtClean="0"/>
              <a:t>Appropriate Length </a:t>
            </a:r>
            <a:r>
              <a:rPr lang="en-US" sz="3200" dirty="0" smtClean="0"/>
              <a:t>~</a:t>
            </a:r>
            <a:r>
              <a:rPr lang="en-US" sz="3200" dirty="0" smtClean="0"/>
              <a:t>6 ½ </a:t>
            </a:r>
            <a:r>
              <a:rPr lang="en-US" sz="3200" dirty="0" smtClean="0"/>
              <a:t>pages </a:t>
            </a:r>
            <a:r>
              <a:rPr lang="en-US" sz="3200" b="1" dirty="0" smtClean="0"/>
              <a:t>(not including data and exhibits pages) </a:t>
            </a:r>
            <a:endParaRPr lang="en-US" sz="3200" b="1" dirty="0" smtClean="0"/>
          </a:p>
          <a:p>
            <a:r>
              <a:rPr lang="en-US" sz="3200" dirty="0" smtClean="0"/>
              <a:t>Table of Contents, Proper order &amp; </a:t>
            </a:r>
            <a:r>
              <a:rPr lang="en-US" sz="3200" dirty="0" smtClean="0"/>
              <a:t>numbered</a:t>
            </a:r>
            <a:endParaRPr lang="en-US" sz="3200" dirty="0" smtClean="0"/>
          </a:p>
          <a:p>
            <a:r>
              <a:rPr lang="en-US" sz="3200" dirty="0" smtClean="0"/>
              <a:t>Proper Reference </a:t>
            </a:r>
            <a:r>
              <a:rPr lang="en-US" sz="3200" dirty="0" smtClean="0"/>
              <a:t>Standards</a:t>
            </a:r>
            <a:endParaRPr lang="en-US" sz="24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Criteria for Assessment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828800"/>
            <a:ext cx="8077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u="sng" dirty="0" smtClean="0"/>
              <a:t>Content</a:t>
            </a:r>
            <a:r>
              <a:rPr lang="en-US" sz="2400" dirty="0" smtClean="0"/>
              <a:t>						</a:t>
            </a:r>
            <a:r>
              <a:rPr lang="en-US" sz="2400" dirty="0" smtClean="0"/>
              <a:t>       10pts</a:t>
            </a:r>
            <a:r>
              <a:rPr lang="en-US" sz="2400" dirty="0" smtClean="0"/>
              <a:t>.</a:t>
            </a:r>
            <a:endParaRPr lang="en-US" sz="2400" u="sng" dirty="0" smtClean="0"/>
          </a:p>
          <a:p>
            <a:r>
              <a:rPr lang="en-US" sz="2400" dirty="0" smtClean="0"/>
              <a:t>Title of review reflects the </a:t>
            </a:r>
            <a:r>
              <a:rPr lang="en-US" sz="2400" dirty="0" smtClean="0"/>
              <a:t>story</a:t>
            </a:r>
            <a:endParaRPr lang="en-US" sz="2400" dirty="0" smtClean="0"/>
          </a:p>
          <a:p>
            <a:r>
              <a:rPr lang="en-US" sz="2400" dirty="0" smtClean="0"/>
              <a:t>Opening paragraph entices the reader to continue </a:t>
            </a:r>
            <a:r>
              <a:rPr lang="en-US" sz="2400" dirty="0" smtClean="0"/>
              <a:t>reading</a:t>
            </a:r>
            <a:endParaRPr lang="en-US" sz="2400" dirty="0" smtClean="0"/>
          </a:p>
          <a:p>
            <a:r>
              <a:rPr lang="en-US" sz="2400" dirty="0" smtClean="0"/>
              <a:t>Closing paragraph summarizes the evidence and opinions </a:t>
            </a:r>
            <a:r>
              <a:rPr lang="en-US" sz="2400" dirty="0" smtClean="0"/>
              <a:t>presented</a:t>
            </a:r>
            <a:endParaRPr lang="en-US" sz="2400" dirty="0" smtClean="0"/>
          </a:p>
          <a:p>
            <a:r>
              <a:rPr lang="en-US" sz="2400" dirty="0" smtClean="0"/>
              <a:t>Review uses relevant </a:t>
            </a:r>
            <a:r>
              <a:rPr lang="en-US" sz="2400" dirty="0" smtClean="0"/>
              <a:t>examples</a:t>
            </a:r>
            <a:endParaRPr lang="en-US" sz="2400" dirty="0" smtClean="0"/>
          </a:p>
          <a:p>
            <a:r>
              <a:rPr lang="en-US" sz="2400" dirty="0" smtClean="0"/>
              <a:t>Organization &amp; Idea Development (review proceeds logically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Reviewer stays in character and considers the </a:t>
            </a:r>
            <a:r>
              <a:rPr lang="en-US" sz="2400" dirty="0" smtClean="0"/>
              <a:t>audience</a:t>
            </a:r>
            <a:endParaRPr lang="en-US" sz="2400" dirty="0" smtClean="0"/>
          </a:p>
          <a:p>
            <a:r>
              <a:rPr lang="en-US" sz="2400" dirty="0" smtClean="0"/>
              <a:t>Utilizes the Four Ways of Judging a Dining </a:t>
            </a:r>
            <a:r>
              <a:rPr lang="en-US" sz="2400" dirty="0" smtClean="0"/>
              <a:t>Experience</a:t>
            </a:r>
            <a:endParaRPr lang="en-US" sz="2400" dirty="0" smtClean="0"/>
          </a:p>
          <a:p>
            <a:r>
              <a:rPr lang="en-US" sz="2400" dirty="0" smtClean="0"/>
              <a:t> </a:t>
            </a:r>
            <a:endParaRPr lang="en-US" sz="24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Criteria for Assessment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828800"/>
            <a:ext cx="80772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u="sng" dirty="0" smtClean="0"/>
              <a:t>Proof </a:t>
            </a:r>
            <a:r>
              <a:rPr lang="en-US" sz="3200" u="sng" dirty="0" smtClean="0"/>
              <a:t>Reading/Style  </a:t>
            </a:r>
            <a:r>
              <a:rPr lang="en-US" sz="3200" dirty="0" smtClean="0"/>
              <a:t>		</a:t>
            </a:r>
            <a:r>
              <a:rPr lang="en-US" sz="3200" dirty="0" smtClean="0"/>
              <a:t>	   </a:t>
            </a:r>
            <a:r>
              <a:rPr lang="en-US" sz="3200" dirty="0" smtClean="0"/>
              <a:t>  3pts.</a:t>
            </a:r>
            <a:endParaRPr lang="en-US" sz="3200" dirty="0" smtClean="0"/>
          </a:p>
          <a:p>
            <a:r>
              <a:rPr lang="en-US" sz="3200" dirty="0" smtClean="0"/>
              <a:t>Punctuation</a:t>
            </a:r>
            <a:endParaRPr lang="en-US" sz="3200" dirty="0" smtClean="0"/>
          </a:p>
          <a:p>
            <a:r>
              <a:rPr lang="en-US" sz="3200" dirty="0" smtClean="0"/>
              <a:t>Spelling/Typos</a:t>
            </a:r>
            <a:endParaRPr lang="en-US" sz="3200" dirty="0" smtClean="0"/>
          </a:p>
          <a:p>
            <a:r>
              <a:rPr lang="en-US" sz="3200" dirty="0" smtClean="0"/>
              <a:t>Sentence </a:t>
            </a:r>
            <a:r>
              <a:rPr lang="en-US" sz="3200" dirty="0" smtClean="0"/>
              <a:t>Structure</a:t>
            </a:r>
            <a:endParaRPr lang="en-US" sz="3200" dirty="0" smtClean="0"/>
          </a:p>
          <a:p>
            <a:r>
              <a:rPr lang="en-US" sz="3200" dirty="0" smtClean="0"/>
              <a:t>Grammar </a:t>
            </a:r>
            <a:endParaRPr lang="en-US" sz="3200" dirty="0" smtClean="0"/>
          </a:p>
          <a:p>
            <a:endParaRPr lang="en-US" sz="24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Criteria for Assessment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828800"/>
            <a:ext cx="80772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u="sng" dirty="0" smtClean="0"/>
              <a:t>Other</a:t>
            </a:r>
            <a:r>
              <a:rPr lang="en-US" sz="3200" dirty="0" smtClean="0"/>
              <a:t>						</a:t>
            </a:r>
            <a:r>
              <a:rPr lang="en-US" sz="3200" dirty="0" smtClean="0"/>
              <a:t>     4pts</a:t>
            </a:r>
            <a:r>
              <a:rPr lang="en-US" sz="3200" dirty="0" smtClean="0"/>
              <a:t>.</a:t>
            </a:r>
            <a:endParaRPr lang="en-US" sz="3200" u="sng" dirty="0" smtClean="0"/>
          </a:p>
          <a:p>
            <a:r>
              <a:rPr lang="en-US" sz="3200" dirty="0" smtClean="0"/>
              <a:t>Received Rough Draft on Due </a:t>
            </a:r>
            <a:r>
              <a:rPr lang="en-US" sz="3200" dirty="0" smtClean="0"/>
              <a:t>Date</a:t>
            </a:r>
            <a:endParaRPr lang="en-US" sz="3200" dirty="0" smtClean="0"/>
          </a:p>
          <a:p>
            <a:r>
              <a:rPr lang="en-US" sz="3200" dirty="0" smtClean="0"/>
              <a:t>Received Final Paper on Due </a:t>
            </a:r>
            <a:r>
              <a:rPr lang="en-US" sz="3200" dirty="0" smtClean="0"/>
              <a:t>Date</a:t>
            </a:r>
            <a:endParaRPr lang="en-US" sz="3200" dirty="0" smtClean="0"/>
          </a:p>
          <a:p>
            <a:r>
              <a:rPr lang="en-US" sz="3200" dirty="0" smtClean="0"/>
              <a:t>Data Complete and in </a:t>
            </a:r>
            <a:r>
              <a:rPr lang="en-US" sz="3200" dirty="0" smtClean="0"/>
              <a:t>Order</a:t>
            </a:r>
            <a:endParaRPr lang="en-US" sz="3200" dirty="0" smtClean="0"/>
          </a:p>
          <a:p>
            <a:r>
              <a:rPr lang="en-US" sz="3200" dirty="0" smtClean="0"/>
              <a:t>Exhibits Complete and in </a:t>
            </a:r>
            <a:r>
              <a:rPr lang="en-US" sz="3200" dirty="0" smtClean="0"/>
              <a:t>Order</a:t>
            </a:r>
            <a:endParaRPr lang="en-US" sz="3200" dirty="0" smtClean="0"/>
          </a:p>
          <a:p>
            <a:r>
              <a:rPr lang="en-US" sz="3200" dirty="0" smtClean="0"/>
              <a:t>Receipt </a:t>
            </a:r>
            <a:r>
              <a:rPr lang="en-US" sz="3200" dirty="0" smtClean="0"/>
              <a:t>as Exhibit</a:t>
            </a:r>
          </a:p>
          <a:p>
            <a:r>
              <a:rPr lang="en-US" sz="3200" dirty="0" smtClean="0"/>
              <a:t> </a:t>
            </a:r>
            <a:endParaRPr lang="en-US" sz="3200" u="sng" dirty="0" smtClean="0"/>
          </a:p>
          <a:p>
            <a:r>
              <a:rPr lang="en-US" sz="3200" b="1" i="1" dirty="0" smtClean="0"/>
              <a:t>		</a:t>
            </a:r>
            <a:r>
              <a:rPr lang="en-US" sz="3200" b="1" i="1" dirty="0" smtClean="0"/>
              <a:t> </a:t>
            </a:r>
            <a:r>
              <a:rPr lang="en-US" sz="3200" b="1" i="1" dirty="0" smtClean="0"/>
              <a:t>          Total</a:t>
            </a:r>
            <a:r>
              <a:rPr lang="en-US" sz="3200" b="1" dirty="0" smtClean="0"/>
              <a:t> </a:t>
            </a:r>
            <a:r>
              <a:rPr lang="en-US" sz="3200" b="1" i="1" dirty="0" smtClean="0"/>
              <a:t>Possible Points 20</a:t>
            </a:r>
            <a:endParaRPr lang="en-US" sz="32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Criteria for Assessment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/>
              <a:t>Helpful Hints</a:t>
            </a:r>
            <a:endParaRPr lang="en-US" sz="2800" dirty="0" smtClean="0"/>
          </a:p>
          <a:p>
            <a:r>
              <a:rPr lang="en-US" sz="2800" b="1" dirty="0" smtClean="0"/>
              <a:t> </a:t>
            </a:r>
            <a:endParaRPr lang="en-US" sz="2800" dirty="0" smtClean="0"/>
          </a:p>
          <a:p>
            <a:pPr lvl="0"/>
            <a:r>
              <a:rPr lang="en-US" sz="2800" dirty="0" smtClean="0"/>
              <a:t>When selecting a restaurant think about the cuisine, location and company you will be dining </a:t>
            </a:r>
            <a:r>
              <a:rPr lang="en-US" sz="2800" dirty="0" smtClean="0"/>
              <a:t>with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eportfolio.lagcc.cuny.edu/scholars/doc_fa08/eP_Fa08/Mateusz.Mieszkowicz/documents/city_tech_logo_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63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9" descr="http://www.logonica.com/data/c/002/citytech2.e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530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152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/>
              <a:t>Helpful Hints</a:t>
            </a:r>
            <a:endParaRPr lang="en-US" sz="2800" dirty="0" smtClean="0"/>
          </a:p>
          <a:p>
            <a:r>
              <a:rPr lang="en-US" sz="2800" b="1" dirty="0" smtClean="0"/>
              <a:t> </a:t>
            </a:r>
            <a:endParaRPr lang="en-US" sz="2800" dirty="0" smtClean="0"/>
          </a:p>
          <a:p>
            <a:pPr lvl="0"/>
            <a:r>
              <a:rPr lang="en-US" sz="2800" dirty="0" smtClean="0"/>
              <a:t>When </a:t>
            </a:r>
            <a:r>
              <a:rPr lang="en-US" sz="2800" dirty="0" smtClean="0"/>
              <a:t>dining, remember to keep a detailed account of your experience using the “Data” handout for </a:t>
            </a:r>
            <a:r>
              <a:rPr lang="en-US" sz="2800" dirty="0" smtClean="0"/>
              <a:t>details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1800</TotalTime>
  <Words>575</Words>
  <Application>Microsoft Office PowerPoint</Application>
  <PresentationFormat>On-screen Show (4:3)</PresentationFormat>
  <Paragraphs>226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Default Design</vt:lpstr>
      <vt:lpstr>Dinning Room Operations Service Analysis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The French Culinary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Jakana</dc:creator>
  <cp:lastModifiedBy>Owner</cp:lastModifiedBy>
  <cp:revision>155</cp:revision>
  <dcterms:created xsi:type="dcterms:W3CDTF">2007-08-09T22:46:43Z</dcterms:created>
  <dcterms:modified xsi:type="dcterms:W3CDTF">2012-10-24T18:34:11Z</dcterms:modified>
</cp:coreProperties>
</file>