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3717" autoAdjust="0"/>
    <p:restoredTop sz="91453" autoAdjust="0"/>
  </p:normalViewPr>
  <p:slideViewPr>
    <p:cSldViewPr>
      <p:cViewPr>
        <p:scale>
          <a:sx n="26" d="100"/>
          <a:sy n="26" d="100"/>
        </p:scale>
        <p:origin x="-72" y="-78"/>
      </p:cViewPr>
      <p:guideLst>
        <p:guide orient="horz" pos="10368"/>
        <p:guide pos="13824"/>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281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B32C43-03CB-42B7-81B1-A48C33C85EE8}" type="datetimeFigureOut">
              <a:rPr lang="en-US" smtClean="0"/>
              <a:pPr/>
              <a:t>5/4/2012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18F762-5161-4D8F-9E06-616F8ECA7CD8}" type="slidenum">
              <a:rPr lang="en-US" smtClean="0"/>
              <a:pPr/>
              <a:t>‹#›</a:t>
            </a:fld>
            <a:endParaRPr lang="en-US" dirty="0"/>
          </a:p>
        </p:txBody>
      </p:sp>
    </p:spTree>
    <p:extLst>
      <p:ext uri="{BB962C8B-B14F-4D97-AF65-F5344CB8AC3E}">
        <p14:creationId xmlns="" xmlns:p14="http://schemas.microsoft.com/office/powerpoint/2010/main" val="308789060"/>
      </p:ext>
    </p:extLst>
  </p:cSld>
  <p:clrMap bg1="lt1" tx1="dk1" bg2="lt2" tx2="dk2" accent1="accent1" accent2="accent2" accent3="accent3" accent4="accent4" accent5="accent5" accent6="accent6" hlink="hlink" folHlink="folHlink"/>
  <p:notesStyle>
    <a:lvl1pPr marL="0" algn="l" defTabSz="4389120" rtl="0" eaLnBrk="1" latinLnBrk="0" hangingPunct="1">
      <a:defRPr sz="5800" kern="1200">
        <a:solidFill>
          <a:schemeClr val="tx1"/>
        </a:solidFill>
        <a:latin typeface="+mn-lt"/>
        <a:ea typeface="+mn-ea"/>
        <a:cs typeface="+mn-cs"/>
      </a:defRPr>
    </a:lvl1pPr>
    <a:lvl2pPr marL="2194560" algn="l" defTabSz="4389120" rtl="0" eaLnBrk="1" latinLnBrk="0" hangingPunct="1">
      <a:defRPr sz="5800" kern="1200">
        <a:solidFill>
          <a:schemeClr val="tx1"/>
        </a:solidFill>
        <a:latin typeface="+mn-lt"/>
        <a:ea typeface="+mn-ea"/>
        <a:cs typeface="+mn-cs"/>
      </a:defRPr>
    </a:lvl2pPr>
    <a:lvl3pPr marL="4389120" algn="l" defTabSz="4389120" rtl="0" eaLnBrk="1" latinLnBrk="0" hangingPunct="1">
      <a:defRPr sz="5800" kern="1200">
        <a:solidFill>
          <a:schemeClr val="tx1"/>
        </a:solidFill>
        <a:latin typeface="+mn-lt"/>
        <a:ea typeface="+mn-ea"/>
        <a:cs typeface="+mn-cs"/>
      </a:defRPr>
    </a:lvl3pPr>
    <a:lvl4pPr marL="6583680" algn="l" defTabSz="4389120" rtl="0" eaLnBrk="1" latinLnBrk="0" hangingPunct="1">
      <a:defRPr sz="5800" kern="1200">
        <a:solidFill>
          <a:schemeClr val="tx1"/>
        </a:solidFill>
        <a:latin typeface="+mn-lt"/>
        <a:ea typeface="+mn-ea"/>
        <a:cs typeface="+mn-cs"/>
      </a:defRPr>
    </a:lvl4pPr>
    <a:lvl5pPr marL="8778240" algn="l" defTabSz="4389120" rtl="0" eaLnBrk="1" latinLnBrk="0" hangingPunct="1">
      <a:defRPr sz="5800" kern="1200">
        <a:solidFill>
          <a:schemeClr val="tx1"/>
        </a:solidFill>
        <a:latin typeface="+mn-lt"/>
        <a:ea typeface="+mn-ea"/>
        <a:cs typeface="+mn-cs"/>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18F762-5161-4D8F-9E06-616F8ECA7CD8}" type="slidenum">
              <a:rPr lang="en-US" smtClean="0"/>
              <a:pPr/>
              <a:t>1</a:t>
            </a:fld>
            <a:endParaRPr lang="en-US" dirty="0"/>
          </a:p>
        </p:txBody>
      </p:sp>
    </p:spTree>
    <p:extLst>
      <p:ext uri="{BB962C8B-B14F-4D97-AF65-F5344CB8AC3E}">
        <p14:creationId xmlns="" xmlns:p14="http://schemas.microsoft.com/office/powerpoint/2010/main" val="3760973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981899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106630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4153368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1474375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2464423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890802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3882118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2607977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786463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2834357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1A78F8-7828-4D5E-B78E-4C4BFD18D9E8}" type="datetimeFigureOut">
              <a:rPr lang="en-US" smtClean="0"/>
              <a:pPr/>
              <a:t>5/4/2012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692195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4000"/>
            <a:lum/>
          </a:blip>
          <a:srcRect/>
          <a:stretch>
            <a:fillRect l="-31000" r="-3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2E1A78F8-7828-4D5E-B78E-4C4BFD18D9E8}" type="datetimeFigureOut">
              <a:rPr lang="en-US" smtClean="0"/>
              <a:pPr/>
              <a:t>5/4/2012</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593C7BF7-3A91-4E3F-99F2-3DE063B60C85}" type="slidenum">
              <a:rPr lang="en-US" smtClean="0"/>
              <a:pPr/>
              <a:t>‹#›</a:t>
            </a:fld>
            <a:endParaRPr lang="en-US" dirty="0"/>
          </a:p>
        </p:txBody>
      </p:sp>
    </p:spTree>
    <p:extLst>
      <p:ext uri="{BB962C8B-B14F-4D97-AF65-F5344CB8AC3E}">
        <p14:creationId xmlns="" xmlns:p14="http://schemas.microsoft.com/office/powerpoint/2010/main" val="3396722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6438899" y="914400"/>
            <a:ext cx="31965901" cy="2971800"/>
          </a:xfrm>
          <a:prstGeom prst="rect">
            <a:avLst/>
          </a:prstGeom>
          <a:solidFill>
            <a:srgbClr val="FFC000"/>
          </a:solidFill>
          <a:ln w="152400" cap="rnd" cmpd="dbl">
            <a:solidFill>
              <a:srgbClr val="002060"/>
            </a:solidFill>
          </a:ln>
        </p:spPr>
        <p:txBody>
          <a:bodyPr wrap="square" rtlCol="0">
            <a:spAutoFit/>
          </a:bodyPr>
          <a:lstStyle/>
          <a:p>
            <a:pPr algn="ctr"/>
            <a:r>
              <a:rPr lang="en-US" sz="7200" kern="400" dirty="0" smtClean="0">
                <a:solidFill>
                  <a:srgbClr val="002060"/>
                </a:solidFill>
              </a:rPr>
              <a:t>Implementing a Local Area Network/LAN</a:t>
            </a:r>
          </a:p>
          <a:p>
            <a:pPr algn="ctr"/>
            <a:endParaRPr lang="en-US" sz="5400" dirty="0" smtClean="0">
              <a:solidFill>
                <a:srgbClr val="002060"/>
              </a:solidFill>
            </a:endParaRPr>
          </a:p>
          <a:p>
            <a:pPr algn="ctr"/>
            <a:r>
              <a:rPr lang="en-US" sz="5400" dirty="0" err="1" smtClean="0">
                <a:solidFill>
                  <a:srgbClr val="002060"/>
                </a:solidFill>
              </a:rPr>
              <a:t>Shamsan</a:t>
            </a:r>
            <a:r>
              <a:rPr lang="en-US" sz="5400" dirty="0" smtClean="0">
                <a:solidFill>
                  <a:srgbClr val="002060"/>
                </a:solidFill>
              </a:rPr>
              <a:t> Ahmed , Prof: Ossama Elhadary , </a:t>
            </a:r>
            <a:r>
              <a:rPr lang="en-US" sz="4800" dirty="0" smtClean="0">
                <a:solidFill>
                  <a:srgbClr val="002060"/>
                </a:solidFill>
              </a:rPr>
              <a:t>New York City College  of Technology (Computer Systems Technology)  </a:t>
            </a:r>
          </a:p>
        </p:txBody>
      </p:sp>
      <p:sp>
        <p:nvSpPr>
          <p:cNvPr id="5" name="TextBox 4"/>
          <p:cNvSpPr txBox="1"/>
          <p:nvPr/>
        </p:nvSpPr>
        <p:spPr>
          <a:xfrm>
            <a:off x="5715000" y="5857280"/>
            <a:ext cx="28956000" cy="4462760"/>
          </a:xfrm>
          <a:prstGeom prst="rect">
            <a:avLst/>
          </a:prstGeom>
          <a:solidFill>
            <a:srgbClr val="FFC000">
              <a:alpha val="75000"/>
            </a:srgbClr>
          </a:solidFill>
          <a:ln w="127000" cap="rnd" cmpd="dbl">
            <a:solidFill>
              <a:srgbClr val="002060"/>
            </a:solidFill>
          </a:ln>
        </p:spPr>
        <p:txBody>
          <a:bodyPr wrap="square" rtlCol="0">
            <a:spAutoFit/>
          </a:bodyPr>
          <a:lstStyle/>
          <a:p>
            <a:r>
              <a:rPr lang="en-US" sz="4400" b="1" dirty="0" smtClean="0">
                <a:solidFill>
                  <a:srgbClr val="002060"/>
                </a:solidFill>
              </a:rPr>
              <a:t>Abstract:</a:t>
            </a:r>
            <a:r>
              <a:rPr lang="en-US" sz="4400" dirty="0" smtClean="0">
                <a:solidFill>
                  <a:srgbClr val="002060"/>
                </a:solidFill>
              </a:rPr>
              <a:t> </a:t>
            </a:r>
          </a:p>
          <a:p>
            <a:r>
              <a:rPr lang="en-US" sz="4000" dirty="0" smtClean="0">
                <a:solidFill>
                  <a:srgbClr val="002060"/>
                </a:solidFill>
              </a:rPr>
              <a:t>Computer Network is a collection of two or more computers and other machines such as printers, modems or routers connected together to communicate with each other to exchange commands and share data and other resources.  It is very important for any organization to have its own computer network so that workers can access remote programs and remote databases either from the same organization or from other public sources. This project recovers the process of building a local area network that consists of switches, servers, and </a:t>
            </a:r>
          </a:p>
          <a:p>
            <a:r>
              <a:rPr lang="en-US" sz="4000" dirty="0" smtClean="0">
                <a:solidFill>
                  <a:srgbClr val="002060"/>
                </a:solidFill>
              </a:rPr>
              <a:t>caballing instructions. As a result of this process we will have a fully operational network that provides the needed functionality for a small business needs. Consuming a computer network at someone’s business can save them money and make their business grow faster.</a:t>
            </a:r>
            <a:endParaRPr lang="en-US" sz="4000" dirty="0">
              <a:solidFill>
                <a:srgbClr val="002060"/>
              </a:solidFill>
            </a:endParaRPr>
          </a:p>
        </p:txBody>
      </p:sp>
      <p:sp>
        <p:nvSpPr>
          <p:cNvPr id="6" name="TextBox 5"/>
          <p:cNvSpPr txBox="1"/>
          <p:nvPr/>
        </p:nvSpPr>
        <p:spPr>
          <a:xfrm>
            <a:off x="2362200" y="11506200"/>
            <a:ext cx="8077200" cy="12526506"/>
          </a:xfrm>
          <a:prstGeom prst="rect">
            <a:avLst/>
          </a:prstGeom>
          <a:solidFill>
            <a:srgbClr val="FFC000">
              <a:alpha val="75000"/>
            </a:srgbClr>
          </a:solidFill>
          <a:ln w="127000" cmpd="dbl">
            <a:solidFill>
              <a:srgbClr val="002060"/>
            </a:solidFill>
          </a:ln>
        </p:spPr>
        <p:txBody>
          <a:bodyPr wrap="square" rtlCol="0">
            <a:spAutoFit/>
          </a:bodyPr>
          <a:lstStyle/>
          <a:p>
            <a:r>
              <a:rPr lang="en-US" sz="4000" b="1" dirty="0" smtClean="0">
                <a:solidFill>
                  <a:srgbClr val="002060"/>
                </a:solidFill>
              </a:rPr>
              <a:t>Literature review:</a:t>
            </a:r>
          </a:p>
          <a:p>
            <a:pPr>
              <a:buFont typeface="Arial" pitchFamily="34" charset="0"/>
              <a:buChar char="•"/>
            </a:pPr>
            <a:r>
              <a:rPr lang="en-US" sz="3600" dirty="0" smtClean="0">
                <a:solidFill>
                  <a:srgbClr val="002060"/>
                </a:solidFill>
              </a:rPr>
              <a:t> </a:t>
            </a:r>
            <a:r>
              <a:rPr lang="en-US" sz="3200" dirty="0" smtClean="0">
                <a:solidFill>
                  <a:srgbClr val="002060"/>
                </a:solidFill>
              </a:rPr>
              <a:t>Local Area Network (LAN): A group of computers  connected to each other in a localized area such as in an office, a school, or</a:t>
            </a:r>
          </a:p>
          <a:p>
            <a:r>
              <a:rPr lang="en-US" sz="3200" dirty="0" smtClean="0">
                <a:solidFill>
                  <a:srgbClr val="002060"/>
                </a:solidFill>
              </a:rPr>
              <a:t>     a house. </a:t>
            </a:r>
          </a:p>
          <a:p>
            <a:r>
              <a:rPr lang="en-US" sz="3600" dirty="0" smtClean="0">
                <a:solidFill>
                  <a:srgbClr val="002060"/>
                </a:solidFill>
              </a:rPr>
              <a:t> </a:t>
            </a:r>
          </a:p>
          <a:p>
            <a:pPr>
              <a:buFont typeface="Arial" pitchFamily="34" charset="0"/>
              <a:buChar char="•"/>
            </a:pPr>
            <a:r>
              <a:rPr lang="en-US" sz="3600" dirty="0" smtClean="0">
                <a:solidFill>
                  <a:srgbClr val="002060"/>
                </a:solidFill>
              </a:rPr>
              <a:t>  </a:t>
            </a:r>
            <a:r>
              <a:rPr lang="en-US" sz="3200" dirty="0" smtClean="0">
                <a:solidFill>
                  <a:srgbClr val="002060"/>
                </a:solidFill>
              </a:rPr>
              <a:t>LAN is used for sharing data such as database, files, programs, and emails, and for sharing resources such as printers, fax, or </a:t>
            </a:r>
          </a:p>
          <a:p>
            <a:r>
              <a:rPr lang="en-US" sz="3200" dirty="0" smtClean="0">
                <a:solidFill>
                  <a:srgbClr val="002060"/>
                </a:solidFill>
              </a:rPr>
              <a:t>                             storage device. </a:t>
            </a:r>
          </a:p>
          <a:p>
            <a:endParaRPr lang="en-US" sz="3600" dirty="0" smtClean="0">
              <a:solidFill>
                <a:srgbClr val="002060"/>
              </a:solidFill>
            </a:endParaRPr>
          </a:p>
          <a:p>
            <a:pPr>
              <a:buFont typeface="Arial" pitchFamily="34" charset="0"/>
              <a:buChar char="•"/>
            </a:pPr>
            <a:endParaRPr lang="en-US" sz="3600" dirty="0" smtClean="0">
              <a:solidFill>
                <a:srgbClr val="002060"/>
              </a:solidFill>
            </a:endParaRPr>
          </a:p>
          <a:p>
            <a:pPr>
              <a:buFont typeface="Arial" pitchFamily="34" charset="0"/>
              <a:buChar char="•"/>
            </a:pPr>
            <a:r>
              <a:rPr lang="en-US" sz="3200" dirty="0" smtClean="0">
                <a:solidFill>
                  <a:srgbClr val="002060"/>
                </a:solidFill>
              </a:rPr>
              <a:t>LAN Types:  1. Topology ( the geometric arraignment of devices on the network such</a:t>
            </a:r>
          </a:p>
          <a:p>
            <a:r>
              <a:rPr lang="en-US" sz="3200" dirty="0" smtClean="0">
                <a:solidFill>
                  <a:srgbClr val="002060"/>
                </a:solidFill>
              </a:rPr>
              <a:t> as a ring or a star) 2. Protocol (the rules and specifications on sending data) 3. Media (devices can be connected by cables or by</a:t>
            </a:r>
          </a:p>
          <a:p>
            <a:r>
              <a:rPr lang="en-US" sz="3200" dirty="0" smtClean="0">
                <a:solidFill>
                  <a:srgbClr val="002060"/>
                </a:solidFill>
              </a:rPr>
              <a:t>     radio waves)</a:t>
            </a:r>
          </a:p>
          <a:p>
            <a:endParaRPr lang="en-US" sz="3200" dirty="0" smtClean="0">
              <a:solidFill>
                <a:srgbClr val="002060"/>
              </a:solidFill>
            </a:endParaRPr>
          </a:p>
          <a:p>
            <a:pPr>
              <a:buFont typeface="Arial" pitchFamily="34" charset="0"/>
              <a:buChar char="•"/>
            </a:pPr>
            <a:endParaRPr lang="en-US" sz="3600" dirty="0" smtClean="0">
              <a:solidFill>
                <a:srgbClr val="002060"/>
              </a:solidFill>
            </a:endParaRPr>
          </a:p>
          <a:p>
            <a:pPr>
              <a:buFont typeface="Arial" pitchFamily="34" charset="0"/>
              <a:buChar char="•"/>
            </a:pPr>
            <a:r>
              <a:rPr lang="en-US" sz="3600" dirty="0" smtClean="0">
                <a:solidFill>
                  <a:srgbClr val="002060"/>
                </a:solidFill>
              </a:rPr>
              <a:t> </a:t>
            </a:r>
            <a:r>
              <a:rPr lang="en-US" sz="3200" dirty="0" smtClean="0">
                <a:solidFill>
                  <a:srgbClr val="002060"/>
                </a:solidFill>
              </a:rPr>
              <a:t>LAN can have from 2 to several hundred nodes(computers) that can be spread to about 300 meters away.</a:t>
            </a:r>
          </a:p>
          <a:p>
            <a:endParaRPr lang="en-US" sz="3600" dirty="0" smtClean="0">
              <a:solidFill>
                <a:srgbClr val="002060"/>
              </a:solidFill>
            </a:endParaRPr>
          </a:p>
        </p:txBody>
      </p:sp>
      <p:sp>
        <p:nvSpPr>
          <p:cNvPr id="7" name="TextBox 6"/>
          <p:cNvSpPr txBox="1"/>
          <p:nvPr/>
        </p:nvSpPr>
        <p:spPr>
          <a:xfrm>
            <a:off x="11582400" y="11430000"/>
            <a:ext cx="19164300" cy="6309420"/>
          </a:xfrm>
          <a:prstGeom prst="rect">
            <a:avLst/>
          </a:prstGeom>
          <a:solidFill>
            <a:srgbClr val="FFC000">
              <a:alpha val="74000"/>
            </a:srgbClr>
          </a:solidFill>
          <a:ln w="127000" cmpd="dbl">
            <a:solidFill>
              <a:srgbClr val="002060"/>
            </a:solidFill>
          </a:ln>
        </p:spPr>
        <p:txBody>
          <a:bodyPr wrap="square" rtlCol="0">
            <a:spAutoFit/>
          </a:bodyPr>
          <a:lstStyle/>
          <a:p>
            <a:r>
              <a:rPr lang="en-US" sz="4000" b="1" dirty="0" smtClean="0"/>
              <a:t>Experiments:</a:t>
            </a:r>
          </a:p>
          <a:p>
            <a:pPr marL="742950" indent="-742950">
              <a:buAutoNum type="arabicPeriod"/>
            </a:pPr>
            <a:r>
              <a:rPr lang="en-US" sz="3600" dirty="0" smtClean="0"/>
              <a:t>Install the wanted type of server to two machines that one of them will be the domain controller and the second one will be the standard account.</a:t>
            </a:r>
          </a:p>
          <a:p>
            <a:pPr marL="742950" indent="-742950">
              <a:buAutoNum type="arabicPeriod"/>
            </a:pPr>
            <a:r>
              <a:rPr lang="en-US" sz="3600" dirty="0" smtClean="0"/>
              <a:t>Install the necessity server roles such as ( Active Directory Domain Services, Domain Name Service DNS, and </a:t>
            </a:r>
            <a:r>
              <a:rPr lang="en-US" sz="3600" dirty="0" smtClean="0"/>
              <a:t>Dynamic </a:t>
            </a:r>
            <a:r>
              <a:rPr lang="en-US" sz="3600" dirty="0" smtClean="0"/>
              <a:t>Host Configuration Protocol DHCP) and the desired server roles such as (File Server, Application Server, and Web Server).</a:t>
            </a:r>
          </a:p>
          <a:p>
            <a:pPr marL="742950" indent="-742950">
              <a:buAutoNum type="arabicPeriod"/>
            </a:pPr>
            <a:r>
              <a:rPr lang="en-US" sz="3600" dirty="0"/>
              <a:t> </a:t>
            </a:r>
            <a:r>
              <a:rPr lang="en-US" sz="3600" dirty="0" smtClean="0"/>
              <a:t>Link both machines together with a crossover Ethernet cable.</a:t>
            </a:r>
          </a:p>
          <a:p>
            <a:pPr marL="742950" indent="-742950">
              <a:buAutoNum type="arabicPeriod"/>
            </a:pPr>
            <a:r>
              <a:rPr lang="en-US" sz="3600" dirty="0" smtClean="0"/>
              <a:t>Attach both of those machines and the router to the switch. </a:t>
            </a:r>
          </a:p>
          <a:p>
            <a:pPr marL="742950" indent="-742950">
              <a:buAutoNum type="arabicPeriod"/>
            </a:pPr>
            <a:r>
              <a:rPr lang="en-US" sz="3600" dirty="0" smtClean="0"/>
              <a:t>From the switch we can now connect all the clients(users computers) and resources such as the printer or the fax using the UTP cable. </a:t>
            </a:r>
          </a:p>
          <a:p>
            <a:pPr marL="742950" indent="-742950">
              <a:buAutoNum type="arabicPeriod"/>
            </a:pPr>
            <a:r>
              <a:rPr lang="en-US" sz="3600" dirty="0" smtClean="0"/>
              <a:t> </a:t>
            </a:r>
            <a:r>
              <a:rPr lang="en-US" sz="3600" dirty="0"/>
              <a:t>A</a:t>
            </a:r>
            <a:r>
              <a:rPr lang="en-US" sz="3600" dirty="0" smtClean="0"/>
              <a:t>fter the cabling process is done, everything should work properly. </a:t>
            </a:r>
          </a:p>
        </p:txBody>
      </p:sp>
      <p:sp>
        <p:nvSpPr>
          <p:cNvPr id="8" name="TextBox 7"/>
          <p:cNvSpPr txBox="1"/>
          <p:nvPr/>
        </p:nvSpPr>
        <p:spPr>
          <a:xfrm>
            <a:off x="4437476" y="26670000"/>
            <a:ext cx="15087600" cy="4585871"/>
          </a:xfrm>
          <a:prstGeom prst="rect">
            <a:avLst/>
          </a:prstGeom>
          <a:solidFill>
            <a:srgbClr val="FFC000">
              <a:alpha val="74000"/>
            </a:srgbClr>
          </a:solidFill>
          <a:ln w="127000" cmpd="dbl">
            <a:solidFill>
              <a:srgbClr val="002060"/>
            </a:solidFill>
          </a:ln>
        </p:spPr>
        <p:txBody>
          <a:bodyPr wrap="square" rtlCol="0">
            <a:spAutoFit/>
          </a:bodyPr>
          <a:lstStyle/>
          <a:p>
            <a:r>
              <a:rPr lang="en-US" sz="4000" b="1" dirty="0" smtClean="0">
                <a:solidFill>
                  <a:srgbClr val="002060"/>
                </a:solidFill>
              </a:rPr>
              <a:t>References:</a:t>
            </a:r>
          </a:p>
          <a:p>
            <a:r>
              <a:rPr lang="en-US" sz="3600" dirty="0" smtClean="0">
                <a:solidFill>
                  <a:srgbClr val="002060"/>
                </a:solidFill>
              </a:rPr>
              <a:t>1- Jonathan Hassell. (2008). </a:t>
            </a:r>
            <a:r>
              <a:rPr lang="en-US" sz="3600" i="1" dirty="0" smtClean="0">
                <a:solidFill>
                  <a:srgbClr val="002060"/>
                </a:solidFill>
              </a:rPr>
              <a:t>Windows Server 2008: The Definitive Guide </a:t>
            </a:r>
          </a:p>
          <a:p>
            <a:r>
              <a:rPr lang="en-US" sz="3600" dirty="0" smtClean="0">
                <a:solidFill>
                  <a:srgbClr val="002060"/>
                </a:solidFill>
              </a:rPr>
              <a:t>          O’Reilly Media</a:t>
            </a:r>
          </a:p>
          <a:p>
            <a:r>
              <a:rPr lang="en-US" sz="3600" dirty="0" smtClean="0">
                <a:solidFill>
                  <a:srgbClr val="002060"/>
                </a:solidFill>
              </a:rPr>
              <a:t>2- </a:t>
            </a:r>
            <a:r>
              <a:rPr lang="en-US" sz="3600" dirty="0">
                <a:solidFill>
                  <a:srgbClr val="002060"/>
                </a:solidFill>
              </a:rPr>
              <a:t>“What is Networking?” fcit.usf.edu. Florida Department of </a:t>
            </a:r>
            <a:r>
              <a:rPr lang="en-US" sz="3600" dirty="0" smtClean="0">
                <a:solidFill>
                  <a:srgbClr val="002060"/>
                </a:solidFill>
              </a:rPr>
              <a:t>Education.1997</a:t>
            </a:r>
          </a:p>
          <a:p>
            <a:r>
              <a:rPr lang="en-US" sz="3600" dirty="0" smtClean="0">
                <a:solidFill>
                  <a:srgbClr val="002060"/>
                </a:solidFill>
              </a:rPr>
              <a:t>          .</a:t>
            </a:r>
            <a:r>
              <a:rPr lang="en-US" sz="3600" dirty="0">
                <a:solidFill>
                  <a:srgbClr val="002060"/>
                </a:solidFill>
              </a:rPr>
              <a:t>Web.29 Apr.2012. </a:t>
            </a:r>
          </a:p>
          <a:p>
            <a:r>
              <a:rPr lang="en-US" sz="3600" dirty="0" smtClean="0">
                <a:solidFill>
                  <a:srgbClr val="002060"/>
                </a:solidFill>
              </a:rPr>
              <a:t>3- </a:t>
            </a:r>
            <a:r>
              <a:rPr lang="en-US" sz="3600" dirty="0">
                <a:solidFill>
                  <a:srgbClr val="002060"/>
                </a:solidFill>
              </a:rPr>
              <a:t> “Networking Basics - Key Concepts in Computer Networking.” </a:t>
            </a:r>
            <a:r>
              <a:rPr lang="en-US" sz="3600" dirty="0" smtClean="0">
                <a:solidFill>
                  <a:srgbClr val="002060"/>
                </a:solidFill>
              </a:rPr>
              <a:t>   </a:t>
            </a:r>
          </a:p>
          <a:p>
            <a:r>
              <a:rPr lang="en-US" sz="3600" dirty="0" smtClean="0">
                <a:solidFill>
                  <a:srgbClr val="002060"/>
                </a:solidFill>
              </a:rPr>
              <a:t>           compnetworking.about.com</a:t>
            </a:r>
            <a:r>
              <a:rPr lang="en-US" sz="3600" dirty="0">
                <a:solidFill>
                  <a:srgbClr val="002060"/>
                </a:solidFill>
              </a:rPr>
              <a:t>. The New York Times Company.1996 </a:t>
            </a:r>
            <a:endParaRPr lang="en-US" sz="3600" dirty="0" smtClean="0">
              <a:solidFill>
                <a:srgbClr val="002060"/>
              </a:solidFill>
            </a:endParaRPr>
          </a:p>
          <a:p>
            <a:r>
              <a:rPr lang="en-US" sz="3600" dirty="0" smtClean="0">
                <a:solidFill>
                  <a:srgbClr val="002060"/>
                </a:solidFill>
              </a:rPr>
              <a:t>          .</a:t>
            </a:r>
            <a:r>
              <a:rPr lang="en-US" sz="3600" dirty="0">
                <a:solidFill>
                  <a:srgbClr val="002060"/>
                </a:solidFill>
              </a:rPr>
              <a:t>Web.29Apr.2012. </a:t>
            </a:r>
            <a:endParaRPr lang="en-US" sz="3600" b="1" dirty="0" smtClean="0">
              <a:solidFill>
                <a:srgbClr val="002060"/>
              </a:solidFill>
            </a:endParaRPr>
          </a:p>
        </p:txBody>
      </p:sp>
      <p:sp>
        <p:nvSpPr>
          <p:cNvPr id="9" name="TextBox 8"/>
          <p:cNvSpPr txBox="1"/>
          <p:nvPr/>
        </p:nvSpPr>
        <p:spPr>
          <a:xfrm>
            <a:off x="24163683" y="26608444"/>
            <a:ext cx="13639800" cy="4647426"/>
          </a:xfrm>
          <a:prstGeom prst="rect">
            <a:avLst/>
          </a:prstGeom>
          <a:solidFill>
            <a:srgbClr val="FFC000">
              <a:alpha val="72000"/>
            </a:srgbClr>
          </a:solidFill>
          <a:ln w="127000" cmpd="dbl">
            <a:solidFill>
              <a:srgbClr val="002060"/>
            </a:solidFill>
          </a:ln>
        </p:spPr>
        <p:txBody>
          <a:bodyPr wrap="square" rtlCol="0">
            <a:spAutoFit/>
          </a:bodyPr>
          <a:lstStyle/>
          <a:p>
            <a:r>
              <a:rPr lang="en-US" sz="3600" dirty="0" smtClean="0">
                <a:solidFill>
                  <a:srgbClr val="002060"/>
                </a:solidFill>
              </a:rPr>
              <a:t>	</a:t>
            </a:r>
            <a:r>
              <a:rPr lang="en-US" sz="4000" b="1" dirty="0" smtClean="0">
                <a:solidFill>
                  <a:srgbClr val="002060"/>
                </a:solidFill>
              </a:rPr>
              <a:t>Special Thanks Go To:</a:t>
            </a:r>
          </a:p>
          <a:p>
            <a:endParaRPr lang="en-US" sz="4000" b="1" dirty="0" smtClean="0">
              <a:solidFill>
                <a:srgbClr val="002060"/>
              </a:solidFill>
            </a:endParaRPr>
          </a:p>
          <a:p>
            <a:r>
              <a:rPr lang="en-US" sz="3600" dirty="0" smtClean="0">
                <a:solidFill>
                  <a:srgbClr val="002060"/>
                </a:solidFill>
              </a:rPr>
              <a:t>Honors Scholars Program Director: Prof. Janet </a:t>
            </a:r>
            <a:r>
              <a:rPr lang="en-US" sz="3600" dirty="0" err="1" smtClean="0">
                <a:solidFill>
                  <a:srgbClr val="002060"/>
                </a:solidFill>
              </a:rPr>
              <a:t>Liou</a:t>
            </a:r>
            <a:r>
              <a:rPr lang="en-US" sz="3600" dirty="0" smtClean="0">
                <a:solidFill>
                  <a:srgbClr val="002060"/>
                </a:solidFill>
              </a:rPr>
              <a:t> –Mark</a:t>
            </a:r>
          </a:p>
          <a:p>
            <a:r>
              <a:rPr lang="en-US" sz="3600" dirty="0" smtClean="0">
                <a:solidFill>
                  <a:srgbClr val="002060"/>
                </a:solidFill>
              </a:rPr>
              <a:t>Honors Scholars Program Assistant: Ms. Laura Yuen-lau</a:t>
            </a:r>
          </a:p>
          <a:p>
            <a:r>
              <a:rPr lang="en-US" sz="3600" dirty="0" smtClean="0">
                <a:solidFill>
                  <a:srgbClr val="002060"/>
                </a:solidFill>
              </a:rPr>
              <a:t>Mentor: Prof: Elhadary Ossama</a:t>
            </a:r>
          </a:p>
          <a:p>
            <a:r>
              <a:rPr lang="en-US" sz="3600" dirty="0" smtClean="0">
                <a:solidFill>
                  <a:srgbClr val="002060"/>
                </a:solidFill>
              </a:rPr>
              <a:t>Department of Computer Systems Technology </a:t>
            </a:r>
          </a:p>
          <a:p>
            <a:r>
              <a:rPr lang="en-US" sz="3600" dirty="0" smtClean="0">
                <a:solidFill>
                  <a:srgbClr val="002060"/>
                </a:solidFill>
              </a:rPr>
              <a:t>© 2012 Microsoft Corporation</a:t>
            </a:r>
          </a:p>
          <a:p>
            <a:endParaRPr lang="en-US" sz="3600" dirty="0" smtClean="0">
              <a:solidFill>
                <a:srgbClr val="002060"/>
              </a:solidFill>
            </a:endParaRPr>
          </a:p>
        </p:txBody>
      </p:sp>
      <p:sp>
        <p:nvSpPr>
          <p:cNvPr id="10" name="TextBox 9"/>
          <p:cNvSpPr txBox="1"/>
          <p:nvPr/>
        </p:nvSpPr>
        <p:spPr>
          <a:xfrm>
            <a:off x="32004000" y="11506200"/>
            <a:ext cx="9601200" cy="6124754"/>
          </a:xfrm>
          <a:prstGeom prst="rect">
            <a:avLst/>
          </a:prstGeom>
          <a:solidFill>
            <a:srgbClr val="FFC000">
              <a:alpha val="75000"/>
            </a:srgbClr>
          </a:solidFill>
          <a:ln w="127000" cmpd="dbl">
            <a:solidFill>
              <a:srgbClr val="002060"/>
            </a:solidFill>
          </a:ln>
        </p:spPr>
        <p:txBody>
          <a:bodyPr wrap="square" rtlCol="0">
            <a:spAutoFit/>
          </a:bodyPr>
          <a:lstStyle/>
          <a:p>
            <a:r>
              <a:rPr lang="en-US" sz="4000" b="1" dirty="0" smtClean="0">
                <a:solidFill>
                  <a:srgbClr val="002060"/>
                </a:solidFill>
              </a:rPr>
              <a:t>Discussion:</a:t>
            </a:r>
            <a:r>
              <a:rPr lang="en-US" sz="4000" dirty="0" smtClean="0">
                <a:solidFill>
                  <a:srgbClr val="002060"/>
                </a:solidFill>
              </a:rPr>
              <a:t> </a:t>
            </a:r>
            <a:endParaRPr lang="en-US" sz="3200" dirty="0" smtClean="0">
              <a:solidFill>
                <a:srgbClr val="002060"/>
              </a:solidFill>
            </a:endParaRPr>
          </a:p>
          <a:p>
            <a:pPr marL="571500" indent="-571500">
              <a:buFont typeface="Arial" pitchFamily="34" charset="0"/>
              <a:buChar char="•"/>
            </a:pPr>
            <a:r>
              <a:rPr lang="en-US" sz="3200" dirty="0" smtClean="0">
                <a:solidFill>
                  <a:srgbClr val="002060"/>
                </a:solidFill>
              </a:rPr>
              <a:t>LAN is the best way to manage and control more than 50 computers at one time.</a:t>
            </a:r>
          </a:p>
          <a:p>
            <a:pPr marL="571500" indent="-571500">
              <a:buFont typeface="Arial" pitchFamily="34" charset="0"/>
              <a:buChar char="•"/>
            </a:pPr>
            <a:r>
              <a:rPr lang="en-US" sz="3200" dirty="0" smtClean="0">
                <a:solidFill>
                  <a:srgbClr val="002060"/>
                </a:solidFill>
              </a:rPr>
              <a:t> LAN provides better security for the business because the server comes with built-in security. </a:t>
            </a:r>
          </a:p>
          <a:p>
            <a:pPr marL="571500" indent="-571500">
              <a:buFont typeface="Arial" pitchFamily="34" charset="0"/>
              <a:buChar char="•"/>
            </a:pPr>
            <a:r>
              <a:rPr lang="en-US" sz="3200" dirty="0" smtClean="0">
                <a:solidFill>
                  <a:srgbClr val="002060"/>
                </a:solidFill>
              </a:rPr>
              <a:t>LAN can save the business a lot of money when all workers are using the same resources they need in the job for example the printer or the internet access.</a:t>
            </a:r>
          </a:p>
          <a:p>
            <a:pPr marL="571500" indent="-571500">
              <a:buFont typeface="Arial" pitchFamily="34" charset="0"/>
              <a:buChar char="•"/>
            </a:pPr>
            <a:r>
              <a:rPr lang="en-US" sz="3200" dirty="0" smtClean="0">
                <a:solidFill>
                  <a:srgbClr val="002060"/>
                </a:solidFill>
              </a:rPr>
              <a:t> Media network type is be the best network architecture because nodes can be connected wirelessly.</a:t>
            </a:r>
          </a:p>
        </p:txBody>
      </p:sp>
      <p:sp>
        <p:nvSpPr>
          <p:cNvPr id="11" name="TextBox 10"/>
          <p:cNvSpPr txBox="1"/>
          <p:nvPr/>
        </p:nvSpPr>
        <p:spPr>
          <a:xfrm>
            <a:off x="32004000" y="18277285"/>
            <a:ext cx="9601200" cy="7109639"/>
          </a:xfrm>
          <a:prstGeom prst="rect">
            <a:avLst/>
          </a:prstGeom>
          <a:solidFill>
            <a:srgbClr val="FFC000">
              <a:alpha val="75000"/>
            </a:srgbClr>
          </a:solidFill>
          <a:ln w="127000" cmpd="dbl">
            <a:solidFill>
              <a:srgbClr val="002060"/>
            </a:solidFill>
            <a:prstDash val="solid"/>
          </a:ln>
        </p:spPr>
        <p:txBody>
          <a:bodyPr wrap="square" rtlCol="0">
            <a:spAutoFit/>
          </a:bodyPr>
          <a:lstStyle/>
          <a:p>
            <a:r>
              <a:rPr lang="en-US" sz="4000" b="1" dirty="0" smtClean="0">
                <a:solidFill>
                  <a:srgbClr val="002060"/>
                </a:solidFill>
              </a:rPr>
              <a:t>Conclusion:</a:t>
            </a:r>
          </a:p>
          <a:p>
            <a:pPr marL="457200" indent="-457200">
              <a:buFont typeface="Arial" pitchFamily="34" charset="0"/>
              <a:buChar char="•"/>
            </a:pPr>
            <a:r>
              <a:rPr lang="en-US" sz="3200" dirty="0" smtClean="0">
                <a:solidFill>
                  <a:srgbClr val="002060"/>
                </a:solidFill>
              </a:rPr>
              <a:t>In this project I was able to implement a local area network that consists of two servers, a switch, and</a:t>
            </a:r>
          </a:p>
          <a:p>
            <a:pPr marL="457200" indent="-457200"/>
            <a:r>
              <a:rPr lang="en-US" sz="3200" dirty="0" smtClean="0">
                <a:solidFill>
                  <a:srgbClr val="002060"/>
                </a:solidFill>
              </a:rPr>
              <a:t>         two clients using a Microsoft Windows Server 2008.</a:t>
            </a:r>
          </a:p>
          <a:p>
            <a:pPr marL="457200" indent="-457200">
              <a:buFont typeface="Arial" pitchFamily="34" charset="0"/>
              <a:buChar char="•"/>
            </a:pPr>
            <a:r>
              <a:rPr lang="en-US" sz="3200" dirty="0" smtClean="0">
                <a:solidFill>
                  <a:srgbClr val="002060"/>
                </a:solidFill>
              </a:rPr>
              <a:t> In this network clients are sharing same data,</a:t>
            </a:r>
          </a:p>
          <a:p>
            <a:pPr marL="457200" indent="-457200"/>
            <a:r>
              <a:rPr lang="en-US" sz="3200" dirty="0" smtClean="0">
                <a:solidFill>
                  <a:srgbClr val="002060"/>
                </a:solidFill>
              </a:rPr>
              <a:t>         internet access, printer, and applications. </a:t>
            </a:r>
          </a:p>
          <a:p>
            <a:pPr marL="457200" indent="-457200">
              <a:buFont typeface="Arial" pitchFamily="34" charset="0"/>
              <a:buChar char="•"/>
            </a:pPr>
            <a:r>
              <a:rPr lang="en-US" sz="3200" dirty="0" smtClean="0">
                <a:solidFill>
                  <a:srgbClr val="002060"/>
                </a:solidFill>
              </a:rPr>
              <a:t>This kind of network is mostly used in a campus,</a:t>
            </a:r>
          </a:p>
          <a:p>
            <a:pPr marL="457200" indent="-457200"/>
            <a:r>
              <a:rPr lang="en-US" sz="3200" dirty="0" smtClean="0">
                <a:solidFill>
                  <a:srgbClr val="002060"/>
                </a:solidFill>
              </a:rPr>
              <a:t>         office building, and/or companies.</a:t>
            </a:r>
          </a:p>
          <a:p>
            <a:pPr marL="457200" indent="-457200">
              <a:buFont typeface="Arial" pitchFamily="34" charset="0"/>
              <a:buChar char="•"/>
            </a:pPr>
            <a:r>
              <a:rPr lang="en-US" sz="3200" dirty="0" smtClean="0">
                <a:solidFill>
                  <a:srgbClr val="002060"/>
                </a:solidFill>
              </a:rPr>
              <a:t>The result of this project indicate that, when</a:t>
            </a:r>
          </a:p>
          <a:p>
            <a:pPr marL="457200" indent="-457200"/>
            <a:r>
              <a:rPr lang="en-US" sz="3200" dirty="0" smtClean="0">
                <a:solidFill>
                  <a:srgbClr val="002060"/>
                </a:solidFill>
              </a:rPr>
              <a:t>     possible, using a “Media” local Area Network type is more preferable than any other network type. With Media Local Area Network, nodes can be connected to the switch physically or wirelessly making it even easier to share data and resources. </a:t>
            </a:r>
          </a:p>
        </p:txBody>
      </p:sp>
      <p:pic>
        <p:nvPicPr>
          <p:cNvPr id="2" name="Picture 2" descr="C:\Users\G47.ACADEMIC.014\Desktop\Citytech-logo-01.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0" y="457200"/>
            <a:ext cx="3048000" cy="382693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2" descr="C:\Users\G47.ACADEMIC.014\Desktop\Citytech-logo-01.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081200" y="457200"/>
            <a:ext cx="3216584" cy="3886200"/>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descr="L:\SPRING 2012\Honors Scholors Program\Home Network_Full.png"/>
          <p:cNvPicPr>
            <a:picLocks noChangeAspect="1" noChangeArrowheads="1"/>
          </p:cNvPicPr>
          <p:nvPr/>
        </p:nvPicPr>
        <p:blipFill>
          <a:blip r:embed="rId4" cstate="print"/>
          <a:srcRect/>
          <a:stretch>
            <a:fillRect/>
          </a:stretch>
        </p:blipFill>
        <p:spPr bwMode="auto">
          <a:xfrm>
            <a:off x="19769946" y="18288909"/>
            <a:ext cx="7871604" cy="6705600"/>
          </a:xfrm>
          <a:prstGeom prst="rect">
            <a:avLst/>
          </a:prstGeom>
          <a:noFill/>
          <a:ln w="76200" cmpd="sng">
            <a:solidFill>
              <a:srgbClr val="002060"/>
            </a:solidFill>
            <a:prstDash val="solid"/>
          </a:ln>
        </p:spPr>
      </p:pic>
      <p:pic>
        <p:nvPicPr>
          <p:cNvPr id="1027" name="Picture 3" descr="L:\SPRING 2012\Honors Scholors Program\Windows-Server-2008-R2-logon_thumb.png"/>
          <p:cNvPicPr>
            <a:picLocks noChangeAspect="1" noChangeArrowheads="1"/>
          </p:cNvPicPr>
          <p:nvPr/>
        </p:nvPicPr>
        <p:blipFill>
          <a:blip r:embed="rId5" cstate="print"/>
          <a:srcRect/>
          <a:stretch>
            <a:fillRect/>
          </a:stretch>
        </p:blipFill>
        <p:spPr bwMode="auto">
          <a:xfrm>
            <a:off x="27927300" y="18478500"/>
            <a:ext cx="3809503" cy="5257800"/>
          </a:xfrm>
          <a:prstGeom prst="rect">
            <a:avLst/>
          </a:prstGeom>
          <a:noFill/>
        </p:spPr>
      </p:pic>
      <p:sp>
        <p:nvSpPr>
          <p:cNvPr id="14" name="TextBox 13"/>
          <p:cNvSpPr txBox="1"/>
          <p:nvPr/>
        </p:nvSpPr>
        <p:spPr>
          <a:xfrm>
            <a:off x="27927300" y="23714668"/>
            <a:ext cx="3962400" cy="1877437"/>
          </a:xfrm>
          <a:prstGeom prst="rect">
            <a:avLst/>
          </a:prstGeom>
          <a:noFill/>
        </p:spPr>
        <p:txBody>
          <a:bodyPr wrap="square" rtlCol="0">
            <a:spAutoFit/>
          </a:bodyPr>
          <a:lstStyle/>
          <a:p>
            <a:r>
              <a:rPr lang="en-US" sz="2800" dirty="0" smtClean="0"/>
              <a:t>Windows Server 2008R2</a:t>
            </a:r>
          </a:p>
          <a:p>
            <a:r>
              <a:rPr lang="en-US" sz="2200" dirty="0"/>
              <a:t>http://www.hypervhd.com/windows-server-2008-64bit-f37/how-to-install-windows-server-2008-r2-x64-on-vmware-7-t1448.html</a:t>
            </a:r>
          </a:p>
        </p:txBody>
      </p:sp>
      <p:sp>
        <p:nvSpPr>
          <p:cNvPr id="15" name="TextBox 14"/>
          <p:cNvSpPr txBox="1"/>
          <p:nvPr/>
        </p:nvSpPr>
        <p:spPr>
          <a:xfrm>
            <a:off x="20554950" y="25173295"/>
            <a:ext cx="7086600" cy="830997"/>
          </a:xfrm>
          <a:prstGeom prst="rect">
            <a:avLst/>
          </a:prstGeom>
          <a:noFill/>
        </p:spPr>
        <p:txBody>
          <a:bodyPr wrap="square" rtlCol="0">
            <a:spAutoFit/>
          </a:bodyPr>
          <a:lstStyle/>
          <a:p>
            <a:r>
              <a:rPr lang="en-US" sz="2600" dirty="0" smtClean="0"/>
              <a:t>Local Area Network/LAN Configuration</a:t>
            </a:r>
          </a:p>
          <a:p>
            <a:r>
              <a:rPr lang="en-US" sz="2200" dirty="0"/>
              <a:t>http://www.edrawsoft.com/Local-Area-Network.php</a:t>
            </a:r>
          </a:p>
        </p:txBody>
      </p:sp>
      <p:cxnSp>
        <p:nvCxnSpPr>
          <p:cNvPr id="17" name="Straight Connector 16"/>
          <p:cNvCxnSpPr/>
          <p:nvPr/>
        </p:nvCxnSpPr>
        <p:spPr>
          <a:xfrm>
            <a:off x="3276600" y="14554200"/>
            <a:ext cx="6324600" cy="0"/>
          </a:xfrm>
          <a:prstGeom prst="line">
            <a:avLst/>
          </a:prstGeom>
          <a:ln>
            <a:solidFill>
              <a:srgbClr val="002060"/>
            </a:solidFill>
          </a:ln>
          <a:effectLst>
            <a:innerShdw blurRad="63500" dist="50800" dir="108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00400" y="17145000"/>
            <a:ext cx="6400800" cy="0"/>
          </a:xfrm>
          <a:prstGeom prst="line">
            <a:avLst/>
          </a:prstGeom>
          <a:ln>
            <a:solidFill>
              <a:srgbClr val="002060"/>
            </a:solidFill>
          </a:ln>
          <a:effectLst>
            <a:innerShdw blurRad="63500" dist="50800" dir="108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3" name="Picture 2" descr="L:\SPRING 2012\Honors Scholors Program\Picture1.png"/>
          <p:cNvPicPr>
            <a:picLocks noChangeAspect="1" noChangeArrowheads="1"/>
          </p:cNvPicPr>
          <p:nvPr/>
        </p:nvPicPr>
        <p:blipFill>
          <a:blip r:embed="rId6" cstate="print"/>
          <a:srcRect/>
          <a:stretch>
            <a:fillRect/>
          </a:stretch>
        </p:blipFill>
        <p:spPr bwMode="auto">
          <a:xfrm>
            <a:off x="10782300" y="18277284"/>
            <a:ext cx="8723726" cy="6717225"/>
          </a:xfrm>
          <a:prstGeom prst="rect">
            <a:avLst/>
          </a:prstGeom>
          <a:noFill/>
          <a:ln w="76200" cmpd="dbl">
            <a:solidFill>
              <a:srgbClr val="002060"/>
            </a:solidFill>
            <a:prstDash val="solid"/>
          </a:ln>
        </p:spPr>
      </p:pic>
      <p:cxnSp>
        <p:nvCxnSpPr>
          <p:cNvPr id="26" name="Straight Connector 25"/>
          <p:cNvCxnSpPr/>
          <p:nvPr/>
        </p:nvCxnSpPr>
        <p:spPr>
          <a:xfrm>
            <a:off x="13716000" y="2362200"/>
            <a:ext cx="163068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1563350" y="25364420"/>
            <a:ext cx="8991600" cy="523220"/>
          </a:xfrm>
          <a:prstGeom prst="rect">
            <a:avLst/>
          </a:prstGeom>
          <a:noFill/>
        </p:spPr>
        <p:txBody>
          <a:bodyPr wrap="square" rtlCol="0">
            <a:spAutoFit/>
          </a:bodyPr>
          <a:lstStyle/>
          <a:p>
            <a:r>
              <a:rPr lang="en-US" sz="2800" dirty="0" smtClean="0"/>
              <a:t>Local Area Network equipment   (self-made picture)</a:t>
            </a:r>
            <a:endParaRPr lang="en-US" sz="2800" dirty="0"/>
          </a:p>
        </p:txBody>
      </p:sp>
      <p:cxnSp>
        <p:nvCxnSpPr>
          <p:cNvPr id="21" name="Straight Connector 20"/>
          <p:cNvCxnSpPr/>
          <p:nvPr/>
        </p:nvCxnSpPr>
        <p:spPr>
          <a:xfrm>
            <a:off x="3200400" y="21107400"/>
            <a:ext cx="6400800" cy="0"/>
          </a:xfrm>
          <a:prstGeom prst="line">
            <a:avLst/>
          </a:prstGeom>
          <a:ln>
            <a:solidFill>
              <a:srgbClr val="002060"/>
            </a:solidFill>
          </a:ln>
          <a:effectLst>
            <a:innerShdw blurRad="63500" dist="50800" dir="108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78632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1852</TotalTime>
  <Words>730</Words>
  <Application>Microsoft Office PowerPoint</Application>
  <PresentationFormat>Custom</PresentationFormat>
  <Paragraphs>62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NYCCT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SHAMSAN</cp:lastModifiedBy>
  <cp:revision>145</cp:revision>
  <dcterms:created xsi:type="dcterms:W3CDTF">2012-04-17T21:15:37Z</dcterms:created>
  <dcterms:modified xsi:type="dcterms:W3CDTF">2012-05-05T01:26:59Z</dcterms:modified>
</cp:coreProperties>
</file>