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58" r:id="rId6"/>
    <p:sldId id="259" r:id="rId7"/>
    <p:sldId id="261" r:id="rId8"/>
    <p:sldId id="260" r:id="rId9"/>
    <p:sldId id="262" r:id="rId10"/>
    <p:sldId id="270" r:id="rId11"/>
    <p:sldId id="271" r:id="rId12"/>
    <p:sldId id="27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80" autoAdjust="0"/>
  </p:normalViewPr>
  <p:slideViewPr>
    <p:cSldViewPr>
      <p:cViewPr varScale="1">
        <p:scale>
          <a:sx n="64" d="100"/>
          <a:sy n="64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2002A-47D6-4F3D-84EA-00114160C274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9B045-7212-4487-A1C5-42B92C449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B045-7212-4487-A1C5-42B92C449F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6F8DDA-8D48-45B6-9970-05888F101EE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D3976A-8F32-4D23-8136-EF81BD936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nytimes.com/top/reference/timestopics/subjects/w/wines/california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espectator.com/vide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21225"/>
            <a:ext cx="8458200" cy="12223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Wines of California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Prof. Karen Goodlad, HMGT 2402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Napa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Quality, Limited Quantity 4-5% of total production</a:t>
            </a:r>
          </a:p>
          <a:p>
            <a:r>
              <a:rPr lang="en-US" dirty="0" smtClean="0"/>
              <a:t>Valley Floor</a:t>
            </a:r>
          </a:p>
          <a:p>
            <a:pPr lvl="1"/>
            <a:r>
              <a:rPr lang="en-US" dirty="0" smtClean="0"/>
              <a:t>Fog in AM and HOT in PM</a:t>
            </a:r>
          </a:p>
          <a:p>
            <a:pPr lvl="1"/>
            <a:r>
              <a:rPr lang="en-US" dirty="0" smtClean="0"/>
              <a:t>Clay soils with alluvial deposits, fertile</a:t>
            </a:r>
          </a:p>
          <a:p>
            <a:r>
              <a:rPr lang="en-US" dirty="0" err="1" smtClean="0"/>
              <a:t>Mayacamas</a:t>
            </a:r>
            <a:r>
              <a:rPr lang="en-US" dirty="0" smtClean="0"/>
              <a:t> Mountains to West </a:t>
            </a:r>
            <a:r>
              <a:rPr lang="en-US" dirty="0" err="1" smtClean="0"/>
              <a:t>Vaca</a:t>
            </a:r>
            <a:r>
              <a:rPr lang="en-US" dirty="0" smtClean="0"/>
              <a:t> Hills to the East</a:t>
            </a:r>
          </a:p>
          <a:p>
            <a:pPr lvl="1"/>
            <a:r>
              <a:rPr lang="en-US" dirty="0" smtClean="0"/>
              <a:t>Volcanic soils, drain well</a:t>
            </a:r>
          </a:p>
          <a:p>
            <a:r>
              <a:rPr lang="en-US" dirty="0" smtClean="0"/>
              <a:t>Cabernet Sauvignon Dominates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Carneros</a:t>
            </a:r>
            <a:r>
              <a:rPr lang="en-US" dirty="0" smtClean="0"/>
              <a:t> </a:t>
            </a:r>
            <a:r>
              <a:rPr lang="en-US" sz="2800" dirty="0" smtClean="0"/>
              <a:t>(Sub AVA of Napa Valley)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of Napa Valley</a:t>
            </a:r>
          </a:p>
          <a:p>
            <a:r>
              <a:rPr lang="en-US" dirty="0" smtClean="0"/>
              <a:t>Dense fog cools the climate significantly</a:t>
            </a:r>
          </a:p>
          <a:p>
            <a:r>
              <a:rPr lang="en-US" dirty="0" smtClean="0"/>
              <a:t>Flat terrain, varied soils</a:t>
            </a:r>
          </a:p>
          <a:p>
            <a:r>
              <a:rPr lang="en-US" dirty="0" smtClean="0"/>
              <a:t>Chardonnay and Pinot Noir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Sonoma Valley (</a:t>
            </a:r>
            <a:r>
              <a:rPr lang="en-US" sz="3200" dirty="0" smtClean="0"/>
              <a:t>A Rural Napa)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Mayacamas</a:t>
            </a:r>
            <a:r>
              <a:rPr lang="en-US" dirty="0" smtClean="0"/>
              <a:t> Mountains to the East and Sonoma Mountains on the West </a:t>
            </a:r>
          </a:p>
          <a:p>
            <a:r>
              <a:rPr lang="en-US" dirty="0" smtClean="0"/>
              <a:t>Wide variety of styles of wine produced</a:t>
            </a:r>
          </a:p>
          <a:p>
            <a:r>
              <a:rPr lang="en-US" dirty="0" smtClean="0"/>
              <a:t>Planted on valley floor and rolling hills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Francisco</a:t>
            </a:r>
            <a:r>
              <a:rPr lang="en-US" baseline="0" dirty="0" smtClean="0"/>
              <a:t>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Notable AVAs</a:t>
            </a:r>
          </a:p>
          <a:p>
            <a:pPr lvl="1"/>
            <a:r>
              <a:rPr lang="en-US" sz="2800" dirty="0" smtClean="0"/>
              <a:t>Livermore and Santa Cruz</a:t>
            </a:r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Climate</a:t>
            </a:r>
            <a:endParaRPr lang="en-US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Soil</a:t>
            </a:r>
            <a:endParaRPr lang="en-US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Grapes</a:t>
            </a:r>
          </a:p>
          <a:p>
            <a:pPr rtl="0" eaLnBrk="1" latinLnBrk="0" hangingPunct="1"/>
            <a:r>
              <a:rPr lang="en-US" dirty="0" smtClean="0"/>
              <a:t>Note: Significant Urban Sprawl Has Limited Vineyard Acreage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Coast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rtl="0" eaLnBrk="1" latinLnBrk="0" hangingPunct="1"/>
            <a:r>
              <a:rPr kumimoji="0" lang="en-US" sz="3600" kern="1200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Notable AVAs</a:t>
            </a:r>
          </a:p>
          <a:p>
            <a:pPr lvl="1"/>
            <a:r>
              <a:rPr lang="en-US" dirty="0" smtClean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Paso Robles, Santa </a:t>
            </a:r>
            <a:r>
              <a:rPr lang="en-US" dirty="0" err="1" smtClean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Ynez</a:t>
            </a:r>
            <a:r>
              <a:rPr lang="en-US" dirty="0" smtClean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 Valley</a:t>
            </a:r>
            <a:endParaRPr lang="en-US" dirty="0" smtClean="0"/>
          </a:p>
          <a:p>
            <a:pPr lvl="0" rtl="0" eaLnBrk="1" latinLnBrk="0" hangingPunct="1"/>
            <a:r>
              <a:rPr kumimoji="0" lang="en-US" sz="3600" kern="1200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Climate:</a:t>
            </a:r>
            <a:r>
              <a:rPr kumimoji="0" lang="en-US" sz="3600" kern="120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  Varies</a:t>
            </a:r>
          </a:p>
          <a:p>
            <a:pPr lvl="1"/>
            <a:r>
              <a:rPr lang="en-US" dirty="0" smtClean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Coastal Influences</a:t>
            </a:r>
          </a:p>
          <a:p>
            <a:pPr lvl="1"/>
            <a:r>
              <a:rPr lang="en-US" dirty="0" smtClean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Can be cool and windy in the north and warm and arid in the south</a:t>
            </a:r>
            <a:endParaRPr lang="en-US" dirty="0" smtClean="0"/>
          </a:p>
          <a:p>
            <a:pPr lvl="0" rtl="0" eaLnBrk="1" latinLnBrk="0" hangingPunct="1"/>
            <a:r>
              <a:rPr kumimoji="0" lang="en-US" sz="3600" kern="1200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Soil: </a:t>
            </a:r>
            <a:r>
              <a:rPr kumimoji="0" lang="en-US" sz="3600" kern="120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 Varies</a:t>
            </a:r>
            <a:endParaRPr lang="en-US" dirty="0" smtClean="0"/>
          </a:p>
          <a:p>
            <a:pPr lvl="0" rtl="0" eaLnBrk="1" latinLnBrk="0" hangingPunct="1"/>
            <a:r>
              <a:rPr kumimoji="0" lang="en-US" sz="3600" kern="1200" baseline="0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Grapes: Rhône Valley Varietals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Sierra </a:t>
            </a:r>
            <a:r>
              <a:rPr lang="en-US" dirty="0" err="1" smtClean="0"/>
              <a:t>FootHills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 significant AVAs</a:t>
            </a:r>
            <a:endParaRPr lang="en-US" sz="3200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Climate</a:t>
            </a:r>
            <a:endParaRPr lang="en-US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Soil</a:t>
            </a:r>
            <a:endParaRPr lang="en-US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Grapes</a:t>
            </a:r>
          </a:p>
          <a:p>
            <a:pPr rtl="0" eaLnBrk="1" latinLnBrk="0" hangingPunct="1"/>
            <a:r>
              <a:rPr lang="en-US" dirty="0" smtClean="0"/>
              <a:t>Note: Grapes first planted here during Gold Rush of the 1850s.</a:t>
            </a:r>
            <a:endParaRPr kumimoji="0" lang="en-US" sz="3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Notable AVAs: Lodi</a:t>
            </a:r>
            <a:endParaRPr lang="en-US" sz="3200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Climate</a:t>
            </a:r>
            <a:endParaRPr lang="en-US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Soil: Varies</a:t>
            </a:r>
            <a:endParaRPr lang="en-US" dirty="0" smtClean="0"/>
          </a:p>
          <a:p>
            <a:pPr rtl="0" eaLnBrk="1" latinLnBrk="0" hangingPunct="1"/>
            <a:r>
              <a:rPr kumimoji="0" lang="en-US" sz="3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Grapes:  60% of total CA Production</a:t>
            </a:r>
          </a:p>
          <a:p>
            <a:pPr lvl="1"/>
            <a:r>
              <a:rPr lang="en-US" sz="2800" dirty="0" smtClean="0"/>
              <a:t>Zinfandel, Sauvignon Blanc and Rhone Valley Varietals</a:t>
            </a:r>
          </a:p>
          <a:p>
            <a:pPr lvl="1"/>
            <a:r>
              <a:rPr lang="en-US" dirty="0" smtClean="0"/>
              <a:t>Bulk, non varietal significant grapes</a:t>
            </a:r>
            <a:endParaRPr lang="en-US" sz="2800" dirty="0" smtClean="0"/>
          </a:p>
          <a:p>
            <a:pPr lvl="1"/>
            <a:endParaRPr kumimoji="0" lang="en-US" sz="28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r>
              <a:rPr lang="en-US" baseline="0" dirty="0" smtClean="0"/>
              <a:t>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dirty="0" smtClean="0">
                <a:hlinkClick r:id="rId3"/>
              </a:rPr>
              <a:t>Wines of The Times </a:t>
            </a:r>
            <a:r>
              <a:rPr lang="en-US" dirty="0" smtClean="0"/>
              <a:t>has great articles on many different aspects of California wine</a:t>
            </a:r>
          </a:p>
          <a:p>
            <a:r>
              <a:rPr lang="en-US" dirty="0" smtClean="0"/>
              <a:t>Note: </a:t>
            </a:r>
            <a:r>
              <a:rPr lang="en-US" dirty="0" smtClean="0">
                <a:hlinkClick r:id="rId4"/>
              </a:rPr>
              <a:t>Wine Spectator </a:t>
            </a:r>
            <a:r>
              <a:rPr lang="en-US" dirty="0" smtClean="0"/>
              <a:t>offers many videos of winemakers from CA and around the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An </a:t>
            </a:r>
            <a:r>
              <a:rPr lang="en-US" spc="-100" dirty="0" smtClean="0"/>
              <a:t>Extensive</a:t>
            </a:r>
            <a:r>
              <a:rPr lang="en-US" dirty="0" smtClean="0"/>
              <a:t> Array of Wine for the World to Enjoy</a:t>
            </a:r>
          </a:p>
          <a:p>
            <a:pPr lvl="0">
              <a:buFont typeface="Wingdings" pitchFamily="2" charset="2"/>
              <a:buChar char="q"/>
            </a:pPr>
            <a:r>
              <a:rPr lang="en-US" baseline="0" dirty="0" smtClean="0"/>
              <a:t>Ranges form jug wine to super premium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85% of all vineyards and about 90% of all wine produced</a:t>
            </a:r>
            <a:r>
              <a:rPr lang="en-US" baseline="0" dirty="0" smtClean="0"/>
              <a:t> in the USA is produced in CA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2 of every 3 bottles of wine sold in the US are from California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Wine in Ca before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1769’s Franciscan Monks settle in what is now San Diego, plant vines in 1779</a:t>
            </a:r>
          </a:p>
          <a:p>
            <a:r>
              <a:rPr lang="en-US" dirty="0" smtClean="0"/>
              <a:t>1850’s Gold Rush</a:t>
            </a:r>
          </a:p>
          <a:p>
            <a:r>
              <a:rPr lang="en-US" dirty="0" smtClean="0"/>
              <a:t>1890’s </a:t>
            </a:r>
            <a:r>
              <a:rPr lang="en-US" dirty="0" err="1" smtClean="0"/>
              <a:t>Phylloxera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Wine in California After</a:t>
            </a:r>
            <a:r>
              <a:rPr lang="en-US" baseline="0" dirty="0" smtClean="0"/>
              <a:t>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1933 Prohibition Repealed, Laws limiting monopolies and restricting distribution are still in effect today</a:t>
            </a:r>
          </a:p>
          <a:p>
            <a:r>
              <a:rPr lang="en-US" dirty="0" smtClean="0"/>
              <a:t>1965: Mechanical harvesting introduced</a:t>
            </a:r>
          </a:p>
          <a:p>
            <a:r>
              <a:rPr lang="en-US" dirty="0" smtClean="0"/>
              <a:t>1966: Robert Mondavi Winery Opens</a:t>
            </a:r>
          </a:p>
          <a:p>
            <a:r>
              <a:rPr lang="en-US" dirty="0" smtClean="0"/>
              <a:t>1968: Table wine consumption surpasses dessert wine</a:t>
            </a:r>
          </a:p>
          <a:p>
            <a:r>
              <a:rPr lang="en-US" dirty="0" smtClean="0"/>
              <a:t>1976: Judgment of Paris</a:t>
            </a:r>
          </a:p>
          <a:p>
            <a:r>
              <a:rPr lang="en-US" dirty="0" smtClean="0"/>
              <a:t>1978: Opus One Opens</a:t>
            </a:r>
          </a:p>
          <a:p>
            <a:r>
              <a:rPr lang="en-US" dirty="0" smtClean="0"/>
              <a:t>1983: </a:t>
            </a:r>
            <a:r>
              <a:rPr lang="en-US" dirty="0" err="1" smtClean="0"/>
              <a:t>Phylloxera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1991: </a:t>
            </a:r>
            <a:r>
              <a:rPr lang="en-US" i="1" dirty="0" smtClean="0"/>
              <a:t>60 Minutes</a:t>
            </a:r>
            <a:r>
              <a:rPr lang="en-US" dirty="0" smtClean="0"/>
              <a:t>, The French Paradox</a:t>
            </a:r>
          </a:p>
          <a:p>
            <a:r>
              <a:rPr lang="en-US" dirty="0" smtClean="0"/>
              <a:t>2000’s: California Sustainable Grape Growers Alliance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Members</a:t>
            </a:r>
            <a:r>
              <a:rPr lang="en-US" baseline="0" dirty="0" smtClean="0"/>
              <a:t> of the CA Wine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Krug</a:t>
            </a:r>
          </a:p>
          <a:p>
            <a:r>
              <a:rPr lang="en-US" dirty="0" smtClean="0"/>
              <a:t>Frank </a:t>
            </a:r>
            <a:r>
              <a:rPr lang="en-US" dirty="0" err="1" smtClean="0"/>
              <a:t>Schoonmaker</a:t>
            </a:r>
            <a:endParaRPr lang="en-US" dirty="0" smtClean="0"/>
          </a:p>
          <a:p>
            <a:r>
              <a:rPr lang="en-US" dirty="0" smtClean="0"/>
              <a:t>Ernest and Julio Gallo</a:t>
            </a:r>
          </a:p>
          <a:p>
            <a:r>
              <a:rPr lang="en-US" dirty="0" smtClean="0"/>
              <a:t>Andre </a:t>
            </a:r>
            <a:r>
              <a:rPr lang="en-US" dirty="0" err="1" smtClean="0"/>
              <a:t>Tchelisticheff</a:t>
            </a:r>
            <a:endParaRPr lang="en-US" dirty="0" smtClean="0"/>
          </a:p>
          <a:p>
            <a:r>
              <a:rPr lang="en-US" dirty="0" smtClean="0"/>
              <a:t>Warren </a:t>
            </a:r>
            <a:r>
              <a:rPr lang="en-US" dirty="0" err="1" smtClean="0"/>
              <a:t>Winiarski</a:t>
            </a:r>
            <a:r>
              <a:rPr lang="en-US" dirty="0" smtClean="0"/>
              <a:t>  and Mike </a:t>
            </a:r>
            <a:r>
              <a:rPr lang="en-US" dirty="0" err="1" smtClean="0"/>
              <a:t>Grgich</a:t>
            </a:r>
            <a:endParaRPr lang="en-US" dirty="0" smtClean="0"/>
          </a:p>
          <a:p>
            <a:r>
              <a:rPr lang="en-US" dirty="0" smtClean="0"/>
              <a:t>Robert Mondavi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Wine Laws:</a:t>
            </a:r>
            <a:r>
              <a:rPr lang="en-US" baseline="0" dirty="0" smtClean="0"/>
              <a:t>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Alcohol &amp; Tobacco Tax and Trade Bureau (TTB)</a:t>
            </a:r>
          </a:p>
          <a:p>
            <a:r>
              <a:rPr lang="en-US" dirty="0" smtClean="0"/>
              <a:t>American </a:t>
            </a:r>
            <a:r>
              <a:rPr lang="en-US" dirty="0" err="1" smtClean="0"/>
              <a:t>Viticultural</a:t>
            </a:r>
            <a:r>
              <a:rPr lang="en-US" dirty="0" smtClean="0"/>
              <a:t> Area (AVA)</a:t>
            </a:r>
          </a:p>
          <a:p>
            <a:r>
              <a:rPr lang="en-US" dirty="0" smtClean="0"/>
              <a:t>Label information:</a:t>
            </a:r>
          </a:p>
          <a:p>
            <a:pPr lvl="1"/>
            <a:r>
              <a:rPr lang="en-US" dirty="0" smtClean="0"/>
              <a:t>Grape Variety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County</a:t>
            </a:r>
          </a:p>
          <a:p>
            <a:pPr lvl="1"/>
            <a:r>
              <a:rPr lang="en-US" dirty="0" smtClean="0"/>
              <a:t>AVA</a:t>
            </a:r>
          </a:p>
          <a:p>
            <a:pPr lvl="1"/>
            <a:r>
              <a:rPr lang="en-US" dirty="0" smtClean="0"/>
              <a:t>Vineyard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California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as it changes as much from East to West as it does North to South</a:t>
            </a:r>
          </a:p>
          <a:p>
            <a:r>
              <a:rPr lang="en-US" dirty="0" smtClean="0"/>
              <a:t>Coast</a:t>
            </a:r>
          </a:p>
          <a:p>
            <a:r>
              <a:rPr lang="en-US" dirty="0" smtClean="0"/>
              <a:t>Central Valley</a:t>
            </a:r>
          </a:p>
          <a:p>
            <a:r>
              <a:rPr lang="en-US" dirty="0" smtClean="0"/>
              <a:t>Sierra Foothills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Wine Regions</a:t>
            </a:r>
            <a:r>
              <a:rPr lang="en-US" baseline="0" dirty="0" smtClean="0"/>
              <a:t> of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Coast</a:t>
            </a:r>
          </a:p>
          <a:p>
            <a:r>
              <a:rPr lang="en-US" dirty="0" smtClean="0"/>
              <a:t>San Francisco Bay</a:t>
            </a:r>
          </a:p>
          <a:p>
            <a:r>
              <a:rPr lang="en-US" dirty="0" smtClean="0"/>
              <a:t>Central Coast</a:t>
            </a:r>
          </a:p>
          <a:p>
            <a:r>
              <a:rPr lang="en-US" dirty="0" smtClean="0"/>
              <a:t>South Coast</a:t>
            </a:r>
          </a:p>
          <a:p>
            <a:r>
              <a:rPr lang="en-US" dirty="0" smtClean="0"/>
              <a:t>Sierra Foothills</a:t>
            </a:r>
          </a:p>
          <a:p>
            <a:r>
              <a:rPr lang="en-US" dirty="0" smtClean="0"/>
              <a:t>Central Valley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North </a:t>
            </a:r>
            <a:r>
              <a:rPr lang="en-US" sz="4000" dirty="0" smtClean="0"/>
              <a:t>Coast</a:t>
            </a:r>
            <a:r>
              <a:rPr lang="en-US" dirty="0" smtClean="0"/>
              <a:t>, </a:t>
            </a:r>
            <a:r>
              <a:rPr lang="en-US" sz="2700" dirty="0" smtClean="0"/>
              <a:t>~15% of total CA Wine Production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Notable AVAs</a:t>
            </a:r>
          </a:p>
          <a:p>
            <a:pPr lvl="1"/>
            <a:r>
              <a:rPr lang="en-US" dirty="0" smtClean="0"/>
              <a:t>Napa Valley,</a:t>
            </a:r>
            <a:r>
              <a:rPr lang="en-US" baseline="0" dirty="0" smtClean="0"/>
              <a:t> Sonoma Valley, </a:t>
            </a:r>
            <a:r>
              <a:rPr lang="en-US" baseline="0" dirty="0" err="1" smtClean="0"/>
              <a:t>Carneros</a:t>
            </a:r>
            <a:r>
              <a:rPr lang="en-US" baseline="0" dirty="0" smtClean="0"/>
              <a:t>, Oakville, Russian</a:t>
            </a:r>
            <a:r>
              <a:rPr lang="en-US" dirty="0" smtClean="0"/>
              <a:t> River Valley plus many more</a:t>
            </a:r>
            <a:endParaRPr lang="en-US" baseline="0" dirty="0" smtClean="0"/>
          </a:p>
          <a:p>
            <a:r>
              <a:rPr lang="en-US" dirty="0" smtClean="0"/>
              <a:t>Climate: Varies dramatically</a:t>
            </a:r>
          </a:p>
          <a:p>
            <a:pPr lvl="1"/>
            <a:r>
              <a:rPr lang="en-US" dirty="0" smtClean="0"/>
              <a:t>Coastal regions have influence of fog</a:t>
            </a:r>
          </a:p>
          <a:p>
            <a:pPr lvl="1"/>
            <a:r>
              <a:rPr lang="en-US" dirty="0" smtClean="0"/>
              <a:t>Very warm interiors/valleys</a:t>
            </a:r>
          </a:p>
          <a:p>
            <a:pPr lvl="1"/>
            <a:r>
              <a:rPr lang="en-US" dirty="0" smtClean="0"/>
              <a:t>Microclimates on mountains</a:t>
            </a:r>
          </a:p>
          <a:p>
            <a:r>
              <a:rPr lang="en-US" dirty="0" smtClean="0"/>
              <a:t>Soil: Varies</a:t>
            </a:r>
          </a:p>
          <a:p>
            <a:r>
              <a:rPr lang="en-US" dirty="0" smtClean="0"/>
              <a:t>Notable Grape Varieties</a:t>
            </a:r>
          </a:p>
          <a:p>
            <a:pPr lvl="1"/>
            <a:r>
              <a:rPr lang="en-US" dirty="0" smtClean="0"/>
              <a:t>Cabernet Sauvignon and Bordeaux Blends, Chardonnay, Sauvignon Blanc, Rhone Varietals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328</TotalTime>
  <Words>579</Words>
  <Application>Microsoft Office PowerPoint</Application>
  <PresentationFormat>On-screen Show (4:3)</PresentationFormat>
  <Paragraphs>121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Wines of California</vt:lpstr>
      <vt:lpstr>California</vt:lpstr>
      <vt:lpstr>History of Wine in Ca before Prohibition</vt:lpstr>
      <vt:lpstr>Wine in California After Prohibition</vt:lpstr>
      <vt:lpstr>Important Members of the CA Wine World</vt:lpstr>
      <vt:lpstr>Wine Laws: An overview</vt:lpstr>
      <vt:lpstr>General California Climate</vt:lpstr>
      <vt:lpstr>Wine Regions of California</vt:lpstr>
      <vt:lpstr>North Coast, ~15% of total CA Wine Production</vt:lpstr>
      <vt:lpstr>Napa Valley</vt:lpstr>
      <vt:lpstr>Carneros (Sub AVA of Napa Valley)</vt:lpstr>
      <vt:lpstr>Sonoma Valley (A Rural Napa)</vt:lpstr>
      <vt:lpstr>San Francisco Bay</vt:lpstr>
      <vt:lpstr>Central Coast</vt:lpstr>
      <vt:lpstr>Sierra FootHills</vt:lpstr>
      <vt:lpstr>Central Valley</vt:lpstr>
      <vt:lpstr>Terms to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Wines of California</dc:title>
  <dc:creator>goodvino</dc:creator>
  <cp:lastModifiedBy>HMGT</cp:lastModifiedBy>
  <cp:revision>26</cp:revision>
  <dcterms:created xsi:type="dcterms:W3CDTF">2012-04-18T22:21:02Z</dcterms:created>
  <dcterms:modified xsi:type="dcterms:W3CDTF">2012-04-19T21:41:20Z</dcterms:modified>
</cp:coreProperties>
</file>