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77" r:id="rId4"/>
    <p:sldId id="258" r:id="rId5"/>
    <p:sldId id="259" r:id="rId6"/>
    <p:sldId id="260" r:id="rId7"/>
    <p:sldId id="261" r:id="rId8"/>
    <p:sldId id="262" r:id="rId9"/>
    <p:sldId id="274" r:id="rId10"/>
    <p:sldId id="273" r:id="rId11"/>
    <p:sldId id="263" r:id="rId12"/>
    <p:sldId id="264" r:id="rId13"/>
    <p:sldId id="267" r:id="rId14"/>
    <p:sldId id="275" r:id="rId15"/>
    <p:sldId id="265" r:id="rId16"/>
    <p:sldId id="270" r:id="rId17"/>
    <p:sldId id="272" r:id="rId18"/>
    <p:sldId id="266" r:id="rId19"/>
    <p:sldId id="276" r:id="rId20"/>
    <p:sldId id="268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15" autoAdjust="0"/>
    <p:restoredTop sz="86391" autoAdjust="0"/>
  </p:normalViewPr>
  <p:slideViewPr>
    <p:cSldViewPr>
      <p:cViewPr varScale="1">
        <p:scale>
          <a:sx n="79" d="100"/>
          <a:sy n="79" d="100"/>
        </p:scale>
        <p:origin x="-84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3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48"/>
    </p:cViewPr>
  </p:sorterViewPr>
  <p:notesViewPr>
    <p:cSldViewPr>
      <p:cViewPr varScale="1">
        <p:scale>
          <a:sx n="56" d="100"/>
          <a:sy n="56" d="100"/>
        </p:scale>
        <p:origin x="-1812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B56548-5468-4EA4-99A2-190A825CF970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95964AD0-162E-40A4-8C55-DC7588924A6E}">
      <dgm:prSet phldrT="[Text]" custT="1"/>
      <dgm:spPr/>
      <dgm:t>
        <a:bodyPr/>
        <a:lstStyle/>
        <a:p>
          <a:r>
            <a:rPr lang="en-US" sz="3600" dirty="0" smtClean="0"/>
            <a:t>DOC</a:t>
          </a:r>
        </a:p>
        <a:p>
          <a:r>
            <a:rPr lang="en-US" sz="2400" dirty="0" smtClean="0"/>
            <a:t>(PDO)</a:t>
          </a:r>
          <a:endParaRPr lang="en-US" sz="2400" dirty="0"/>
        </a:p>
      </dgm:t>
    </dgm:pt>
    <dgm:pt modelId="{788BF478-F713-4F61-8B2D-A126BD70DD40}" type="parTrans" cxnId="{7043D353-15F7-4254-9512-A442AF0EC575}">
      <dgm:prSet/>
      <dgm:spPr/>
      <dgm:t>
        <a:bodyPr/>
        <a:lstStyle/>
        <a:p>
          <a:endParaRPr lang="en-US"/>
        </a:p>
      </dgm:t>
    </dgm:pt>
    <dgm:pt modelId="{8EF2C33E-29A2-48A2-A959-5E3EAE748024}" type="sibTrans" cxnId="{7043D353-15F7-4254-9512-A442AF0EC575}">
      <dgm:prSet/>
      <dgm:spPr/>
      <dgm:t>
        <a:bodyPr/>
        <a:lstStyle/>
        <a:p>
          <a:endParaRPr lang="en-US"/>
        </a:p>
      </dgm:t>
    </dgm:pt>
    <dgm:pt modelId="{D68C7C52-5413-4C4E-8BE3-24BF5045D938}">
      <dgm:prSet phldrT="[Text]" custT="1"/>
      <dgm:spPr/>
      <dgm:t>
        <a:bodyPr/>
        <a:lstStyle/>
        <a:p>
          <a:r>
            <a:rPr lang="en-US" sz="3600" dirty="0" smtClean="0"/>
            <a:t>IGT</a:t>
          </a:r>
        </a:p>
        <a:p>
          <a:r>
            <a:rPr lang="en-US" sz="2400" dirty="0" smtClean="0"/>
            <a:t>(PGI)</a:t>
          </a:r>
          <a:endParaRPr lang="en-US" sz="2400" dirty="0"/>
        </a:p>
      </dgm:t>
    </dgm:pt>
    <dgm:pt modelId="{1FB5F6C7-B9DE-4A3D-AEA3-767EF742E3C2}" type="parTrans" cxnId="{7CD70118-A527-4374-9601-39EEEAFD4934}">
      <dgm:prSet/>
      <dgm:spPr/>
      <dgm:t>
        <a:bodyPr/>
        <a:lstStyle/>
        <a:p>
          <a:endParaRPr lang="en-US"/>
        </a:p>
      </dgm:t>
    </dgm:pt>
    <dgm:pt modelId="{8B73E42A-CB08-467D-851A-DACC2DDAB67A}" type="sibTrans" cxnId="{7CD70118-A527-4374-9601-39EEEAFD4934}">
      <dgm:prSet/>
      <dgm:spPr/>
      <dgm:t>
        <a:bodyPr/>
        <a:lstStyle/>
        <a:p>
          <a:endParaRPr lang="en-US"/>
        </a:p>
      </dgm:t>
    </dgm:pt>
    <dgm:pt modelId="{F81AA93A-87B7-4263-B41C-64423C09F30C}">
      <dgm:prSet phldrT="[Text]" custT="1"/>
      <dgm:spPr/>
      <dgm:t>
        <a:bodyPr/>
        <a:lstStyle/>
        <a:p>
          <a:r>
            <a:rPr lang="en-US" sz="2800" dirty="0" err="1" smtClean="0"/>
            <a:t>Vino</a:t>
          </a:r>
          <a:r>
            <a:rPr lang="en-US" sz="2800" dirty="0" smtClean="0"/>
            <a:t> </a:t>
          </a:r>
          <a:r>
            <a:rPr lang="en-US" sz="2800" dirty="0" err="1" smtClean="0"/>
            <a:t>da</a:t>
          </a:r>
          <a:r>
            <a:rPr lang="en-US" sz="2800" dirty="0" smtClean="0"/>
            <a:t> </a:t>
          </a:r>
          <a:r>
            <a:rPr lang="en-US" sz="2800" dirty="0" err="1" smtClean="0"/>
            <a:t>Tavola</a:t>
          </a:r>
          <a:endParaRPr lang="en-US" sz="2800" dirty="0" smtClean="0"/>
        </a:p>
      </dgm:t>
    </dgm:pt>
    <dgm:pt modelId="{8A71C903-4434-499D-AF61-CC496D126278}" type="parTrans" cxnId="{201A1FD6-C58C-4204-BCAC-CE081812F02B}">
      <dgm:prSet/>
      <dgm:spPr/>
      <dgm:t>
        <a:bodyPr/>
        <a:lstStyle/>
        <a:p>
          <a:endParaRPr lang="en-US"/>
        </a:p>
      </dgm:t>
    </dgm:pt>
    <dgm:pt modelId="{E6EFB366-6581-4FE2-9D68-800A269537F7}" type="sibTrans" cxnId="{201A1FD6-C58C-4204-BCAC-CE081812F02B}">
      <dgm:prSet/>
      <dgm:spPr/>
      <dgm:t>
        <a:bodyPr/>
        <a:lstStyle/>
        <a:p>
          <a:endParaRPr lang="en-US"/>
        </a:p>
      </dgm:t>
    </dgm:pt>
    <dgm:pt modelId="{15686E2C-6369-4B30-A6B7-DD86AE737FFF}">
      <dgm:prSet phldrT="[Text]" custT="1"/>
      <dgm:spPr/>
      <dgm:t>
        <a:bodyPr/>
        <a:lstStyle/>
        <a:p>
          <a:r>
            <a:rPr lang="en-US" sz="3600" dirty="0" smtClean="0"/>
            <a:t>DOCG</a:t>
          </a:r>
        </a:p>
        <a:p>
          <a:r>
            <a:rPr lang="en-US" sz="2400" dirty="0" smtClean="0"/>
            <a:t>(PDO)</a:t>
          </a:r>
          <a:endParaRPr lang="en-US" sz="2400" dirty="0"/>
        </a:p>
      </dgm:t>
    </dgm:pt>
    <dgm:pt modelId="{C6698B5F-C1B1-4706-AEE0-3B6B93FAA46D}" type="parTrans" cxnId="{7C0660C4-4F24-4B1B-9EF1-0111C97FBFF7}">
      <dgm:prSet/>
      <dgm:spPr/>
      <dgm:t>
        <a:bodyPr/>
        <a:lstStyle/>
        <a:p>
          <a:endParaRPr lang="en-US"/>
        </a:p>
      </dgm:t>
    </dgm:pt>
    <dgm:pt modelId="{43BA94AC-7E62-40A2-8B42-BF5F240E9E86}" type="sibTrans" cxnId="{7C0660C4-4F24-4B1B-9EF1-0111C97FBFF7}">
      <dgm:prSet/>
      <dgm:spPr/>
      <dgm:t>
        <a:bodyPr/>
        <a:lstStyle/>
        <a:p>
          <a:endParaRPr lang="en-US"/>
        </a:p>
      </dgm:t>
    </dgm:pt>
    <dgm:pt modelId="{352E3213-59BD-4793-BD1D-BBF1E18431D6}" type="pres">
      <dgm:prSet presAssocID="{D7B56548-5468-4EA4-99A2-190A825CF970}" presName="compositeShape" presStyleCnt="0">
        <dgm:presLayoutVars>
          <dgm:dir/>
          <dgm:resizeHandles/>
        </dgm:presLayoutVars>
      </dgm:prSet>
      <dgm:spPr/>
    </dgm:pt>
    <dgm:pt modelId="{B260862F-0C77-44DC-B384-4BAA9856EA74}" type="pres">
      <dgm:prSet presAssocID="{D7B56548-5468-4EA4-99A2-190A825CF970}" presName="pyramid" presStyleLbl="node1" presStyleIdx="0" presStyleCnt="1"/>
      <dgm:spPr/>
    </dgm:pt>
    <dgm:pt modelId="{40A24185-01E3-4E20-A4F1-BF44428A54E8}" type="pres">
      <dgm:prSet presAssocID="{D7B56548-5468-4EA4-99A2-190A825CF970}" presName="theList" presStyleCnt="0"/>
      <dgm:spPr/>
    </dgm:pt>
    <dgm:pt modelId="{67CCAEA4-E666-4B58-8592-E4EF5C1B1372}" type="pres">
      <dgm:prSet presAssocID="{15686E2C-6369-4B30-A6B7-DD86AE737FFF}" presName="aNode" presStyleLbl="fgAcc1" presStyleIdx="0" presStyleCnt="4">
        <dgm:presLayoutVars>
          <dgm:bulletEnabled val="1"/>
        </dgm:presLayoutVars>
      </dgm:prSet>
      <dgm:spPr/>
    </dgm:pt>
    <dgm:pt modelId="{C3FEF4D5-854B-41FA-A31B-1A74C2FA996C}" type="pres">
      <dgm:prSet presAssocID="{15686E2C-6369-4B30-A6B7-DD86AE737FFF}" presName="aSpace" presStyleCnt="0"/>
      <dgm:spPr/>
    </dgm:pt>
    <dgm:pt modelId="{82C2134A-EDE4-49CD-97F1-F872F18EBDF4}" type="pres">
      <dgm:prSet presAssocID="{95964AD0-162E-40A4-8C55-DC7588924A6E}" presName="aNode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8CFB66-0186-465C-B00D-4CDC1D6EF05A}" type="pres">
      <dgm:prSet presAssocID="{95964AD0-162E-40A4-8C55-DC7588924A6E}" presName="aSpace" presStyleCnt="0"/>
      <dgm:spPr/>
    </dgm:pt>
    <dgm:pt modelId="{511736FD-3524-4243-80CE-B5AFB00E6765}" type="pres">
      <dgm:prSet presAssocID="{D68C7C52-5413-4C4E-8BE3-24BF5045D938}" presName="aNode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5B3399-C885-4098-803A-AD3458D86EE7}" type="pres">
      <dgm:prSet presAssocID="{D68C7C52-5413-4C4E-8BE3-24BF5045D938}" presName="aSpace" presStyleCnt="0"/>
      <dgm:spPr/>
    </dgm:pt>
    <dgm:pt modelId="{F8623CA4-EBF5-4761-9AD5-56152AD88C3F}" type="pres">
      <dgm:prSet presAssocID="{F81AA93A-87B7-4263-B41C-64423C09F30C}" presName="aNode" presStyleLbl="fgAcc1" presStyleIdx="3" presStyleCnt="4" custLinFactY="53896" custLinFactNeighborX="-297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8650EE-F8B6-4875-91B0-A6D296EBA1B7}" type="pres">
      <dgm:prSet presAssocID="{F81AA93A-87B7-4263-B41C-64423C09F30C}" presName="aSpace" presStyleCnt="0"/>
      <dgm:spPr/>
    </dgm:pt>
  </dgm:ptLst>
  <dgm:cxnLst>
    <dgm:cxn modelId="{201A1FD6-C58C-4204-BCAC-CE081812F02B}" srcId="{D7B56548-5468-4EA4-99A2-190A825CF970}" destId="{F81AA93A-87B7-4263-B41C-64423C09F30C}" srcOrd="3" destOrd="0" parTransId="{8A71C903-4434-499D-AF61-CC496D126278}" sibTransId="{E6EFB366-6581-4FE2-9D68-800A269537F7}"/>
    <dgm:cxn modelId="{10476F03-9287-4DB4-B3C9-EFE5C68B877D}" type="presOf" srcId="{F81AA93A-87B7-4263-B41C-64423C09F30C}" destId="{F8623CA4-EBF5-4761-9AD5-56152AD88C3F}" srcOrd="0" destOrd="0" presId="urn:microsoft.com/office/officeart/2005/8/layout/pyramid2"/>
    <dgm:cxn modelId="{A531FD0C-7AEF-4259-93CB-B0511215CECC}" type="presOf" srcId="{95964AD0-162E-40A4-8C55-DC7588924A6E}" destId="{82C2134A-EDE4-49CD-97F1-F872F18EBDF4}" srcOrd="0" destOrd="0" presId="urn:microsoft.com/office/officeart/2005/8/layout/pyramid2"/>
    <dgm:cxn modelId="{15F4C096-E9D5-4E7F-85BF-C77B6AB05407}" type="presOf" srcId="{15686E2C-6369-4B30-A6B7-DD86AE737FFF}" destId="{67CCAEA4-E666-4B58-8592-E4EF5C1B1372}" srcOrd="0" destOrd="0" presId="urn:microsoft.com/office/officeart/2005/8/layout/pyramid2"/>
    <dgm:cxn modelId="{066B7E37-F0A2-4AFE-8B44-60526F95F483}" type="presOf" srcId="{D68C7C52-5413-4C4E-8BE3-24BF5045D938}" destId="{511736FD-3524-4243-80CE-B5AFB00E6765}" srcOrd="0" destOrd="0" presId="urn:microsoft.com/office/officeart/2005/8/layout/pyramid2"/>
    <dgm:cxn modelId="{0BA4428C-CBCD-469D-BFE5-C722371E3DD5}" type="presOf" srcId="{D7B56548-5468-4EA4-99A2-190A825CF970}" destId="{352E3213-59BD-4793-BD1D-BBF1E18431D6}" srcOrd="0" destOrd="0" presId="urn:microsoft.com/office/officeart/2005/8/layout/pyramid2"/>
    <dgm:cxn modelId="{7043D353-15F7-4254-9512-A442AF0EC575}" srcId="{D7B56548-5468-4EA4-99A2-190A825CF970}" destId="{95964AD0-162E-40A4-8C55-DC7588924A6E}" srcOrd="1" destOrd="0" parTransId="{788BF478-F713-4F61-8B2D-A126BD70DD40}" sibTransId="{8EF2C33E-29A2-48A2-A959-5E3EAE748024}"/>
    <dgm:cxn modelId="{7CD70118-A527-4374-9601-39EEEAFD4934}" srcId="{D7B56548-5468-4EA4-99A2-190A825CF970}" destId="{D68C7C52-5413-4C4E-8BE3-24BF5045D938}" srcOrd="2" destOrd="0" parTransId="{1FB5F6C7-B9DE-4A3D-AEA3-767EF742E3C2}" sibTransId="{8B73E42A-CB08-467D-851A-DACC2DDAB67A}"/>
    <dgm:cxn modelId="{7C0660C4-4F24-4B1B-9EF1-0111C97FBFF7}" srcId="{D7B56548-5468-4EA4-99A2-190A825CF970}" destId="{15686E2C-6369-4B30-A6B7-DD86AE737FFF}" srcOrd="0" destOrd="0" parTransId="{C6698B5F-C1B1-4706-AEE0-3B6B93FAA46D}" sibTransId="{43BA94AC-7E62-40A2-8B42-BF5F240E9E86}"/>
    <dgm:cxn modelId="{28CC1A25-9EF7-429D-9BDB-7804F8F90F3D}" type="presParOf" srcId="{352E3213-59BD-4793-BD1D-BBF1E18431D6}" destId="{B260862F-0C77-44DC-B384-4BAA9856EA74}" srcOrd="0" destOrd="0" presId="urn:microsoft.com/office/officeart/2005/8/layout/pyramid2"/>
    <dgm:cxn modelId="{88275C79-D3B9-46F8-8053-EAE13A5B12D6}" type="presParOf" srcId="{352E3213-59BD-4793-BD1D-BBF1E18431D6}" destId="{40A24185-01E3-4E20-A4F1-BF44428A54E8}" srcOrd="1" destOrd="0" presId="urn:microsoft.com/office/officeart/2005/8/layout/pyramid2"/>
    <dgm:cxn modelId="{C2C14953-6AC6-4F94-927A-0D84E7F0AA3F}" type="presParOf" srcId="{40A24185-01E3-4E20-A4F1-BF44428A54E8}" destId="{67CCAEA4-E666-4B58-8592-E4EF5C1B1372}" srcOrd="0" destOrd="0" presId="urn:microsoft.com/office/officeart/2005/8/layout/pyramid2"/>
    <dgm:cxn modelId="{D8844DBD-413D-4373-9594-A4255C6C4620}" type="presParOf" srcId="{40A24185-01E3-4E20-A4F1-BF44428A54E8}" destId="{C3FEF4D5-854B-41FA-A31B-1A74C2FA996C}" srcOrd="1" destOrd="0" presId="urn:microsoft.com/office/officeart/2005/8/layout/pyramid2"/>
    <dgm:cxn modelId="{A1589A92-92C2-4AD7-9A87-5F02451E3B57}" type="presParOf" srcId="{40A24185-01E3-4E20-A4F1-BF44428A54E8}" destId="{82C2134A-EDE4-49CD-97F1-F872F18EBDF4}" srcOrd="2" destOrd="0" presId="urn:microsoft.com/office/officeart/2005/8/layout/pyramid2"/>
    <dgm:cxn modelId="{113B3455-0274-4386-8653-ED0B7D355BFD}" type="presParOf" srcId="{40A24185-01E3-4E20-A4F1-BF44428A54E8}" destId="{EC8CFB66-0186-465C-B00D-4CDC1D6EF05A}" srcOrd="3" destOrd="0" presId="urn:microsoft.com/office/officeart/2005/8/layout/pyramid2"/>
    <dgm:cxn modelId="{02182161-0A36-4372-A260-C30E3E317D3C}" type="presParOf" srcId="{40A24185-01E3-4E20-A4F1-BF44428A54E8}" destId="{511736FD-3524-4243-80CE-B5AFB00E6765}" srcOrd="4" destOrd="0" presId="urn:microsoft.com/office/officeart/2005/8/layout/pyramid2"/>
    <dgm:cxn modelId="{2FB3B8A6-EF84-4060-AD36-A5F5042770AE}" type="presParOf" srcId="{40A24185-01E3-4E20-A4F1-BF44428A54E8}" destId="{CE5B3399-C885-4098-803A-AD3458D86EE7}" srcOrd="5" destOrd="0" presId="urn:microsoft.com/office/officeart/2005/8/layout/pyramid2"/>
    <dgm:cxn modelId="{2ACD5990-0BE3-4D19-A24D-EEC5D75CBBB7}" type="presParOf" srcId="{40A24185-01E3-4E20-A4F1-BF44428A54E8}" destId="{F8623CA4-EBF5-4761-9AD5-56152AD88C3F}" srcOrd="6" destOrd="0" presId="urn:microsoft.com/office/officeart/2005/8/layout/pyramid2"/>
    <dgm:cxn modelId="{E51EC5BE-DEB5-4DD9-8881-2FB7F058116D}" type="presParOf" srcId="{40A24185-01E3-4E20-A4F1-BF44428A54E8}" destId="{C98650EE-F8B6-4875-91B0-A6D296EBA1B7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260862F-0C77-44DC-B384-4BAA9856EA74}">
      <dsp:nvSpPr>
        <dsp:cNvPr id="0" name=""/>
        <dsp:cNvSpPr/>
      </dsp:nvSpPr>
      <dsp:spPr>
        <a:xfrm>
          <a:off x="0" y="0"/>
          <a:ext cx="4436717" cy="5851525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CCAEA4-E666-4B58-8592-E4EF5C1B1372}">
      <dsp:nvSpPr>
        <dsp:cNvPr id="0" name=""/>
        <dsp:cNvSpPr/>
      </dsp:nvSpPr>
      <dsp:spPr>
        <a:xfrm>
          <a:off x="2218358" y="585723"/>
          <a:ext cx="2883866" cy="104001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DOCG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(PDO)</a:t>
          </a:r>
          <a:endParaRPr lang="en-US" sz="2400" kern="1200" dirty="0"/>
        </a:p>
      </dsp:txBody>
      <dsp:txXfrm>
        <a:off x="2218358" y="585723"/>
        <a:ext cx="2883866" cy="1040017"/>
      </dsp:txXfrm>
    </dsp:sp>
    <dsp:sp modelId="{82C2134A-EDE4-49CD-97F1-F872F18EBDF4}">
      <dsp:nvSpPr>
        <dsp:cNvPr id="0" name=""/>
        <dsp:cNvSpPr/>
      </dsp:nvSpPr>
      <dsp:spPr>
        <a:xfrm>
          <a:off x="2218358" y="1755743"/>
          <a:ext cx="2883866" cy="104001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DOC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(PDO)</a:t>
          </a:r>
          <a:endParaRPr lang="en-US" sz="2400" kern="1200" dirty="0"/>
        </a:p>
      </dsp:txBody>
      <dsp:txXfrm>
        <a:off x="2218358" y="1755743"/>
        <a:ext cx="2883866" cy="1040017"/>
      </dsp:txXfrm>
    </dsp:sp>
    <dsp:sp modelId="{511736FD-3524-4243-80CE-B5AFB00E6765}">
      <dsp:nvSpPr>
        <dsp:cNvPr id="0" name=""/>
        <dsp:cNvSpPr/>
      </dsp:nvSpPr>
      <dsp:spPr>
        <a:xfrm>
          <a:off x="2218358" y="2925762"/>
          <a:ext cx="2883866" cy="104001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IGT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(PGI)</a:t>
          </a:r>
          <a:endParaRPr lang="en-US" sz="2400" kern="1200" dirty="0"/>
        </a:p>
      </dsp:txBody>
      <dsp:txXfrm>
        <a:off x="2218358" y="2925762"/>
        <a:ext cx="2883866" cy="1040017"/>
      </dsp:txXfrm>
    </dsp:sp>
    <dsp:sp modelId="{F8623CA4-EBF5-4761-9AD5-56152AD88C3F}">
      <dsp:nvSpPr>
        <dsp:cNvPr id="0" name=""/>
        <dsp:cNvSpPr/>
      </dsp:nvSpPr>
      <dsp:spPr>
        <a:xfrm>
          <a:off x="2209793" y="4786311"/>
          <a:ext cx="2883866" cy="104001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Vino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da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Tavola</a:t>
          </a:r>
          <a:endParaRPr lang="en-US" sz="2800" kern="1200" dirty="0" smtClean="0"/>
        </a:p>
      </dsp:txBody>
      <dsp:txXfrm>
        <a:off x="2209793" y="4786311"/>
        <a:ext cx="2883866" cy="10400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4D99DD8-A395-45C9-8EE6-2BE5F152050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6545D60-70C3-4B23-8B2D-6DBEC65A21B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45D60-70C3-4B23-8B2D-6DBEC65A21B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BCB370-5591-4A76-90D1-F69F473E9643}" type="slidenum">
              <a:rPr lang="en-US"/>
              <a:pPr/>
              <a:t>11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“Land of Wine” by Greeks, oldest history of wine making in Italy</a:t>
            </a:r>
          </a:p>
          <a:p>
            <a:endParaRPr lang="en-US" dirty="0"/>
          </a:p>
          <a:p>
            <a:r>
              <a:rPr lang="en-US" dirty="0" smtClean="0"/>
              <a:t>South has a huge </a:t>
            </a:r>
            <a:r>
              <a:rPr lang="en-US" dirty="0"/>
              <a:t>production of bulk wine</a:t>
            </a:r>
          </a:p>
          <a:p>
            <a:endParaRPr lang="en-US" dirty="0"/>
          </a:p>
          <a:p>
            <a:r>
              <a:rPr lang="en-US" dirty="0" smtClean="0"/>
              <a:t>South</a:t>
            </a:r>
            <a:r>
              <a:rPr lang="en-US" baseline="0" dirty="0" smtClean="0"/>
              <a:t> is ~36</a:t>
            </a:r>
            <a:r>
              <a:rPr lang="en-US" dirty="0" smtClean="0"/>
              <a:t>% </a:t>
            </a:r>
            <a:r>
              <a:rPr lang="en-US" dirty="0"/>
              <a:t>of Italian wine production </a:t>
            </a:r>
            <a:r>
              <a:rPr lang="en-US" dirty="0" smtClean="0"/>
              <a:t>(</a:t>
            </a:r>
            <a:r>
              <a:rPr lang="en-US" dirty="0"/>
              <a:t>A</a:t>
            </a:r>
            <a:r>
              <a:rPr lang="en-US" dirty="0" smtClean="0"/>
              <a:t>pulia</a:t>
            </a:r>
            <a:r>
              <a:rPr lang="en-US" dirty="0"/>
              <a:t>, 14%, Sicily, 13%)</a:t>
            </a:r>
          </a:p>
          <a:p>
            <a:r>
              <a:rPr lang="en-US" dirty="0"/>
              <a:t>Less that 10% DOC</a:t>
            </a:r>
          </a:p>
          <a:p>
            <a:endParaRPr lang="en-US" dirty="0"/>
          </a:p>
          <a:p>
            <a:r>
              <a:rPr lang="en-US" dirty="0"/>
              <a:t>Hot, Hot, Hot, coastal and </a:t>
            </a:r>
            <a:r>
              <a:rPr lang="en-US" dirty="0" smtClean="0"/>
              <a:t>mountain areas </a:t>
            </a:r>
            <a:r>
              <a:rPr lang="en-US" dirty="0"/>
              <a:t>are cool for wine growing</a:t>
            </a:r>
          </a:p>
          <a:p>
            <a:r>
              <a:rPr lang="en-US" i="1" u="sng" dirty="0" smtClean="0"/>
              <a:t>Campania:</a:t>
            </a:r>
            <a:r>
              <a:rPr lang="en-US" b="0" i="0" u="none" baseline="0" dirty="0" smtClean="0"/>
              <a:t> look for </a:t>
            </a:r>
            <a:r>
              <a:rPr lang="en-US" b="0" i="0" u="none" baseline="0" dirty="0" err="1" smtClean="0"/>
              <a:t>Fiano</a:t>
            </a:r>
            <a:r>
              <a:rPr lang="en-US" b="0" i="0" u="none" baseline="0" dirty="0" smtClean="0"/>
              <a:t> </a:t>
            </a:r>
            <a:r>
              <a:rPr lang="en-US" b="0" i="0" u="none" baseline="0" dirty="0" err="1" smtClean="0"/>
              <a:t>di</a:t>
            </a:r>
            <a:r>
              <a:rPr lang="en-US" b="0" i="0" u="none" baseline="0" dirty="0" smtClean="0"/>
              <a:t> Avellino for a fun, dry, light white wine</a:t>
            </a:r>
          </a:p>
          <a:p>
            <a:r>
              <a:rPr lang="en-US" i="1" u="sng" dirty="0" smtClean="0"/>
              <a:t>Puglia:</a:t>
            </a:r>
            <a:r>
              <a:rPr lang="en-US" i="0" u="none" dirty="0" smtClean="0"/>
              <a:t> Look for </a:t>
            </a:r>
            <a:r>
              <a:rPr lang="en-US" i="0" u="none" dirty="0" err="1" smtClean="0"/>
              <a:t>Primotivo</a:t>
            </a:r>
            <a:r>
              <a:rPr lang="en-US" i="0" u="none" dirty="0" smtClean="0"/>
              <a:t>, a</a:t>
            </a:r>
            <a:r>
              <a:rPr lang="en-US" i="0" u="none" baseline="0" dirty="0" smtClean="0"/>
              <a:t> red wine but most of the wine from this region still needs to improve</a:t>
            </a:r>
          </a:p>
          <a:p>
            <a:r>
              <a:rPr lang="en-US" i="1" u="sng" dirty="0" smtClean="0"/>
              <a:t>Basilicata:</a:t>
            </a:r>
            <a:r>
              <a:rPr lang="en-US" i="0" u="none" baseline="0" dirty="0" smtClean="0"/>
              <a:t> Poor region, little investment, not much wine to mention, .6% of overall production</a:t>
            </a:r>
            <a:endParaRPr lang="en-US" dirty="0"/>
          </a:p>
          <a:p>
            <a:r>
              <a:rPr lang="en-US" i="1" u="sng" dirty="0" smtClean="0"/>
              <a:t>Calabria</a:t>
            </a:r>
            <a:r>
              <a:rPr lang="en-US" i="0" u="none" dirty="0" smtClean="0"/>
              <a:t>:</a:t>
            </a:r>
            <a:r>
              <a:rPr lang="en-US" i="0" u="none" baseline="0" dirty="0" smtClean="0"/>
              <a:t> little interesting wine, 1.6% of production</a:t>
            </a:r>
            <a:endParaRPr lang="en-US" i="1" u="sng" dirty="0" smtClean="0"/>
          </a:p>
          <a:p>
            <a:r>
              <a:rPr lang="en-US" i="1" u="sng" dirty="0" smtClean="0"/>
              <a:t>Sicily</a:t>
            </a:r>
            <a:r>
              <a:rPr lang="en-US" dirty="0"/>
              <a:t>, </a:t>
            </a:r>
            <a:r>
              <a:rPr lang="en-US" dirty="0" smtClean="0"/>
              <a:t>still wine production</a:t>
            </a:r>
            <a:r>
              <a:rPr lang="en-US" baseline="0" dirty="0" smtClean="0"/>
              <a:t> improving, </a:t>
            </a:r>
            <a:r>
              <a:rPr lang="en-US" dirty="0" err="1" smtClean="0"/>
              <a:t>Marsala</a:t>
            </a:r>
            <a:r>
              <a:rPr lang="en-US" dirty="0"/>
              <a:t>, fortified wine, aged in local oak, </a:t>
            </a:r>
            <a:r>
              <a:rPr lang="en-US" i="1" dirty="0" err="1"/>
              <a:t>Secco</a:t>
            </a:r>
            <a:r>
              <a:rPr lang="en-US" i="1" dirty="0"/>
              <a:t>, Semis </a:t>
            </a:r>
            <a:r>
              <a:rPr lang="en-US" i="1" dirty="0" err="1"/>
              <a:t>Secco</a:t>
            </a:r>
            <a:r>
              <a:rPr lang="en-US" i="1" dirty="0"/>
              <a:t>, Dolce</a:t>
            </a:r>
          </a:p>
          <a:p>
            <a:r>
              <a:rPr lang="en-US" i="1" u="sng" dirty="0" smtClean="0"/>
              <a:t>Sardinia</a:t>
            </a:r>
            <a:r>
              <a:rPr lang="en-US" dirty="0"/>
              <a:t>, </a:t>
            </a:r>
            <a:r>
              <a:rPr lang="en-US" dirty="0" err="1" smtClean="0"/>
              <a:t>Contoversial</a:t>
            </a:r>
            <a:r>
              <a:rPr lang="en-US" dirty="0" smtClean="0"/>
              <a:t> DOCG because red wines, not white grow better</a:t>
            </a:r>
            <a:r>
              <a:rPr lang="en-US" baseline="0" dirty="0" smtClean="0"/>
              <a:t> there.</a:t>
            </a:r>
            <a:endParaRPr lang="en-US" i="1" u="sng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E86F4E-0E46-4008-AA5E-603DE7680C14}" type="slidenum">
              <a:rPr lang="en-US"/>
              <a:pPr/>
              <a:t>12</a:t>
            </a:fld>
            <a:endParaRPr 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25 % of total production, 1/3 of italy’s DOC/DOCG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A8064D-3EB1-42FB-B2A0-233FDD0A930D}" type="slidenum">
              <a:rPr lang="en-US"/>
              <a:pPr/>
              <a:t>13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“Innovation is winning over tradition</a:t>
            </a:r>
            <a:r>
              <a:rPr lang="en-US" dirty="0" smtClean="0"/>
              <a:t>”, 5.2% production</a:t>
            </a:r>
            <a:endParaRPr lang="en-US" dirty="0"/>
          </a:p>
          <a:p>
            <a:endParaRPr lang="en-US" dirty="0"/>
          </a:p>
          <a:p>
            <a:r>
              <a:rPr lang="en-US" b="1" u="sng" dirty="0"/>
              <a:t>Chianti</a:t>
            </a:r>
            <a:r>
              <a:rPr lang="en-US" dirty="0"/>
              <a:t> 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must </a:t>
            </a:r>
            <a:r>
              <a:rPr lang="en-US" dirty="0"/>
              <a:t>contain at least </a:t>
            </a:r>
            <a:r>
              <a:rPr lang="en-US" dirty="0" smtClean="0"/>
              <a:t>75-90% </a:t>
            </a:r>
            <a:r>
              <a:rPr lang="en-US" dirty="0" err="1"/>
              <a:t>Sangiovese</a:t>
            </a:r>
            <a:r>
              <a:rPr lang="en-US" dirty="0"/>
              <a:t> (can use non traditional grapes like Cabernet </a:t>
            </a:r>
            <a:r>
              <a:rPr lang="en-US" dirty="0" err="1"/>
              <a:t>Sauv</a:t>
            </a:r>
            <a:r>
              <a:rPr lang="en-US" dirty="0"/>
              <a:t>. Merlot</a:t>
            </a:r>
            <a:r>
              <a:rPr lang="en-US" dirty="0" smtClean="0"/>
              <a:t>…, up to 10% of any other</a:t>
            </a:r>
            <a:r>
              <a:rPr lang="en-US" baseline="0" dirty="0" smtClean="0"/>
              <a:t> one grape</a:t>
            </a:r>
            <a:r>
              <a:rPr lang="en-US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Juicy, cherry, raspberry and </a:t>
            </a:r>
            <a:r>
              <a:rPr lang="en-US" dirty="0" err="1" smtClean="0"/>
              <a:t>plummy</a:t>
            </a:r>
            <a:r>
              <a:rPr lang="en-US" dirty="0" smtClean="0"/>
              <a:t>, great every day pizza wine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DOCG too large to make</a:t>
            </a:r>
            <a:r>
              <a:rPr lang="en-US" baseline="0" dirty="0" smtClean="0"/>
              <a:t> sure quality is a constant</a:t>
            </a:r>
            <a:endParaRPr lang="en-US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="1" dirty="0" err="1" smtClean="0">
                <a:latin typeface="Verdana" pitchFamily="34" charset="0"/>
              </a:rPr>
              <a:t>Fiaschi</a:t>
            </a:r>
            <a:r>
              <a:rPr lang="en-US" dirty="0" smtClean="0">
                <a:latin typeface="Verdana" pitchFamily="34" charset="0"/>
              </a:rPr>
              <a:t>: Chianti bottles wrapped in straw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r>
              <a:rPr lang="en-US" b="1" u="sng" dirty="0"/>
              <a:t>Chianti </a:t>
            </a:r>
            <a:r>
              <a:rPr lang="en-US" b="1" u="sng" dirty="0" err="1" smtClean="0"/>
              <a:t>Classico</a:t>
            </a:r>
            <a:r>
              <a:rPr lang="en-US" dirty="0" smtClean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Classico</a:t>
            </a:r>
            <a:r>
              <a:rPr lang="en-US" dirty="0" smtClean="0"/>
              <a:t> is from a small</a:t>
            </a:r>
            <a:r>
              <a:rPr lang="en-US" baseline="0" dirty="0" smtClean="0"/>
              <a:t> hilly area, the oldest wine growing region in Chianti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100</a:t>
            </a:r>
            <a:r>
              <a:rPr lang="en-US" dirty="0"/>
              <a:t>% </a:t>
            </a:r>
            <a:r>
              <a:rPr lang="en-US" dirty="0" err="1" smtClean="0"/>
              <a:t>Sangiovese</a:t>
            </a:r>
            <a:r>
              <a:rPr lang="en-US" dirty="0" smtClean="0"/>
              <a:t>, lowest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yeilds</a:t>
            </a:r>
            <a:r>
              <a:rPr lang="en-US" baseline="0" dirty="0" smtClean="0"/>
              <a:t> in Tuscany</a:t>
            </a:r>
            <a:endParaRPr lang="en-US" dirty="0"/>
          </a:p>
          <a:p>
            <a:endParaRPr lang="en-US" dirty="0"/>
          </a:p>
          <a:p>
            <a:r>
              <a:rPr lang="en-US" b="1" u="sng" dirty="0" err="1" smtClean="0"/>
              <a:t>Brunello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di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Montalcino</a:t>
            </a:r>
            <a:r>
              <a:rPr lang="en-US" dirty="0" smtClean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One</a:t>
            </a:r>
            <a:r>
              <a:rPr lang="en-US" baseline="0" dirty="0" smtClean="0"/>
              <a:t> of Italy’s most prestigious wines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aged </a:t>
            </a:r>
            <a:r>
              <a:rPr lang="en-US" dirty="0"/>
              <a:t>in oak for 2 </a:t>
            </a:r>
            <a:r>
              <a:rPr lang="en-US" dirty="0" smtClean="0"/>
              <a:t>years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High in tannin and</a:t>
            </a:r>
            <a:r>
              <a:rPr lang="en-US" baseline="0" dirty="0" smtClean="0"/>
              <a:t> thick , hold for20 years then drink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Complex, smoky-spicy, with </a:t>
            </a:r>
            <a:r>
              <a:rPr lang="en-US" baseline="0" dirty="0" err="1" smtClean="0"/>
              <a:t>plummy</a:t>
            </a:r>
            <a:r>
              <a:rPr lang="en-US" baseline="0" dirty="0" smtClean="0"/>
              <a:t> fruit</a:t>
            </a:r>
            <a:endParaRPr lang="en-US" dirty="0"/>
          </a:p>
          <a:p>
            <a:endParaRPr lang="en-US" dirty="0" smtClean="0"/>
          </a:p>
          <a:p>
            <a:r>
              <a:rPr lang="en-US" b="1" u="sng" dirty="0" err="1" smtClean="0"/>
              <a:t>Carmingnano</a:t>
            </a:r>
            <a:endParaRPr lang="en-US" b="1" u="sng" dirty="0" smtClean="0"/>
          </a:p>
          <a:p>
            <a:r>
              <a:rPr lang="en-US" dirty="0" smtClean="0"/>
              <a:t>Made form </a:t>
            </a:r>
            <a:r>
              <a:rPr lang="en-US" dirty="0" err="1" smtClean="0"/>
              <a:t>sangiovese</a:t>
            </a:r>
            <a:r>
              <a:rPr lang="en-US" dirty="0" smtClean="0"/>
              <a:t>, </a:t>
            </a:r>
            <a:r>
              <a:rPr lang="en-US" dirty="0" err="1" smtClean="0"/>
              <a:t>canaiolo</a:t>
            </a:r>
            <a:r>
              <a:rPr lang="en-US" dirty="0" smtClean="0"/>
              <a:t>,</a:t>
            </a:r>
            <a:r>
              <a:rPr lang="en-US" baseline="0" dirty="0" smtClean="0"/>
              <a:t> cabernet sauvignon </a:t>
            </a:r>
            <a:endParaRPr lang="en-US" dirty="0"/>
          </a:p>
          <a:p>
            <a:endParaRPr lang="en-US" dirty="0" smtClean="0"/>
          </a:p>
          <a:p>
            <a:r>
              <a:rPr lang="en-US" b="1" u="sng" dirty="0" err="1" smtClean="0"/>
              <a:t>Vino</a:t>
            </a:r>
            <a:r>
              <a:rPr lang="en-US" b="1" u="sng" dirty="0" smtClean="0"/>
              <a:t> Nobile do </a:t>
            </a:r>
            <a:r>
              <a:rPr lang="en-US" b="1" u="sng" dirty="0" err="1" smtClean="0"/>
              <a:t>Montepulciano</a:t>
            </a:r>
            <a:endParaRPr lang="en-US" b="0" u="none" dirty="0" smtClean="0"/>
          </a:p>
          <a:p>
            <a:r>
              <a:rPr lang="en-US" b="0" u="none" dirty="0" err="1" smtClean="0"/>
              <a:t>Prugnolo</a:t>
            </a:r>
            <a:r>
              <a:rPr lang="en-US" b="0" u="none" dirty="0" smtClean="0"/>
              <a:t> gentile,</a:t>
            </a:r>
            <a:r>
              <a:rPr lang="en-US" b="0" u="none" baseline="0" dirty="0" smtClean="0"/>
              <a:t> clone of </a:t>
            </a:r>
            <a:r>
              <a:rPr lang="en-US" b="0" u="none" baseline="0" dirty="0" err="1" smtClean="0"/>
              <a:t>sangiovese</a:t>
            </a:r>
            <a:r>
              <a:rPr lang="en-US" b="0" u="none" baseline="0" dirty="0" smtClean="0"/>
              <a:t>., makes like </a:t>
            </a:r>
            <a:r>
              <a:rPr lang="en-US" b="0" u="none" baseline="0" dirty="0" err="1" smtClean="0"/>
              <a:t>chianti</a:t>
            </a:r>
            <a:r>
              <a:rPr lang="en-US" b="0" u="none" baseline="0" dirty="0" smtClean="0"/>
              <a:t> </a:t>
            </a:r>
            <a:r>
              <a:rPr lang="en-US" b="0" u="none" baseline="0" dirty="0" err="1" smtClean="0"/>
              <a:t>classico</a:t>
            </a:r>
            <a:r>
              <a:rPr lang="en-US" b="0" u="none" baseline="0" dirty="0" smtClean="0"/>
              <a:t> with more expressive fruit</a:t>
            </a:r>
            <a:endParaRPr lang="en-US" b="0" u="none" dirty="0" smtClean="0"/>
          </a:p>
          <a:p>
            <a:endParaRPr lang="en-US" b="1" u="sng" dirty="0"/>
          </a:p>
          <a:p>
            <a:r>
              <a:rPr lang="en-US" dirty="0"/>
              <a:t>Boarders the Tyrrhenian Sea</a:t>
            </a:r>
          </a:p>
          <a:p>
            <a:endParaRPr lang="en-US" dirty="0"/>
          </a:p>
          <a:p>
            <a:r>
              <a:rPr lang="en-US" dirty="0"/>
              <a:t>White Grapes: </a:t>
            </a:r>
            <a:r>
              <a:rPr lang="en-US" dirty="0" err="1"/>
              <a:t>Vernaccia</a:t>
            </a:r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72A301-A012-4719-894A-0891AE9EE9C6}" type="slidenum">
              <a:rPr lang="en-US"/>
              <a:pPr/>
              <a:t>14</a:t>
            </a:fld>
            <a:endParaRPr lang="en-US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Typical grape combinations are sangiovese, cabernet sauvignon and merlot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E9336B-4E2E-4F3B-AF0B-4DFFD6BEAB36}" type="slidenum">
              <a:rPr lang="en-US"/>
              <a:pPr/>
              <a:t>15</a:t>
            </a:fld>
            <a:endParaRPr 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 dirty="0"/>
              <a:t>Piedmont</a:t>
            </a:r>
            <a:r>
              <a:rPr lang="en-US" dirty="0"/>
              <a:t>: Planted on hillsides</a:t>
            </a:r>
          </a:p>
          <a:p>
            <a:r>
              <a:rPr lang="en-US" dirty="0"/>
              <a:t>65% </a:t>
            </a:r>
            <a:r>
              <a:rPr lang="en-US" dirty="0" smtClean="0"/>
              <a:t>red, </a:t>
            </a:r>
            <a:r>
              <a:rPr lang="en-US" dirty="0" err="1" smtClean="0"/>
              <a:t>Nebbiolo</a:t>
            </a:r>
            <a:r>
              <a:rPr lang="en-US" dirty="0" smtClean="0"/>
              <a:t> and </a:t>
            </a:r>
            <a:r>
              <a:rPr lang="en-US" dirty="0" err="1" smtClean="0"/>
              <a:t>Barbera</a:t>
            </a:r>
            <a:r>
              <a:rPr lang="en-US" dirty="0" smtClean="0"/>
              <a:t> dominate </a:t>
            </a:r>
            <a:r>
              <a:rPr lang="en-US" dirty="0" err="1" smtClean="0"/>
              <a:t>Barbera</a:t>
            </a:r>
            <a:r>
              <a:rPr lang="en-US" dirty="0" smtClean="0"/>
              <a:t>, most widely</a:t>
            </a:r>
            <a:r>
              <a:rPr lang="en-US" baseline="0" dirty="0" smtClean="0"/>
              <a:t> planted DOC </a:t>
            </a:r>
            <a:r>
              <a:rPr lang="en-US" baseline="0" smtClean="0"/>
              <a:t>in Piedmont</a:t>
            </a:r>
            <a:endParaRPr lang="en-US" dirty="0"/>
          </a:p>
          <a:p>
            <a:r>
              <a:rPr lang="en-US" dirty="0"/>
              <a:t>18% </a:t>
            </a:r>
            <a:r>
              <a:rPr lang="en-US" dirty="0" err="1"/>
              <a:t>spumante</a:t>
            </a:r>
            <a:endParaRPr lang="en-US" dirty="0"/>
          </a:p>
          <a:p>
            <a:r>
              <a:rPr lang="en-US" dirty="0"/>
              <a:t>17%white</a:t>
            </a:r>
          </a:p>
          <a:p>
            <a:r>
              <a:rPr lang="en-US" b="1" u="sng" dirty="0"/>
              <a:t>Piedmont </a:t>
            </a:r>
            <a:r>
              <a:rPr lang="en-US" b="1" u="sng" dirty="0" err="1"/>
              <a:t>Gavi</a:t>
            </a:r>
            <a:r>
              <a:rPr lang="en-US" dirty="0"/>
              <a:t>: 100% </a:t>
            </a:r>
            <a:r>
              <a:rPr lang="en-US" dirty="0" err="1"/>
              <a:t>cortese</a:t>
            </a:r>
            <a:r>
              <a:rPr lang="en-US" dirty="0"/>
              <a:t> grape, acidity and subtle </a:t>
            </a:r>
            <a:r>
              <a:rPr lang="en-US" dirty="0" smtClean="0"/>
              <a:t>fruit</a:t>
            </a:r>
          </a:p>
          <a:p>
            <a:r>
              <a:rPr lang="en-US" b="1" u="sng" dirty="0" smtClean="0"/>
              <a:t> Lombardy</a:t>
            </a:r>
            <a:r>
              <a:rPr lang="en-US" b="0" u="none" dirty="0" smtClean="0"/>
              <a:t>: </a:t>
            </a:r>
            <a:r>
              <a:rPr lang="en-US" b="0" u="none" dirty="0" err="1" smtClean="0"/>
              <a:t>Franciacirta</a:t>
            </a:r>
            <a:r>
              <a:rPr lang="en-US" b="0" u="none" dirty="0" smtClean="0"/>
              <a:t>,</a:t>
            </a:r>
            <a:r>
              <a:rPr lang="en-US" b="0" u="none" baseline="0" dirty="0" smtClean="0"/>
              <a:t> high quality </a:t>
            </a:r>
            <a:r>
              <a:rPr lang="en-US" b="0" u="none" baseline="0" dirty="0" err="1" smtClean="0"/>
              <a:t>traditionalle</a:t>
            </a:r>
            <a:r>
              <a:rPr lang="en-US" b="0" u="none" baseline="0" dirty="0" smtClean="0"/>
              <a:t> sparkling Brut</a:t>
            </a:r>
          </a:p>
          <a:p>
            <a:r>
              <a:rPr lang="en-US" b="1" u="sng" baseline="0" dirty="0" err="1" smtClean="0"/>
              <a:t>Gavi</a:t>
            </a:r>
            <a:r>
              <a:rPr lang="en-US" b="0" u="none" baseline="0" dirty="0" smtClean="0"/>
              <a:t>: </a:t>
            </a:r>
            <a:r>
              <a:rPr lang="en-US" b="0" u="none" baseline="0" dirty="0" err="1" smtClean="0"/>
              <a:t>Cortese</a:t>
            </a:r>
            <a:r>
              <a:rPr lang="en-US" b="0" u="none" baseline="0" dirty="0" smtClean="0"/>
              <a:t>, white grape</a:t>
            </a:r>
            <a:endParaRPr lang="en-US" b="1" u="sng" dirty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579F0E-1C5C-434D-878A-1E7A805EBDEC}" type="slidenum">
              <a:rPr lang="en-US"/>
              <a:pPr/>
              <a:t>16</a:t>
            </a:fld>
            <a:endParaRPr lang="en-US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11 million bottles a year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45D60-70C3-4B23-8B2D-6DBEC65A21B2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2BD7F5-45B6-4875-8EBA-478F72226B37}" type="slidenum">
              <a:rPr lang="en-US"/>
              <a:pPr/>
              <a:t>18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Fres</a:t>
            </a:r>
            <a:r>
              <a:rPr lang="en-US" baseline="0" dirty="0" smtClean="0"/>
              <a:t>h crisp acidic wines</a:t>
            </a:r>
          </a:p>
          <a:p>
            <a:r>
              <a:rPr lang="en-US" baseline="0" dirty="0" smtClean="0"/>
              <a:t>Mountainous</a:t>
            </a:r>
            <a:endParaRPr lang="en-US" b="1" u="sng" baseline="0" dirty="0" smtClean="0"/>
          </a:p>
          <a:p>
            <a:r>
              <a:rPr lang="en-US" b="1" u="sng" baseline="0" dirty="0" smtClean="0"/>
              <a:t>Veneto: </a:t>
            </a:r>
            <a:r>
              <a:rPr lang="en-US" b="0" u="none" baseline="0" dirty="0" smtClean="0"/>
              <a:t> ~19% of overall wine production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 err="1" smtClean="0"/>
              <a:t>Amorone</a:t>
            </a:r>
            <a:r>
              <a:rPr lang="en-US" dirty="0" smtClean="0"/>
              <a:t>: Tops of bunches of grapes, left on mats in the sun to </a:t>
            </a:r>
            <a:r>
              <a:rPr lang="en-US" dirty="0" err="1" smtClean="0"/>
              <a:t>raisinate</a:t>
            </a:r>
            <a:r>
              <a:rPr lang="en-US" dirty="0" smtClean="0"/>
              <a:t>, ferment most of the sugar to 14-16%alc</a:t>
            </a:r>
          </a:p>
          <a:p>
            <a:pPr>
              <a:buFont typeface="Arial" pitchFamily="34" charset="0"/>
              <a:buChar char="•"/>
            </a:pPr>
            <a:endParaRPr lang="en-US" b="0" u="none" baseline="0" dirty="0" smtClean="0"/>
          </a:p>
          <a:p>
            <a:r>
              <a:rPr lang="en-US" b="1" u="sng" baseline="0" dirty="0" smtClean="0"/>
              <a:t>Friuli</a:t>
            </a:r>
            <a:r>
              <a:rPr lang="en-US" b="0" u="none" baseline="0" dirty="0" smtClean="0"/>
              <a:t> 1.5% of overall production north east corner of Italy, mountainous</a:t>
            </a:r>
            <a:endParaRPr lang="en-US" b="1" u="sng" baseline="0" dirty="0" smtClean="0"/>
          </a:p>
          <a:p>
            <a:r>
              <a:rPr lang="en-US" dirty="0" smtClean="0"/>
              <a:t>Pinot </a:t>
            </a:r>
            <a:r>
              <a:rPr lang="en-US" dirty="0" err="1"/>
              <a:t>Grigio</a:t>
            </a:r>
            <a:r>
              <a:rPr lang="en-US" dirty="0"/>
              <a:t> 1970 11,00 cases produces in 200 2.5 million cases </a:t>
            </a:r>
            <a:r>
              <a:rPr lang="en-US" dirty="0" smtClean="0"/>
              <a:t>produced</a:t>
            </a:r>
          </a:p>
          <a:p>
            <a:r>
              <a:rPr lang="en-US" b="1" u="sng" dirty="0" smtClean="0"/>
              <a:t>Alto</a:t>
            </a:r>
            <a:r>
              <a:rPr lang="en-US" b="1" u="sng" baseline="0" dirty="0" smtClean="0"/>
              <a:t> Adige</a:t>
            </a:r>
            <a:r>
              <a:rPr lang="en-US" b="0" u="none" baseline="0" dirty="0" smtClean="0"/>
              <a:t>: 2% of overall production many grape varietals from French, German and Italian backgrounds</a:t>
            </a:r>
            <a:endParaRPr lang="en-US" b="1" u="sng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45D60-70C3-4B23-8B2D-6DBEC65A21B2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45D60-70C3-4B23-8B2D-6DBEC65A21B2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556FAD-7E60-4F85-88B6-BF4C8DC87F33}" type="slidenum">
              <a:rPr lang="en-US"/>
              <a:pPr/>
              <a:t>2</a:t>
            </a:fld>
            <a:endParaRPr lang="en-US"/>
          </a:p>
        </p:txBody>
      </p:sp>
      <p:sp>
        <p:nvSpPr>
          <p:cNvPr id="3072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Governed by Italian Ministry of Agriculture</a:t>
            </a:r>
          </a:p>
          <a:p>
            <a:r>
              <a:rPr lang="en-US" dirty="0"/>
              <a:t>Need came after WWII due to high </a:t>
            </a:r>
            <a:r>
              <a:rPr lang="en-US" dirty="0" err="1"/>
              <a:t>alc</a:t>
            </a:r>
            <a:r>
              <a:rPr lang="en-US" dirty="0"/>
              <a:t>/bulk wines reputation, need to lower production levels</a:t>
            </a:r>
          </a:p>
          <a:p>
            <a:r>
              <a:rPr lang="en-US" dirty="0"/>
              <a:t>Laws had NO IMPACT even with </a:t>
            </a:r>
            <a:r>
              <a:rPr lang="en-US" dirty="0" smtClean="0"/>
              <a:t>changes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Laws</a:t>
            </a:r>
            <a:r>
              <a:rPr lang="en-US" baseline="0" dirty="0" smtClean="0"/>
              <a:t> encouraged volume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Did not designate small areas of unique difference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Result was higher production and lower quality </a:t>
            </a:r>
            <a:endParaRPr lang="en-US" dirty="0"/>
          </a:p>
          <a:p>
            <a:r>
              <a:rPr lang="en-US" dirty="0"/>
              <a:t>Individual producers made differences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Giovanni</a:t>
            </a:r>
            <a:r>
              <a:rPr lang="en-US" baseline="0" dirty="0" smtClean="0"/>
              <a:t> </a:t>
            </a:r>
            <a:r>
              <a:rPr lang="en-US" dirty="0" err="1" smtClean="0"/>
              <a:t>Goria</a:t>
            </a:r>
            <a:r>
              <a:rPr lang="en-US" dirty="0"/>
              <a:t>: </a:t>
            </a:r>
            <a:r>
              <a:rPr lang="en-US" dirty="0" smtClean="0"/>
              <a:t>Agricultural Minister who made</a:t>
            </a:r>
            <a:r>
              <a:rPr lang="en-US" baseline="0" dirty="0" smtClean="0"/>
              <a:t> </a:t>
            </a:r>
            <a:r>
              <a:rPr lang="en-US" dirty="0" smtClean="0"/>
              <a:t>high </a:t>
            </a:r>
            <a:r>
              <a:rPr lang="en-US" dirty="0"/>
              <a:t>quality </a:t>
            </a:r>
            <a:r>
              <a:rPr lang="en-US" dirty="0" smtClean="0"/>
              <a:t>impact</a:t>
            </a:r>
          </a:p>
          <a:p>
            <a:endParaRPr lang="en-US" dirty="0"/>
          </a:p>
          <a:p>
            <a:r>
              <a:rPr lang="en-US" dirty="0"/>
              <a:t>DOC/DOCG account for </a:t>
            </a:r>
            <a:r>
              <a:rPr lang="en-US" dirty="0" smtClean="0"/>
              <a:t>14% </a:t>
            </a:r>
            <a:r>
              <a:rPr lang="en-US" dirty="0"/>
              <a:t>of all Italian Wine (Most Italian wine is jug quality)</a:t>
            </a:r>
          </a:p>
          <a:p>
            <a:r>
              <a:rPr lang="en-US" dirty="0"/>
              <a:t>Finally, it is the reputation of the producer that is gives you the best indication of what is in the bottle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Producer</a:t>
            </a:r>
            <a:r>
              <a:rPr lang="en-US" baseline="0" dirty="0" smtClean="0"/>
              <a:t> is the best determination of quality in Italy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EB18B7-0F8D-4B0F-BA3E-A727ACBA6886}" type="slidenum">
              <a:rPr lang="en-US"/>
              <a:pPr/>
              <a:t>4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/>
              <a:t>Most Italian wine is consumed in Italy</a:t>
            </a:r>
          </a:p>
          <a:p>
            <a:pPr>
              <a:buFontTx/>
              <a:buChar char="•"/>
            </a:pPr>
            <a:r>
              <a:rPr lang="en-US"/>
              <a:t>Comes from any where in Italy</a:t>
            </a:r>
          </a:p>
          <a:p>
            <a:pPr>
              <a:buFontTx/>
              <a:buChar char="•"/>
            </a:pPr>
            <a:r>
              <a:rPr lang="en-US"/>
              <a:t>And from any combination of grapes</a:t>
            </a:r>
          </a:p>
          <a:p>
            <a:pPr>
              <a:buFontTx/>
              <a:buChar char="•"/>
            </a:pPr>
            <a:r>
              <a:rPr lang="en-US"/>
              <a:t>Producers to know Riinite, Casarsa, Bolla, Cavit and Ecco Domani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4B19FD-7275-4CB7-9BCF-17D45F9A61D3}" type="slidenum">
              <a:rPr lang="en-US"/>
              <a:pPr/>
              <a:t>5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dirty="0" smtClean="0"/>
              <a:t>Introduced</a:t>
            </a:r>
            <a:r>
              <a:rPr lang="en-US" baseline="0" dirty="0" smtClean="0"/>
              <a:t> in order t</a:t>
            </a:r>
            <a:r>
              <a:rPr lang="en-US" dirty="0" smtClean="0"/>
              <a:t>o </a:t>
            </a:r>
            <a:r>
              <a:rPr lang="en-US" dirty="0"/>
              <a:t>bring up level of quality and reputation of Italian Wine</a:t>
            </a:r>
          </a:p>
          <a:p>
            <a:r>
              <a:rPr lang="en-US" dirty="0"/>
              <a:t>Example: </a:t>
            </a:r>
            <a:r>
              <a:rPr lang="en-US" dirty="0" err="1"/>
              <a:t>Sassicaia</a:t>
            </a:r>
            <a:r>
              <a:rPr lang="en-US" dirty="0"/>
              <a:t>, 1</a:t>
            </a:r>
            <a:r>
              <a:rPr lang="en-US" baseline="30000" dirty="0"/>
              <a:t>st</a:t>
            </a:r>
            <a:r>
              <a:rPr lang="en-US" dirty="0"/>
              <a:t> IGT to become DOC</a:t>
            </a:r>
          </a:p>
          <a:p>
            <a:r>
              <a:rPr lang="en-US" dirty="0"/>
              <a:t>Cab. </a:t>
            </a:r>
            <a:r>
              <a:rPr lang="en-US" dirty="0" err="1"/>
              <a:t>Sauv</a:t>
            </a:r>
            <a:r>
              <a:rPr lang="en-US" dirty="0"/>
              <a:t>. vine planted in 1968, grown from cuttings of  Chateau </a:t>
            </a:r>
            <a:r>
              <a:rPr lang="en-US" dirty="0" err="1"/>
              <a:t>Lafite</a:t>
            </a:r>
            <a:r>
              <a:rPr lang="en-US" dirty="0"/>
              <a:t>-Rothschild vines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C1D7F4-C52A-4FC5-9174-393B75A0F2A8}" type="slidenum">
              <a:rPr lang="en-US"/>
              <a:pPr/>
              <a:t>6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About 20% of Italy’s wine production (60% of which are red)</a:t>
            </a:r>
          </a:p>
          <a:p>
            <a:endParaRPr lang="en-US"/>
          </a:p>
          <a:p>
            <a:r>
              <a:rPr lang="en-US"/>
              <a:t>Different from France because of aging requirements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E9EB2A-1D50-4EC0-9C57-AD301BD3255A}" type="slidenum">
              <a:rPr lang="en-US"/>
              <a:pPr/>
              <a:t>7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Started in 1980</a:t>
            </a:r>
          </a:p>
          <a:p>
            <a:r>
              <a:rPr lang="en-US"/>
              <a:t>Bottles can also be numbered by producer</a:t>
            </a:r>
          </a:p>
          <a:p>
            <a:r>
              <a:rPr lang="en-US"/>
              <a:t>Wines that fail tasting panel are re named Vino da Tavola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45D60-70C3-4B23-8B2D-6DBEC65A21B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n-US" dirty="0" smtClean="0"/>
              <a:t>Year/harvest, shown preceding</a:t>
            </a:r>
            <a:r>
              <a:rPr lang="en-US" baseline="0" dirty="0" smtClean="0"/>
              <a:t> vintage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White/Red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Best/oldest/most famous part of DOC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Slightly Sparkling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Semi Sparkling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err="1" smtClean="0"/>
              <a:t>Spumante</a:t>
            </a:r>
            <a:r>
              <a:rPr lang="en-US" dirty="0" smtClean="0"/>
              <a:t>: Full</a:t>
            </a:r>
            <a:r>
              <a:rPr lang="en-US" baseline="0" dirty="0" smtClean="0"/>
              <a:t> Sparkling</a:t>
            </a:r>
            <a:endParaRPr lang="en-US" dirty="0" smtClean="0"/>
          </a:p>
          <a:p>
            <a:pPr marL="228600" indent="-228600">
              <a:buFont typeface="+mj-lt"/>
              <a:buAutoNum type="arabicPeriod"/>
            </a:pPr>
            <a:r>
              <a:rPr lang="en-US" dirty="0" err="1" smtClean="0"/>
              <a:t>Riserva</a:t>
            </a:r>
            <a:r>
              <a:rPr lang="en-US" dirty="0" smtClean="0"/>
              <a:t>/</a:t>
            </a:r>
            <a:r>
              <a:rPr lang="en-US" dirty="0" err="1" smtClean="0"/>
              <a:t>Riserva</a:t>
            </a:r>
            <a:r>
              <a:rPr lang="en-US" dirty="0" smtClean="0"/>
              <a:t> </a:t>
            </a:r>
            <a:r>
              <a:rPr lang="en-US" dirty="0" err="1" smtClean="0"/>
              <a:t>Speciale</a:t>
            </a:r>
            <a:r>
              <a:rPr lang="en-US" dirty="0" smtClean="0"/>
              <a:t>: DOC or DOCG wine</a:t>
            </a:r>
            <a:r>
              <a:rPr lang="en-US" baseline="0" dirty="0" smtClean="0"/>
              <a:t> </a:t>
            </a:r>
            <a:r>
              <a:rPr lang="en-US" dirty="0" smtClean="0"/>
              <a:t>matured for certain number of</a:t>
            </a:r>
            <a:r>
              <a:rPr lang="en-US" baseline="0" dirty="0" smtClean="0"/>
              <a:t> years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wine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45D60-70C3-4B23-8B2D-6DBEC65A21B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45D60-70C3-4B23-8B2D-6DBEC65A21B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501CB54-7B69-43A9-A2C6-654CA9A28B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5E48E-22D7-4C1A-A391-423E518287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3A4C-6B46-42A3-906F-DA064B37BE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2262D-4BC4-4494-AC95-B7BD76C45A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71AB-863C-4AE9-9AFB-8CEAA58F13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715FB-A311-46EC-AA15-90B397AE3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62C1FC7-BF99-48F1-B1B2-B4C876CEC7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B658F2D-015B-4B4F-B3E3-BEF4D578E7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2FE83-A8C3-4F5A-9DC9-7BA05AD031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9B1EF-7DF2-4809-9BB8-E99BF22D0E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FBDB2-3864-45B8-90CB-C7BA35D40A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1EC5170-698B-49EB-8062-FC0363D9AE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ny.bbprod.cuny.edu/webapps/portal/frameset.jsp?tab=courses&amp;url=/bin/common/course.pl?course_id=_30854_1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ytimes.com/packages/khtml/2006/11/01/dining/20061101_TASTING_FEATURE.html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ytimes.com/packages/khtml/2007/02/07/dining/20070207_TASTING_FEATURE.html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hyperlink" Target="http://italianmade.com/education/aboutitaly-italianmade.html" TargetMode="Externa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Wines of Italy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Prof. Karen Goodlad</a:t>
            </a:r>
          </a:p>
          <a:p>
            <a:r>
              <a:rPr lang="en-US" dirty="0" smtClean="0"/>
              <a:t>Spring </a:t>
            </a:r>
            <a:r>
              <a:rPr lang="en-US" dirty="0" smtClean="0"/>
              <a:t>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Italy’s Wine Regions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722312" y="3367088"/>
            <a:ext cx="7964487" cy="1509712"/>
          </a:xfrm>
        </p:spPr>
        <p:txBody>
          <a:bodyPr/>
          <a:lstStyle/>
          <a:p>
            <a:r>
              <a:rPr lang="en-US" dirty="0" smtClean="0"/>
              <a:t>A land of diverse landscape and climate </a:t>
            </a:r>
            <a:r>
              <a:rPr lang="en-US" baseline="0" dirty="0" smtClean="0"/>
              <a:t>and </a:t>
            </a:r>
          </a:p>
          <a:p>
            <a:r>
              <a:rPr lang="en-US" baseline="0" dirty="0" smtClean="0"/>
              <a:t>a vast number of wine grapes.</a:t>
            </a:r>
          </a:p>
          <a:p>
            <a:r>
              <a:rPr lang="en-US" dirty="0" smtClean="0"/>
              <a:t>So much Italian wine is ordinary… SEEK THE EXTRODINARY.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37322" y="304800"/>
            <a:ext cx="9144000" cy="1066800"/>
          </a:xfrm>
        </p:spPr>
        <p:txBody>
          <a:bodyPr>
            <a:normAutofit/>
          </a:bodyPr>
          <a:lstStyle/>
          <a:p>
            <a:r>
              <a:rPr lang="en-US" sz="4000" dirty="0">
                <a:sym typeface="Wingdings" pitchFamily="2" charset="2"/>
              </a:rPr>
              <a:t>Wine Regions: </a:t>
            </a:r>
            <a:r>
              <a:rPr lang="en-US" sz="4000" dirty="0" smtClean="0">
                <a:sym typeface="Wingdings" pitchFamily="2" charset="2"/>
              </a:rPr>
              <a:t>Campania</a:t>
            </a:r>
            <a:endParaRPr lang="en-US" sz="4000" dirty="0">
              <a:sym typeface="Wingdings" pitchFamily="2" charset="2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458200" cy="5029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sym typeface="Wingdings" pitchFamily="2" charset="2"/>
              </a:rPr>
              <a:t>Most populated region of the southern peninsula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ym typeface="Wingdings" pitchFamily="2" charset="2"/>
              </a:rPr>
              <a:t>VERY </a:t>
            </a:r>
            <a:r>
              <a:rPr lang="en-US" smtClean="0">
                <a:sym typeface="Wingdings" pitchFamily="2" charset="2"/>
              </a:rPr>
              <a:t>warm growing areas</a:t>
            </a:r>
            <a:endParaRPr lang="en-US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sym typeface="Wingdings" pitchFamily="2" charset="2"/>
              </a:rPr>
              <a:t>DOCGs</a:t>
            </a:r>
          </a:p>
          <a:p>
            <a:pPr lvl="1">
              <a:lnSpc>
                <a:spcPct val="90000"/>
              </a:lnSpc>
            </a:pPr>
            <a:r>
              <a:rPr lang="en-US" dirty="0" err="1" smtClean="0">
                <a:sym typeface="Wingdings" pitchFamily="2" charset="2"/>
              </a:rPr>
              <a:t>Fiano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</a:t>
            </a:r>
            <a:r>
              <a:rPr lang="en-US" dirty="0" smtClean="0">
                <a:sym typeface="Wingdings" pitchFamily="2" charset="2"/>
              </a:rPr>
              <a:t> Avellino, </a:t>
            </a:r>
            <a:r>
              <a:rPr lang="en-US" dirty="0" smtClean="0"/>
              <a:t>fun, dry, light white wine</a:t>
            </a:r>
            <a:endParaRPr lang="en-US" dirty="0" smtClean="0">
              <a:sym typeface="Wingdings" pitchFamily="2" charset="2"/>
            </a:endParaRPr>
          </a:p>
          <a:p>
            <a:pPr lvl="1">
              <a:lnSpc>
                <a:spcPct val="90000"/>
              </a:lnSpc>
            </a:pPr>
            <a:r>
              <a:rPr lang="en-US" dirty="0" smtClean="0">
                <a:sym typeface="Wingdings" pitchFamily="2" charset="2"/>
              </a:rPr>
              <a:t>Greco </a:t>
            </a:r>
            <a:r>
              <a:rPr lang="en-US" dirty="0" err="1" smtClean="0">
                <a:sym typeface="Wingdings" pitchFamily="2" charset="2"/>
              </a:rPr>
              <a:t>di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Tufo</a:t>
            </a:r>
            <a:endParaRPr lang="en-US" dirty="0" smtClean="0">
              <a:sym typeface="Wingdings" pitchFamily="2" charset="2"/>
            </a:endParaRPr>
          </a:p>
          <a:p>
            <a:pPr lvl="1">
              <a:lnSpc>
                <a:spcPct val="90000"/>
              </a:lnSpc>
            </a:pPr>
            <a:r>
              <a:rPr lang="en-US" dirty="0" err="1" smtClean="0">
                <a:sym typeface="Wingdings" pitchFamily="2" charset="2"/>
              </a:rPr>
              <a:t>Taburno</a:t>
            </a:r>
            <a:endParaRPr lang="en-US" dirty="0" smtClean="0">
              <a:sym typeface="Wingdings" pitchFamily="2" charset="2"/>
            </a:endParaRPr>
          </a:p>
          <a:p>
            <a:pPr lvl="1">
              <a:lnSpc>
                <a:spcPct val="90000"/>
              </a:lnSpc>
            </a:pPr>
            <a:r>
              <a:rPr lang="en-US" dirty="0" err="1" smtClean="0">
                <a:sym typeface="Wingdings" pitchFamily="2" charset="2"/>
              </a:rPr>
              <a:t>Taurasi</a:t>
            </a:r>
            <a:endParaRPr lang="en-US" dirty="0">
              <a:sym typeface="Wingdings" pitchFamily="2" charset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14800" y="5562600"/>
            <a:ext cx="4800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Called the “Land </a:t>
            </a:r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Wine</a:t>
            </a:r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by the Greeks</a:t>
            </a:r>
            <a:endParaRPr lang="en-US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/>
          <a:lstStyle/>
          <a:p>
            <a:r>
              <a:rPr lang="en-US" sz="4000" dirty="0">
                <a:sym typeface="Wingdings" pitchFamily="2" charset="2"/>
              </a:rPr>
              <a:t>Wine Regions: Central Italy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524000"/>
            <a:ext cx="8763000" cy="5257800"/>
          </a:xfrm>
        </p:spPr>
        <p:txBody>
          <a:bodyPr/>
          <a:lstStyle/>
          <a:p>
            <a:r>
              <a:rPr lang="en-US" b="1" dirty="0" smtClean="0">
                <a:sym typeface="Wingdings" pitchFamily="2" charset="2"/>
              </a:rPr>
              <a:t>Emilia-Romagna</a:t>
            </a:r>
            <a:r>
              <a:rPr lang="en-US" dirty="0" smtClean="0">
                <a:sym typeface="Wingdings" pitchFamily="2" charset="2"/>
              </a:rPr>
              <a:t>:</a:t>
            </a:r>
          </a:p>
          <a:p>
            <a:pPr lvl="1"/>
            <a:r>
              <a:rPr lang="en-US" dirty="0" err="1" smtClean="0">
                <a:sym typeface="Wingdings" pitchFamily="2" charset="2"/>
              </a:rPr>
              <a:t>Albana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di</a:t>
            </a:r>
            <a:r>
              <a:rPr lang="en-US" dirty="0">
                <a:sym typeface="Wingdings" pitchFamily="2" charset="2"/>
              </a:rPr>
              <a:t> Romagna</a:t>
            </a:r>
          </a:p>
          <a:p>
            <a:r>
              <a:rPr lang="en-US" b="1" dirty="0">
                <a:sym typeface="Wingdings" pitchFamily="2" charset="2"/>
              </a:rPr>
              <a:t>Tuscany</a:t>
            </a:r>
            <a:r>
              <a:rPr lang="en-US" dirty="0">
                <a:sym typeface="Wingdings" pitchFamily="2" charset="2"/>
              </a:rPr>
              <a:t>: see next </a:t>
            </a:r>
            <a:r>
              <a:rPr lang="en-US" dirty="0" smtClean="0">
                <a:sym typeface="Wingdings" pitchFamily="2" charset="2"/>
              </a:rPr>
              <a:t>page, </a:t>
            </a:r>
            <a:r>
              <a:rPr lang="en-US" dirty="0" smtClean="0">
                <a:sym typeface="Wingdings" pitchFamily="2" charset="2"/>
                <a:hlinkClick r:id="rId3"/>
              </a:rPr>
              <a:t>Link to </a:t>
            </a:r>
            <a:r>
              <a:rPr lang="en-US" dirty="0" err="1" smtClean="0">
                <a:sym typeface="Wingdings" pitchFamily="2" charset="2"/>
                <a:hlinkClick r:id="rId3"/>
              </a:rPr>
              <a:t>NYTimes</a:t>
            </a:r>
            <a:endParaRPr lang="en-US" dirty="0">
              <a:sym typeface="Wingdings" pitchFamily="2" charset="2"/>
            </a:endParaRPr>
          </a:p>
          <a:p>
            <a:r>
              <a:rPr lang="en-US" b="1" dirty="0">
                <a:sym typeface="Wingdings" pitchFamily="2" charset="2"/>
              </a:rPr>
              <a:t>Marche</a:t>
            </a:r>
            <a:r>
              <a:rPr lang="en-US" dirty="0">
                <a:sym typeface="Wingdings" pitchFamily="2" charset="2"/>
              </a:rPr>
              <a:t>: 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err="1" smtClean="0">
                <a:sym typeface="Wingdings" pitchFamily="2" charset="2"/>
              </a:rPr>
              <a:t>Rosso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Conero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Vernaccia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Serrapetrona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en-US" dirty="0" err="1" smtClean="0">
                <a:sym typeface="Wingdings" pitchFamily="2" charset="2"/>
              </a:rPr>
              <a:t>spumante</a:t>
            </a:r>
            <a:r>
              <a:rPr lang="en-US" dirty="0" smtClean="0">
                <a:sym typeface="Wingdings" pitchFamily="2" charset="2"/>
              </a:rPr>
              <a:t>)</a:t>
            </a:r>
            <a:endParaRPr lang="en-US" dirty="0">
              <a:sym typeface="Wingdings" pitchFamily="2" charset="2"/>
            </a:endParaRPr>
          </a:p>
          <a:p>
            <a:r>
              <a:rPr lang="en-US" b="1" dirty="0" err="1">
                <a:sym typeface="Wingdings" pitchFamily="2" charset="2"/>
              </a:rPr>
              <a:t>Abruzzo</a:t>
            </a:r>
            <a:r>
              <a:rPr lang="en-US" dirty="0" smtClean="0">
                <a:sym typeface="Wingdings" pitchFamily="2" charset="2"/>
              </a:rPr>
              <a:t>:</a:t>
            </a:r>
          </a:p>
          <a:p>
            <a:pPr lvl="1"/>
            <a:r>
              <a:rPr lang="en-US" dirty="0" err="1" smtClean="0">
                <a:sym typeface="Wingdings" pitchFamily="2" charset="2"/>
              </a:rPr>
              <a:t>Montepulciano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d’Abruzzo</a:t>
            </a:r>
            <a:endParaRPr lang="en-US" dirty="0">
              <a:sym typeface="Wingdings" pitchFamily="2" charset="2"/>
            </a:endParaRPr>
          </a:p>
          <a:p>
            <a:r>
              <a:rPr lang="en-US" b="1" dirty="0" smtClean="0">
                <a:sym typeface="Wingdings" pitchFamily="2" charset="2"/>
              </a:rPr>
              <a:t>Latium</a:t>
            </a:r>
            <a:r>
              <a:rPr lang="en-US" dirty="0" smtClean="0">
                <a:sym typeface="Wingdings" pitchFamily="2" charset="2"/>
              </a:rPr>
              <a:t>: </a:t>
            </a:r>
            <a:r>
              <a:rPr lang="en-US" dirty="0">
                <a:sym typeface="Wingdings" pitchFamily="2" charset="2"/>
              </a:rPr>
              <a:t>No DOCG</a:t>
            </a:r>
          </a:p>
          <a:p>
            <a:r>
              <a:rPr lang="en-US" b="1" dirty="0">
                <a:sym typeface="Wingdings" pitchFamily="2" charset="2"/>
              </a:rPr>
              <a:t>Molise</a:t>
            </a:r>
            <a:r>
              <a:rPr lang="en-US" dirty="0">
                <a:sym typeface="Wingdings" pitchFamily="2" charset="2"/>
              </a:rPr>
              <a:t>: No </a:t>
            </a:r>
            <a:r>
              <a:rPr lang="en-US" dirty="0" smtClean="0">
                <a:sym typeface="Wingdings" pitchFamily="2" charset="2"/>
              </a:rPr>
              <a:t>DOCG</a:t>
            </a:r>
          </a:p>
          <a:p>
            <a:r>
              <a:rPr lang="en-US" b="1" dirty="0" smtClean="0">
                <a:sym typeface="Wingdings" pitchFamily="2" charset="2"/>
              </a:rPr>
              <a:t>Umbria</a:t>
            </a:r>
            <a:r>
              <a:rPr lang="en-US" dirty="0" smtClean="0">
                <a:sym typeface="Wingdings" pitchFamily="2" charset="2"/>
              </a:rPr>
              <a:t>: </a:t>
            </a:r>
          </a:p>
          <a:p>
            <a:pPr lvl="1"/>
            <a:r>
              <a:rPr lang="en-US" dirty="0" err="1" smtClean="0">
                <a:sym typeface="Wingdings" pitchFamily="2" charset="2"/>
              </a:rPr>
              <a:t>Montefalco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Sagrantino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Torgiano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Riserva</a:t>
            </a:r>
            <a:endParaRPr lang="en-US" dirty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farm3.static.flickr.com/2105/2396498038_affa2cc5fd.jpg?v=0"/>
          <p:cNvPicPr>
            <a:picLocks noChangeAspect="1" noChangeArrowheads="1"/>
          </p:cNvPicPr>
          <p:nvPr/>
        </p:nvPicPr>
        <p:blipFill>
          <a:blip r:embed="rId3" cstate="print">
            <a:lum bright="10000"/>
          </a:blip>
          <a:srcRect l="25723" t="8149" r="46216" b="11919"/>
          <a:stretch>
            <a:fillRect/>
          </a:stretch>
        </p:blipFill>
        <p:spPr bwMode="auto">
          <a:xfrm>
            <a:off x="6553200" y="953278"/>
            <a:ext cx="2425430" cy="5181600"/>
          </a:xfrm>
          <a:prstGeom prst="rect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</p:pic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/>
          <a:lstStyle/>
          <a:p>
            <a:r>
              <a:rPr lang="en-US" sz="4000" dirty="0">
                <a:sym typeface="Wingdings" pitchFamily="2" charset="2"/>
              </a:rPr>
              <a:t>Tuscany, DOCG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76400"/>
            <a:ext cx="7772400" cy="4876800"/>
          </a:xfrm>
        </p:spPr>
        <p:txBody>
          <a:bodyPr/>
          <a:lstStyle/>
          <a:p>
            <a:r>
              <a:rPr lang="en-US" sz="2800" dirty="0">
                <a:sym typeface="Wingdings" pitchFamily="2" charset="2"/>
              </a:rPr>
              <a:t>Chianti</a:t>
            </a:r>
          </a:p>
          <a:p>
            <a:r>
              <a:rPr lang="en-US" sz="2800" dirty="0">
                <a:sym typeface="Wingdings" pitchFamily="2" charset="2"/>
              </a:rPr>
              <a:t>Chianti </a:t>
            </a:r>
            <a:r>
              <a:rPr lang="en-US" sz="2800" dirty="0" err="1">
                <a:sym typeface="Wingdings" pitchFamily="2" charset="2"/>
              </a:rPr>
              <a:t>Classico</a:t>
            </a:r>
            <a:endParaRPr lang="en-US" sz="2800" dirty="0">
              <a:sym typeface="Wingdings" pitchFamily="2" charset="2"/>
            </a:endParaRPr>
          </a:p>
          <a:p>
            <a:pPr lvl="1"/>
            <a:r>
              <a:rPr lang="en-US" sz="2400" dirty="0">
                <a:sym typeface="Wingdings" pitchFamily="2" charset="2"/>
              </a:rPr>
              <a:t>Chianti </a:t>
            </a:r>
            <a:r>
              <a:rPr lang="en-US" sz="2400" dirty="0" err="1">
                <a:sym typeface="Wingdings" pitchFamily="2" charset="2"/>
              </a:rPr>
              <a:t>Classico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Riserva</a:t>
            </a:r>
            <a:endParaRPr lang="en-US" sz="2400" dirty="0">
              <a:sym typeface="Wingdings" pitchFamily="2" charset="2"/>
            </a:endParaRPr>
          </a:p>
          <a:p>
            <a:pPr lvl="2"/>
            <a:r>
              <a:rPr lang="en-US" sz="2000" dirty="0">
                <a:sym typeface="Wingdings" pitchFamily="2" charset="2"/>
              </a:rPr>
              <a:t>20% of production, not made every year</a:t>
            </a:r>
          </a:p>
          <a:p>
            <a:r>
              <a:rPr lang="en-US" sz="2800" dirty="0" err="1">
                <a:sym typeface="Wingdings" pitchFamily="2" charset="2"/>
              </a:rPr>
              <a:t>Carmignano</a:t>
            </a:r>
            <a:endParaRPr lang="en-US" sz="2800" dirty="0">
              <a:sym typeface="Wingdings" pitchFamily="2" charset="2"/>
            </a:endParaRPr>
          </a:p>
          <a:p>
            <a:r>
              <a:rPr lang="en-US" sz="2800" dirty="0" err="1">
                <a:sym typeface="Wingdings" pitchFamily="2" charset="2"/>
              </a:rPr>
              <a:t>Vernaccia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di</a:t>
            </a:r>
            <a:r>
              <a:rPr lang="en-US" sz="2800" dirty="0">
                <a:sym typeface="Wingdings" pitchFamily="2" charset="2"/>
              </a:rPr>
              <a:t> San </a:t>
            </a:r>
            <a:r>
              <a:rPr lang="en-US" sz="2800" dirty="0" err="1">
                <a:sym typeface="Wingdings" pitchFamily="2" charset="2"/>
              </a:rPr>
              <a:t>Gimignano</a:t>
            </a:r>
            <a:r>
              <a:rPr lang="en-US" sz="2800" dirty="0">
                <a:sym typeface="Wingdings" pitchFamily="2" charset="2"/>
              </a:rPr>
              <a:t> (White)</a:t>
            </a:r>
          </a:p>
          <a:p>
            <a:r>
              <a:rPr lang="en-US" sz="2800" dirty="0" err="1">
                <a:sym typeface="Wingdings" pitchFamily="2" charset="2"/>
              </a:rPr>
              <a:t>Brunello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di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Montalcino</a:t>
            </a:r>
            <a:endParaRPr lang="en-US" sz="2800" dirty="0">
              <a:sym typeface="Wingdings" pitchFamily="2" charset="2"/>
            </a:endParaRPr>
          </a:p>
          <a:p>
            <a:r>
              <a:rPr lang="en-US" sz="2800" dirty="0" err="1">
                <a:sym typeface="Wingdings" pitchFamily="2" charset="2"/>
              </a:rPr>
              <a:t>Vino</a:t>
            </a:r>
            <a:r>
              <a:rPr lang="en-US" sz="2800" dirty="0">
                <a:sym typeface="Wingdings" pitchFamily="2" charset="2"/>
              </a:rPr>
              <a:t> Nobile </a:t>
            </a:r>
            <a:r>
              <a:rPr lang="en-US" sz="2800" dirty="0" err="1">
                <a:sym typeface="Wingdings" pitchFamily="2" charset="2"/>
              </a:rPr>
              <a:t>di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Montepulciano</a:t>
            </a:r>
            <a:endParaRPr lang="en-US" sz="2800" dirty="0">
              <a:sym typeface="Wingdings" pitchFamily="2" charset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81800" y="5625405"/>
            <a:ext cx="23622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 err="1" smtClean="0"/>
              <a:t>Fiaschi</a:t>
            </a:r>
            <a:endParaRPr lang="en-US" sz="2800" u="sng" dirty="0" smtClean="0"/>
          </a:p>
          <a:p>
            <a:pPr algn="ctr"/>
            <a:r>
              <a:rPr lang="en-US" sz="2400" dirty="0" smtClean="0"/>
              <a:t>Old Style</a:t>
            </a:r>
          </a:p>
          <a:p>
            <a:pPr algn="ctr"/>
            <a:r>
              <a:rPr lang="en-US" sz="2400" dirty="0" smtClean="0"/>
              <a:t>Chianti Bottle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/>
          <a:lstStyle/>
          <a:p>
            <a:r>
              <a:rPr lang="en-US" dirty="0"/>
              <a:t>Super Tuscans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Often Categorized as IGT Wines</a:t>
            </a:r>
          </a:p>
          <a:p>
            <a:r>
              <a:rPr lang="en-US" dirty="0"/>
              <a:t>Can be any combination of grapes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>
            <a:normAutofit/>
          </a:bodyPr>
          <a:lstStyle/>
          <a:p>
            <a:r>
              <a:rPr lang="en-US" sz="4000" dirty="0">
                <a:sym typeface="Wingdings" pitchFamily="2" charset="2"/>
              </a:rPr>
              <a:t>Wine Regions: North West Italy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5050536"/>
          </a:xfrm>
        </p:spPr>
        <p:txBody>
          <a:bodyPr/>
          <a:lstStyle/>
          <a:p>
            <a:r>
              <a:rPr lang="en-US" b="1" dirty="0">
                <a:sym typeface="Wingdings" pitchFamily="2" charset="2"/>
              </a:rPr>
              <a:t>Valle d’Aosta</a:t>
            </a:r>
            <a:r>
              <a:rPr lang="en-US" dirty="0">
                <a:sym typeface="Wingdings" pitchFamily="2" charset="2"/>
              </a:rPr>
              <a:t>: No DOCG</a:t>
            </a:r>
          </a:p>
          <a:p>
            <a:r>
              <a:rPr lang="en-US" b="1" dirty="0" smtClean="0">
                <a:sym typeface="Wingdings" pitchFamily="2" charset="2"/>
              </a:rPr>
              <a:t>Piedmont</a:t>
            </a:r>
            <a:endParaRPr lang="en-US" sz="2400" dirty="0" smtClean="0">
              <a:sym typeface="Wingdings" pitchFamily="2" charset="2"/>
            </a:endParaRPr>
          </a:p>
          <a:p>
            <a:pPr lvl="1"/>
            <a:r>
              <a:rPr lang="en-US" dirty="0" err="1" smtClean="0">
                <a:sym typeface="Wingdings" pitchFamily="2" charset="2"/>
              </a:rPr>
              <a:t>Barbaresco</a:t>
            </a:r>
            <a:r>
              <a:rPr lang="en-US" dirty="0">
                <a:sym typeface="Wingdings" pitchFamily="2" charset="2"/>
              </a:rPr>
              <a:t>, Barolo, </a:t>
            </a:r>
            <a:r>
              <a:rPr lang="en-US" dirty="0" smtClean="0">
                <a:sym typeface="Wingdings" pitchFamily="2" charset="2"/>
              </a:rPr>
              <a:t>Barolo </a:t>
            </a:r>
            <a:r>
              <a:rPr lang="en-US" dirty="0" err="1" smtClean="0">
                <a:sym typeface="Wingdings" pitchFamily="2" charset="2"/>
              </a:rPr>
              <a:t>Chinato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Gattinara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Barbera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Ghemme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dirty="0" err="1">
                <a:sym typeface="Wingdings" pitchFamily="2" charset="2"/>
              </a:rPr>
              <a:t>Brachetto</a:t>
            </a:r>
            <a:r>
              <a:rPr lang="en-US" dirty="0">
                <a:sym typeface="Wingdings" pitchFamily="2" charset="2"/>
              </a:rPr>
              <a:t> d’ </a:t>
            </a:r>
            <a:r>
              <a:rPr lang="en-US" dirty="0" err="1" smtClean="0">
                <a:sym typeface="Wingdings" pitchFamily="2" charset="2"/>
              </a:rPr>
              <a:t>Acqui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  <a:hlinkClick r:id="rId3"/>
              </a:rPr>
              <a:t>Dolcetto</a:t>
            </a:r>
            <a:r>
              <a:rPr lang="en-US" dirty="0" smtClean="0">
                <a:sym typeface="Wingdings" pitchFamily="2" charset="2"/>
                <a:hlinkClick r:id="rId3"/>
              </a:rPr>
              <a:t> (DOC) </a:t>
            </a:r>
            <a:r>
              <a:rPr lang="en-US" dirty="0">
                <a:sym typeface="Wingdings" pitchFamily="2" charset="2"/>
              </a:rPr>
              <a:t>(Reds),  Asti, </a:t>
            </a:r>
            <a:r>
              <a:rPr lang="en-US" dirty="0" err="1" smtClean="0">
                <a:sym typeface="Wingdings" pitchFamily="2" charset="2"/>
              </a:rPr>
              <a:t>Moscato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d’Asti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Gavi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>
                <a:sym typeface="Wingdings" pitchFamily="2" charset="2"/>
              </a:rPr>
              <a:t>(Whites</a:t>
            </a:r>
            <a:r>
              <a:rPr lang="en-US" dirty="0" smtClean="0">
                <a:sym typeface="Wingdings" pitchFamily="2" charset="2"/>
              </a:rPr>
              <a:t>), </a:t>
            </a:r>
            <a:r>
              <a:rPr lang="en-US" dirty="0" err="1" smtClean="0">
                <a:sym typeface="Wingdings" pitchFamily="2" charset="2"/>
              </a:rPr>
              <a:t>Roero</a:t>
            </a:r>
            <a:r>
              <a:rPr lang="en-US" dirty="0" smtClean="0">
                <a:sym typeface="Wingdings" pitchFamily="2" charset="2"/>
              </a:rPr>
              <a:t> (red/white)</a:t>
            </a:r>
            <a:endParaRPr lang="en-US" dirty="0">
              <a:sym typeface="Wingdings" pitchFamily="2" charset="2"/>
            </a:endParaRPr>
          </a:p>
          <a:p>
            <a:r>
              <a:rPr lang="en-US" b="1" dirty="0" smtClean="0">
                <a:sym typeface="Wingdings" pitchFamily="2" charset="2"/>
              </a:rPr>
              <a:t>Lombardy</a:t>
            </a:r>
          </a:p>
          <a:p>
            <a:pPr lvl="1"/>
            <a:r>
              <a:rPr lang="en-US" dirty="0" err="1" smtClean="0">
                <a:sym typeface="Wingdings" pitchFamily="2" charset="2"/>
              </a:rPr>
              <a:t>Valtellina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Superiore</a:t>
            </a:r>
            <a:r>
              <a:rPr lang="en-US" dirty="0">
                <a:sym typeface="Wingdings" pitchFamily="2" charset="2"/>
              </a:rPr>
              <a:t> (Red), </a:t>
            </a:r>
            <a:r>
              <a:rPr lang="en-US" dirty="0" err="1">
                <a:sym typeface="Wingdings" pitchFamily="2" charset="2"/>
              </a:rPr>
              <a:t>Franciacorta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(</a:t>
            </a:r>
            <a:r>
              <a:rPr lang="en-US" dirty="0" err="1" smtClean="0">
                <a:sym typeface="Wingdings" pitchFamily="2" charset="2"/>
              </a:rPr>
              <a:t>Spumante</a:t>
            </a:r>
            <a:r>
              <a:rPr lang="en-US" dirty="0">
                <a:sym typeface="Wingdings" pitchFamily="2" charset="2"/>
              </a:rPr>
              <a:t>)</a:t>
            </a:r>
            <a:endParaRPr lang="en-US" b="1" dirty="0">
              <a:sym typeface="Wingdings" pitchFamily="2" charset="2"/>
            </a:endParaRPr>
          </a:p>
          <a:p>
            <a:r>
              <a:rPr lang="en-US" b="1" dirty="0">
                <a:sym typeface="Wingdings" pitchFamily="2" charset="2"/>
              </a:rPr>
              <a:t>Liguria:</a:t>
            </a:r>
            <a:r>
              <a:rPr lang="en-US" dirty="0">
                <a:sym typeface="Wingdings" pitchFamily="2" charset="2"/>
              </a:rPr>
              <a:t> No DOCG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382000" cy="1069848"/>
          </a:xfrm>
        </p:spPr>
        <p:txBody>
          <a:bodyPr>
            <a:noAutofit/>
          </a:bodyPr>
          <a:lstStyle/>
          <a:p>
            <a:r>
              <a:rPr lang="en-US" dirty="0" smtClean="0"/>
              <a:t>Piedmont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/>
              <a:t>Barolo</a:t>
            </a:r>
            <a:endParaRPr lang="en-US" sz="24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sz="2400" dirty="0" err="1" smtClean="0"/>
              <a:t>Barbaresco</a:t>
            </a:r>
            <a:endParaRPr lang="en-US" sz="2400" dirty="0" smtClean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Nebbiolo</a:t>
            </a:r>
            <a:r>
              <a:rPr lang="en-US" sz="2400" dirty="0" smtClean="0"/>
              <a:t> Grape</a:t>
            </a:r>
          </a:p>
          <a:p>
            <a:r>
              <a:rPr lang="en-US" sz="2400" dirty="0" smtClean="0"/>
              <a:t>Aged </a:t>
            </a:r>
            <a:r>
              <a:rPr lang="en-US" sz="2400" dirty="0"/>
              <a:t>Minimum of Three Years in Wood</a:t>
            </a:r>
          </a:p>
          <a:p>
            <a:r>
              <a:rPr lang="en-US" sz="2400" dirty="0" err="1"/>
              <a:t>Riserva</a:t>
            </a:r>
            <a:r>
              <a:rPr lang="en-US" sz="2400" dirty="0"/>
              <a:t>: Aged Five </a:t>
            </a:r>
            <a:r>
              <a:rPr lang="en-US" sz="2400" dirty="0" smtClean="0"/>
              <a:t>Years</a:t>
            </a:r>
          </a:p>
          <a:p>
            <a:r>
              <a:rPr lang="en-US" sz="2400" dirty="0" smtClean="0"/>
              <a:t>Single Vineyards</a:t>
            </a:r>
          </a:p>
          <a:p>
            <a:r>
              <a:rPr lang="en-US" sz="2400" dirty="0" smtClean="0"/>
              <a:t>Cellar: 8-25 years</a:t>
            </a:r>
          </a:p>
          <a:p>
            <a:r>
              <a:rPr lang="en-US" sz="2400" dirty="0" smtClean="0"/>
              <a:t>Wine </a:t>
            </a:r>
          </a:p>
          <a:p>
            <a:pPr lvl="1"/>
            <a:r>
              <a:rPr lang="en-US" sz="2400" dirty="0" smtClean="0"/>
              <a:t>Show Finesse, Rich &amp; Smokey</a:t>
            </a:r>
            <a:endParaRPr lang="en-US" sz="2400" dirty="0"/>
          </a:p>
        </p:txBody>
      </p:sp>
      <p:sp>
        <p:nvSpPr>
          <p:cNvPr id="69636" name="Rectangle 4"/>
          <p:cNvSpPr>
            <a:spLocks noGrp="1" noChangeArrowheads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Nebbiolo</a:t>
            </a:r>
            <a:r>
              <a:rPr lang="en-US" sz="2400" dirty="0" smtClean="0"/>
              <a:t> Grape</a:t>
            </a:r>
          </a:p>
          <a:p>
            <a:r>
              <a:rPr lang="en-US" sz="2400" dirty="0" smtClean="0"/>
              <a:t>Aged </a:t>
            </a:r>
            <a:r>
              <a:rPr lang="en-US" sz="2400" dirty="0"/>
              <a:t>Minimum of Two Years (One in Wood)</a:t>
            </a:r>
          </a:p>
          <a:p>
            <a:r>
              <a:rPr lang="en-US" sz="2400" dirty="0" err="1"/>
              <a:t>Riserva</a:t>
            </a:r>
            <a:r>
              <a:rPr lang="en-US" sz="2400" dirty="0"/>
              <a:t>: Aged Four </a:t>
            </a:r>
            <a:r>
              <a:rPr lang="en-US" sz="2400" dirty="0" smtClean="0"/>
              <a:t>Years</a:t>
            </a:r>
          </a:p>
          <a:p>
            <a:r>
              <a:rPr lang="en-US" sz="2400" dirty="0" smtClean="0"/>
              <a:t>Cellar: 5-20 Years</a:t>
            </a:r>
          </a:p>
          <a:p>
            <a:r>
              <a:rPr lang="en-US" sz="2400" dirty="0" smtClean="0"/>
              <a:t>Wine</a:t>
            </a:r>
          </a:p>
          <a:p>
            <a:pPr lvl="1"/>
            <a:r>
              <a:rPr lang="en-US" sz="2400" dirty="0" smtClean="0"/>
              <a:t>Elegant, Feminine, Powerful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0" y="10668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Barolo vs. </a:t>
            </a:r>
            <a:r>
              <a:rPr lang="en-US" dirty="0" err="1" smtClean="0"/>
              <a:t>Barbaresco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“Patience is a Virtue”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1752"/>
            <a:ext cx="8382000" cy="1069848"/>
          </a:xfrm>
        </p:spPr>
        <p:txBody>
          <a:bodyPr/>
          <a:lstStyle/>
          <a:p>
            <a:r>
              <a:rPr lang="en-US" dirty="0"/>
              <a:t>Piedmont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381000" y="2133600"/>
            <a:ext cx="4041648" cy="457200"/>
          </a:xfrm>
        </p:spPr>
        <p:txBody>
          <a:bodyPr/>
          <a:lstStyle/>
          <a:p>
            <a:r>
              <a:rPr lang="en-US" sz="2400" dirty="0" err="1" smtClean="0"/>
              <a:t>Moscato</a:t>
            </a:r>
            <a:r>
              <a:rPr lang="en-US" sz="2400" dirty="0" smtClean="0"/>
              <a:t> d’ Asti</a:t>
            </a:r>
            <a:endParaRPr lang="en-US" sz="24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>
          <a:xfrm>
            <a:off x="4721225" y="2133600"/>
            <a:ext cx="4041775" cy="457200"/>
          </a:xfrm>
        </p:spPr>
        <p:txBody>
          <a:bodyPr/>
          <a:lstStyle/>
          <a:p>
            <a:r>
              <a:rPr lang="en-US" sz="2400" dirty="0" smtClean="0"/>
              <a:t>Asti</a:t>
            </a:r>
            <a:endParaRPr lang="en-US" sz="2400" dirty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err="1" smtClean="0"/>
              <a:t>Frizzantino</a:t>
            </a:r>
            <a:endParaRPr lang="en-US" sz="2400" dirty="0" smtClean="0"/>
          </a:p>
          <a:p>
            <a:pPr lvl="1"/>
            <a:r>
              <a:rPr lang="en-US" sz="2400" dirty="0" smtClean="0"/>
              <a:t>Crushed and kept cold then bottled to complete fermentation</a:t>
            </a:r>
          </a:p>
          <a:p>
            <a:r>
              <a:rPr lang="en-US" sz="2400" dirty="0" smtClean="0"/>
              <a:t>5.5-8% alc.</a:t>
            </a:r>
            <a:endParaRPr lang="en-US" sz="2200" dirty="0" smtClean="0"/>
          </a:p>
          <a:p>
            <a:r>
              <a:rPr lang="en-US" sz="2400" dirty="0" smtClean="0"/>
              <a:t>Smaller Production</a:t>
            </a:r>
          </a:p>
          <a:p>
            <a:r>
              <a:rPr lang="en-US" sz="2400" dirty="0" err="1" smtClean="0"/>
              <a:t>Moscato</a:t>
            </a:r>
            <a:r>
              <a:rPr lang="en-US" sz="2400" dirty="0" smtClean="0"/>
              <a:t> Grape</a:t>
            </a:r>
          </a:p>
          <a:p>
            <a:pPr lvl="1"/>
            <a:r>
              <a:rPr lang="en-US" sz="2400" dirty="0" smtClean="0"/>
              <a:t>Peach Nectar</a:t>
            </a:r>
          </a:p>
          <a:p>
            <a:pPr lvl="1"/>
            <a:r>
              <a:rPr lang="en-US" sz="2400" dirty="0" smtClean="0"/>
              <a:t>Great Dessert Style Sparkling Wine</a:t>
            </a:r>
          </a:p>
          <a:p>
            <a:pPr lvl="1"/>
            <a:endParaRPr lang="en-US" sz="2400" dirty="0"/>
          </a:p>
        </p:txBody>
      </p:sp>
      <p:sp>
        <p:nvSpPr>
          <p:cNvPr id="76804" name="Rectangle 4"/>
          <p:cNvSpPr>
            <a:spLocks noGrp="1" noChangeArrowheads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Frizzante</a:t>
            </a:r>
            <a:endParaRPr lang="en-US" sz="2400" dirty="0" smtClean="0"/>
          </a:p>
          <a:p>
            <a:pPr lvl="1"/>
            <a:r>
              <a:rPr lang="en-US" sz="2400" dirty="0" err="1" smtClean="0"/>
              <a:t>Cuve</a:t>
            </a:r>
            <a:r>
              <a:rPr lang="en-US" sz="2400" dirty="0" smtClean="0"/>
              <a:t> close, bottle fermented</a:t>
            </a:r>
          </a:p>
          <a:p>
            <a:r>
              <a:rPr lang="en-US" sz="2400" dirty="0" smtClean="0"/>
              <a:t>7.5-9% alc.</a:t>
            </a:r>
          </a:p>
          <a:p>
            <a:r>
              <a:rPr lang="en-US" sz="2400" dirty="0" err="1" smtClean="0"/>
              <a:t>Moscato</a:t>
            </a:r>
            <a:r>
              <a:rPr lang="en-US" sz="2400" dirty="0" smtClean="0"/>
              <a:t> Grape</a:t>
            </a:r>
          </a:p>
          <a:p>
            <a:pPr lvl="1"/>
            <a:r>
              <a:rPr lang="en-US" sz="2400" dirty="0" smtClean="0"/>
              <a:t>Light, Fresh, Grapey, Hints of Peach</a:t>
            </a:r>
          </a:p>
          <a:p>
            <a:pPr lvl="1"/>
            <a:r>
              <a:rPr lang="en-US" sz="2400" dirty="0" smtClean="0"/>
              <a:t>Great Dessert Style Sparkling Wine</a:t>
            </a:r>
          </a:p>
          <a:p>
            <a:pPr lvl="1"/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>
            <a:normAutofit/>
          </a:bodyPr>
          <a:lstStyle/>
          <a:p>
            <a:r>
              <a:rPr lang="en-US" sz="4000" dirty="0">
                <a:sym typeface="Wingdings" pitchFamily="2" charset="2"/>
              </a:rPr>
              <a:t>Wine Region: North Eastern Italy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19200"/>
            <a:ext cx="8534400" cy="5334000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ym typeface="Wingdings" pitchFamily="2" charset="2"/>
              </a:rPr>
              <a:t>Veneto</a:t>
            </a:r>
            <a:r>
              <a:rPr lang="en-US" dirty="0" smtClean="0">
                <a:sym typeface="Wingdings" pitchFamily="2" charset="2"/>
              </a:rPr>
              <a:t>:</a:t>
            </a:r>
          </a:p>
          <a:p>
            <a:pPr lvl="1"/>
            <a:r>
              <a:rPr lang="en-US" dirty="0" err="1" smtClean="0">
                <a:sym typeface="Wingdings" pitchFamily="2" charset="2"/>
              </a:rPr>
              <a:t>Recioto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>
                <a:sym typeface="Wingdings" pitchFamily="2" charset="2"/>
              </a:rPr>
              <a:t>do </a:t>
            </a:r>
            <a:r>
              <a:rPr lang="en-US" dirty="0" smtClean="0">
                <a:sym typeface="Wingdings" pitchFamily="2" charset="2"/>
              </a:rPr>
              <a:t>Soave, DOCG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Important wine from Veneto:</a:t>
            </a:r>
          </a:p>
          <a:p>
            <a:pPr lvl="2"/>
            <a:r>
              <a:rPr lang="en-US" u="sng" dirty="0" err="1" smtClean="0">
                <a:sym typeface="Wingdings" pitchFamily="2" charset="2"/>
              </a:rPr>
              <a:t>Valpolicella</a:t>
            </a:r>
            <a:r>
              <a:rPr lang="en-US" dirty="0" smtClean="0">
                <a:sym typeface="Wingdings" pitchFamily="2" charset="2"/>
              </a:rPr>
              <a:t>, 80% </a:t>
            </a:r>
            <a:r>
              <a:rPr lang="en-US" dirty="0" err="1" smtClean="0">
                <a:sym typeface="Wingdings" pitchFamily="2" charset="2"/>
              </a:rPr>
              <a:t>Corvina</a:t>
            </a:r>
            <a:r>
              <a:rPr lang="en-US" dirty="0" smtClean="0">
                <a:sym typeface="Wingdings" pitchFamily="2" charset="2"/>
              </a:rPr>
              <a:t>, light red, light style</a:t>
            </a:r>
          </a:p>
          <a:p>
            <a:pPr lvl="2">
              <a:lnSpc>
                <a:spcPct val="90000"/>
              </a:lnSpc>
            </a:pPr>
            <a:r>
              <a:rPr lang="en-US" dirty="0" err="1" smtClean="0">
                <a:sym typeface="Wingdings" pitchFamily="2" charset="2"/>
                <a:hlinkClick r:id="rId3"/>
              </a:rPr>
              <a:t>Amorone</a:t>
            </a:r>
            <a:r>
              <a:rPr lang="en-US" dirty="0" smtClean="0">
                <a:sym typeface="Wingdings" pitchFamily="2" charset="2"/>
              </a:rPr>
              <a:t>, off-dry, chocolaty and spicy with tobacco “bruise sourness”, can be age worthy</a:t>
            </a:r>
          </a:p>
          <a:p>
            <a:pPr lvl="2">
              <a:lnSpc>
                <a:spcPct val="90000"/>
              </a:lnSpc>
            </a:pPr>
            <a:r>
              <a:rPr lang="en-US" u="sng" dirty="0" err="1" smtClean="0"/>
              <a:t>Bardolio</a:t>
            </a:r>
            <a:r>
              <a:rPr lang="en-US" dirty="0" smtClean="0"/>
              <a:t>, Grapes: 70% </a:t>
            </a:r>
            <a:r>
              <a:rPr lang="en-US" dirty="0" err="1" smtClean="0"/>
              <a:t>Corvina</a:t>
            </a:r>
            <a:r>
              <a:rPr lang="en-US" dirty="0" smtClean="0"/>
              <a:t>, +</a:t>
            </a:r>
            <a:r>
              <a:rPr lang="en-US" dirty="0" err="1" smtClean="0"/>
              <a:t>Molinara</a:t>
            </a:r>
            <a:r>
              <a:rPr lang="en-US" dirty="0" smtClean="0"/>
              <a:t> &amp; </a:t>
            </a:r>
            <a:r>
              <a:rPr lang="en-US" dirty="0" err="1" smtClean="0"/>
              <a:t>Rondinella</a:t>
            </a:r>
            <a:endParaRPr lang="en-US" dirty="0" smtClean="0"/>
          </a:p>
          <a:p>
            <a:pPr lvl="2">
              <a:lnSpc>
                <a:spcPct val="90000"/>
              </a:lnSpc>
            </a:pPr>
            <a:r>
              <a:rPr lang="en-US" u="sng" dirty="0" smtClean="0"/>
              <a:t>Soave</a:t>
            </a:r>
            <a:r>
              <a:rPr lang="en-US" dirty="0" smtClean="0"/>
              <a:t>: Grapes: </a:t>
            </a:r>
            <a:r>
              <a:rPr lang="en-US" dirty="0" err="1" smtClean="0"/>
              <a:t>Garganega</a:t>
            </a:r>
            <a:r>
              <a:rPr lang="en-US" dirty="0" smtClean="0"/>
              <a:t> &amp; </a:t>
            </a:r>
            <a:r>
              <a:rPr lang="en-US" dirty="0" err="1" smtClean="0"/>
              <a:t>Trebbiano</a:t>
            </a:r>
            <a:r>
              <a:rPr lang="en-US" dirty="0" smtClean="0"/>
              <a:t>, Light, drink young</a:t>
            </a:r>
            <a:endParaRPr lang="en-US" dirty="0">
              <a:sym typeface="Wingdings" pitchFamily="2" charset="2"/>
            </a:endParaRPr>
          </a:p>
          <a:p>
            <a:pPr lvl="2">
              <a:lnSpc>
                <a:spcPct val="90000"/>
              </a:lnSpc>
            </a:pPr>
            <a:r>
              <a:rPr lang="en-US" u="sng" dirty="0" err="1" smtClean="0"/>
              <a:t>Prosecco</a:t>
            </a:r>
            <a:r>
              <a:rPr lang="en-US" dirty="0" smtClean="0"/>
              <a:t>: </a:t>
            </a:r>
            <a:r>
              <a:rPr lang="en-US" dirty="0" err="1" smtClean="0"/>
              <a:t>Frizzante</a:t>
            </a:r>
            <a:endParaRPr lang="en-US" dirty="0" smtClean="0"/>
          </a:p>
          <a:p>
            <a:r>
              <a:rPr lang="en-US" b="1" dirty="0" smtClean="0">
                <a:sym typeface="Wingdings" pitchFamily="2" charset="2"/>
              </a:rPr>
              <a:t>Friuli-Venezia </a:t>
            </a:r>
            <a:r>
              <a:rPr lang="en-US" b="1" dirty="0">
                <a:sym typeface="Wingdings" pitchFamily="2" charset="2"/>
              </a:rPr>
              <a:t>Giulia</a:t>
            </a:r>
            <a:r>
              <a:rPr lang="en-US" dirty="0">
                <a:sym typeface="Wingdings" pitchFamily="2" charset="2"/>
              </a:rPr>
              <a:t>: 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err="1" smtClean="0">
                <a:sym typeface="Wingdings" pitchFamily="2" charset="2"/>
              </a:rPr>
              <a:t>Ramandolo</a:t>
            </a:r>
            <a:r>
              <a:rPr lang="en-US" dirty="0" smtClean="0">
                <a:sym typeface="Wingdings" pitchFamily="2" charset="2"/>
              </a:rPr>
              <a:t>, DOCG</a:t>
            </a:r>
            <a:endParaRPr lang="en-US" dirty="0">
              <a:sym typeface="Wingdings" pitchFamily="2" charset="2"/>
            </a:endParaRPr>
          </a:p>
          <a:p>
            <a:r>
              <a:rPr lang="en-US" b="1" dirty="0" err="1" smtClean="0">
                <a:sym typeface="Wingdings" pitchFamily="2" charset="2"/>
              </a:rPr>
              <a:t>Trentino</a:t>
            </a:r>
            <a:r>
              <a:rPr lang="en-US" b="1" dirty="0" smtClean="0">
                <a:sym typeface="Wingdings" pitchFamily="2" charset="2"/>
              </a:rPr>
              <a:t>-Alto </a:t>
            </a:r>
            <a:r>
              <a:rPr lang="en-US" b="1" dirty="0">
                <a:sym typeface="Wingdings" pitchFamily="2" charset="2"/>
              </a:rPr>
              <a:t>Adige</a:t>
            </a:r>
            <a:r>
              <a:rPr lang="en-US" dirty="0">
                <a:sym typeface="Wingdings" pitchFamily="2" charset="2"/>
              </a:rPr>
              <a:t>: No </a:t>
            </a:r>
            <a:r>
              <a:rPr lang="en-US" dirty="0" smtClean="0">
                <a:sym typeface="Wingdings" pitchFamily="2" charset="2"/>
              </a:rPr>
              <a:t>DOCG</a:t>
            </a:r>
            <a:endParaRPr lang="en-US" dirty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r>
              <a:rPr lang="en-US" dirty="0" smtClean="0"/>
              <a:t>Terms to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02936"/>
          </a:xfrm>
        </p:spPr>
        <p:txBody>
          <a:bodyPr>
            <a:normAutofit/>
          </a:bodyPr>
          <a:lstStyle/>
          <a:p>
            <a:r>
              <a:rPr lang="en-US" dirty="0" smtClean="0"/>
              <a:t>IGT, DOC, DOCG, </a:t>
            </a:r>
            <a:r>
              <a:rPr lang="en-US" i="1" dirty="0" err="1" smtClean="0"/>
              <a:t>Vino</a:t>
            </a:r>
            <a:r>
              <a:rPr lang="en-US" i="1" dirty="0" smtClean="0"/>
              <a:t> </a:t>
            </a:r>
            <a:r>
              <a:rPr lang="en-US" i="1" dirty="0" err="1" smtClean="0"/>
              <a:t>da</a:t>
            </a:r>
            <a:r>
              <a:rPr lang="en-US" i="1" dirty="0" smtClean="0"/>
              <a:t> </a:t>
            </a:r>
            <a:r>
              <a:rPr lang="en-US" i="1" dirty="0" err="1" smtClean="0"/>
              <a:t>Tavola</a:t>
            </a:r>
            <a:endParaRPr lang="en-US" i="1" dirty="0" smtClean="0"/>
          </a:p>
          <a:p>
            <a:r>
              <a:rPr lang="en-US" dirty="0" err="1" smtClean="0"/>
              <a:t>Annata</a:t>
            </a:r>
            <a:r>
              <a:rPr lang="en-US" dirty="0" smtClean="0"/>
              <a:t> or </a:t>
            </a:r>
            <a:r>
              <a:rPr lang="en-US" dirty="0" err="1" smtClean="0"/>
              <a:t>Vendemmia</a:t>
            </a:r>
            <a:endParaRPr lang="en-US" dirty="0" smtClean="0"/>
          </a:p>
          <a:p>
            <a:r>
              <a:rPr lang="en-US" dirty="0" err="1" smtClean="0"/>
              <a:t>Bianco</a:t>
            </a:r>
            <a:r>
              <a:rPr lang="en-US" dirty="0" smtClean="0"/>
              <a:t>/</a:t>
            </a:r>
            <a:r>
              <a:rPr lang="en-US" dirty="0" err="1" smtClean="0"/>
              <a:t>Rosso</a:t>
            </a:r>
            <a:endParaRPr lang="en-US" dirty="0" smtClean="0"/>
          </a:p>
          <a:p>
            <a:r>
              <a:rPr lang="en-US" dirty="0" err="1" smtClean="0"/>
              <a:t>Classico</a:t>
            </a:r>
            <a:endParaRPr lang="en-US" dirty="0" smtClean="0"/>
          </a:p>
          <a:p>
            <a:r>
              <a:rPr lang="en-US" dirty="0" err="1" smtClean="0"/>
              <a:t>Frizzantino</a:t>
            </a:r>
            <a:endParaRPr lang="en-US" dirty="0" smtClean="0"/>
          </a:p>
          <a:p>
            <a:r>
              <a:rPr lang="en-US" dirty="0" err="1" smtClean="0"/>
              <a:t>Frizzante</a:t>
            </a:r>
            <a:endParaRPr lang="en-US" dirty="0" smtClean="0"/>
          </a:p>
          <a:p>
            <a:r>
              <a:rPr lang="en-US" dirty="0" err="1" smtClean="0"/>
              <a:t>Spumante</a:t>
            </a:r>
            <a:endParaRPr lang="en-US" dirty="0" smtClean="0"/>
          </a:p>
          <a:p>
            <a:r>
              <a:rPr lang="en-US" dirty="0" err="1" smtClean="0"/>
              <a:t>Riserva</a:t>
            </a:r>
            <a:r>
              <a:rPr lang="en-US" dirty="0" smtClean="0"/>
              <a:t>/</a:t>
            </a:r>
            <a:r>
              <a:rPr lang="en-US" dirty="0" err="1" smtClean="0"/>
              <a:t>Riserva</a:t>
            </a:r>
            <a:r>
              <a:rPr lang="en-US" dirty="0" smtClean="0"/>
              <a:t> </a:t>
            </a:r>
            <a:r>
              <a:rPr lang="en-US" dirty="0" err="1" smtClean="0"/>
              <a:t>Speciale</a:t>
            </a:r>
            <a:endParaRPr lang="en-US" dirty="0" smtClean="0"/>
          </a:p>
          <a:p>
            <a:r>
              <a:rPr lang="en-US" dirty="0" err="1" smtClean="0"/>
              <a:t>Vino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1066800"/>
          </a:xfrm>
        </p:spPr>
        <p:txBody>
          <a:bodyPr/>
          <a:lstStyle/>
          <a:p>
            <a:r>
              <a:rPr lang="en-US" dirty="0" smtClean="0"/>
              <a:t>History of Wine </a:t>
            </a:r>
            <a:r>
              <a:rPr lang="en-US" dirty="0"/>
              <a:t>Laws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981200"/>
            <a:ext cx="8610600" cy="4114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1963 </a:t>
            </a:r>
            <a:r>
              <a:rPr lang="en-US" i="1" dirty="0" err="1"/>
              <a:t>denominazione</a:t>
            </a:r>
            <a:r>
              <a:rPr lang="en-US" i="1" dirty="0"/>
              <a:t> </a:t>
            </a:r>
            <a:r>
              <a:rPr lang="en-US" i="1" dirty="0" err="1"/>
              <a:t>di</a:t>
            </a:r>
            <a:r>
              <a:rPr lang="en-US" i="1" dirty="0"/>
              <a:t> </a:t>
            </a:r>
            <a:r>
              <a:rPr lang="en-US" i="1" dirty="0" err="1"/>
              <a:t>origine</a:t>
            </a:r>
            <a:endParaRPr lang="en-US" i="1" dirty="0"/>
          </a:p>
          <a:p>
            <a:pPr>
              <a:lnSpc>
                <a:spcPct val="90000"/>
              </a:lnSpc>
            </a:pPr>
            <a:r>
              <a:rPr lang="en-US" dirty="0"/>
              <a:t>1966 </a:t>
            </a:r>
            <a:r>
              <a:rPr lang="en-US" i="1" dirty="0" err="1"/>
              <a:t>denominazione</a:t>
            </a:r>
            <a:r>
              <a:rPr lang="en-US" i="1" dirty="0"/>
              <a:t> </a:t>
            </a:r>
            <a:r>
              <a:rPr lang="en-US" i="1" dirty="0" err="1"/>
              <a:t>di</a:t>
            </a:r>
            <a:r>
              <a:rPr lang="en-US" i="1" dirty="0"/>
              <a:t> </a:t>
            </a:r>
            <a:r>
              <a:rPr lang="en-US" i="1" dirty="0" err="1"/>
              <a:t>origine</a:t>
            </a:r>
            <a:r>
              <a:rPr lang="en-US" i="1" dirty="0"/>
              <a:t> </a:t>
            </a:r>
            <a:r>
              <a:rPr lang="en-US" i="1" dirty="0" err="1"/>
              <a:t>controllata</a:t>
            </a:r>
            <a:r>
              <a:rPr lang="en-US" i="1" dirty="0"/>
              <a:t> </a:t>
            </a:r>
            <a:r>
              <a:rPr lang="en-US" dirty="0"/>
              <a:t>(DOC</a:t>
            </a:r>
            <a:r>
              <a:rPr lang="en-US" dirty="0" smtClean="0"/>
              <a:t>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2011, 318 DOC Names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1980 </a:t>
            </a:r>
            <a:r>
              <a:rPr lang="en-US" i="1" dirty="0" err="1"/>
              <a:t>denominazioine</a:t>
            </a:r>
            <a:r>
              <a:rPr lang="en-US" i="1" dirty="0"/>
              <a:t> de </a:t>
            </a:r>
            <a:r>
              <a:rPr lang="en-US" i="1" dirty="0" err="1"/>
              <a:t>origine</a:t>
            </a:r>
            <a:r>
              <a:rPr lang="en-US" i="1" dirty="0"/>
              <a:t> </a:t>
            </a:r>
            <a:r>
              <a:rPr lang="en-US" i="1" dirty="0" err="1"/>
              <a:t>contollata</a:t>
            </a:r>
            <a:r>
              <a:rPr lang="en-US" i="1" dirty="0"/>
              <a:t> </a:t>
            </a:r>
            <a:r>
              <a:rPr lang="en-US" i="1" dirty="0" err="1"/>
              <a:t>garantita</a:t>
            </a:r>
            <a:r>
              <a:rPr lang="en-US" i="1" dirty="0"/>
              <a:t> (DOCG) </a:t>
            </a:r>
            <a:endParaRPr lang="en-US" i="1" dirty="0" smtClean="0"/>
          </a:p>
          <a:p>
            <a:pPr lvl="1">
              <a:lnSpc>
                <a:spcPct val="90000"/>
              </a:lnSpc>
            </a:pPr>
            <a:r>
              <a:rPr lang="en-US" i="1" dirty="0" smtClean="0"/>
              <a:t>(30 as </a:t>
            </a:r>
            <a:r>
              <a:rPr lang="en-US" i="1" dirty="0"/>
              <a:t>of </a:t>
            </a:r>
            <a:r>
              <a:rPr lang="en-US" i="1" dirty="0" smtClean="0"/>
              <a:t>2007 </a:t>
            </a:r>
            <a:r>
              <a:rPr lang="en-US" i="1" dirty="0" smtClean="0">
                <a:sym typeface="Wingdings" pitchFamily="2" charset="2"/>
              </a:rPr>
              <a:t> 50 as of 2011</a:t>
            </a:r>
            <a:r>
              <a:rPr lang="en-US" i="1" dirty="0" smtClean="0"/>
              <a:t>)</a:t>
            </a:r>
            <a:endParaRPr lang="en-US" i="1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2007=~14%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2011= ~33%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1992 “</a:t>
            </a:r>
            <a:r>
              <a:rPr lang="en-US" dirty="0" err="1" smtClean="0"/>
              <a:t>Goria’s</a:t>
            </a:r>
            <a:r>
              <a:rPr lang="en-US" dirty="0" smtClean="0"/>
              <a:t> </a:t>
            </a:r>
            <a:r>
              <a:rPr lang="en-US" dirty="0"/>
              <a:t>Law</a:t>
            </a:r>
            <a:r>
              <a:rPr lang="en-US" dirty="0" smtClean="0"/>
              <a:t>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ym typeface="Wingdings" pitchFamily="2" charset="2"/>
              </a:rPr>
              <a:t>Homework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Wingdings" pitchFamily="2" charset="2"/>
              </a:rPr>
              <a:t>Next </a:t>
            </a:r>
            <a:r>
              <a:rPr lang="en-US" dirty="0">
                <a:sym typeface="Wingdings" pitchFamily="2" charset="2"/>
              </a:rPr>
              <a:t>Lecture is </a:t>
            </a:r>
            <a:r>
              <a:rPr lang="en-US" dirty="0" smtClean="0">
                <a:sym typeface="Wingdings" pitchFamily="2" charset="2"/>
              </a:rPr>
              <a:t>Oporto</a:t>
            </a:r>
          </a:p>
          <a:p>
            <a:r>
              <a:rPr lang="en-US" i="1" dirty="0" smtClean="0">
                <a:sym typeface="Wingdings" pitchFamily="2" charset="2"/>
              </a:rPr>
              <a:t>Quiz on Italy, Chile, Argentina, </a:t>
            </a:r>
            <a:r>
              <a:rPr lang="en-US" i="1" smtClean="0">
                <a:sym typeface="Wingdings" pitchFamily="2" charset="2"/>
              </a:rPr>
              <a:t>Iberian Peninsula </a:t>
            </a:r>
            <a:endParaRPr lang="en-US" i="1" dirty="0">
              <a:sym typeface="Wingdings" pitchFamily="2" charset="2"/>
            </a:endParaRPr>
          </a:p>
          <a:p>
            <a:endParaRPr lang="en-US" sz="2800" dirty="0">
              <a:sym typeface="Wingdings" pitchFamily="2" charset="2"/>
            </a:endParaRPr>
          </a:p>
          <a:p>
            <a:pPr>
              <a:buFontTx/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4400" dirty="0" smtClean="0"/>
              <a:t>Wine Law Categories</a:t>
            </a:r>
            <a:endParaRPr lang="en-US" sz="4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algn="r"/>
            <a:r>
              <a:rPr lang="en-US" dirty="0" smtClean="0"/>
              <a:t>“</a:t>
            </a:r>
            <a:r>
              <a:rPr lang="en-US" sz="2400" dirty="0" smtClean="0"/>
              <a:t>As </a:t>
            </a:r>
            <a:r>
              <a:rPr lang="en-US" sz="2400" dirty="0" smtClean="0"/>
              <a:t>market demands increased, so did the need to guarantee and protect the origin of Italian </a:t>
            </a:r>
            <a:r>
              <a:rPr lang="en-US" sz="2400" dirty="0" smtClean="0"/>
              <a:t>wines.” </a:t>
            </a:r>
          </a:p>
          <a:p>
            <a:pPr algn="r"/>
            <a:r>
              <a:rPr lang="en-US" sz="1800" i="1" dirty="0" smtClean="0"/>
              <a:t>Italian Trade Commission</a:t>
            </a:r>
          </a:p>
          <a:p>
            <a:pPr algn="r"/>
            <a:endParaRPr lang="en-US" sz="1800" i="1" dirty="0" smtClean="0"/>
          </a:p>
          <a:p>
            <a:pPr algn="r"/>
            <a:endParaRPr lang="en-US" sz="1800" i="1" dirty="0" smtClean="0"/>
          </a:p>
          <a:p>
            <a:pPr algn="r"/>
            <a:endParaRPr lang="en-US" sz="1800" i="1" dirty="0" smtClean="0"/>
          </a:p>
          <a:p>
            <a:pPr algn="r"/>
            <a:r>
              <a:rPr lang="en-US" sz="1800" dirty="0" smtClean="0"/>
              <a:t>The Italian Trade Commission is a Great Resource:</a:t>
            </a:r>
            <a:r>
              <a:rPr lang="en-US" sz="1800" i="1" dirty="0" smtClean="0"/>
              <a:t> </a:t>
            </a:r>
            <a:r>
              <a:rPr lang="en-US" sz="1800" i="1" dirty="0" smtClean="0">
                <a:hlinkClick r:id="rId2"/>
              </a:rPr>
              <a:t>http://</a:t>
            </a:r>
            <a:r>
              <a:rPr lang="en-US" sz="1800" i="1" dirty="0" smtClean="0">
                <a:hlinkClick r:id="rId2"/>
              </a:rPr>
              <a:t>italianmade.com/education/aboutitaly-italianmade.html</a:t>
            </a:r>
            <a:r>
              <a:rPr lang="en-US" sz="1800" i="1" dirty="0" smtClean="0"/>
              <a:t> </a:t>
            </a:r>
            <a:endParaRPr lang="en-US" sz="1800" i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</p:nvPr>
        </p:nvGraphicFramePr>
        <p:xfrm>
          <a:off x="152400" y="776288"/>
          <a:ext cx="5102225" cy="5851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/>
          <a:lstStyle/>
          <a:p>
            <a:r>
              <a:rPr lang="en-US" i="1" dirty="0" err="1" smtClean="0"/>
              <a:t>vino</a:t>
            </a:r>
            <a:r>
              <a:rPr lang="en-US" i="1" dirty="0" smtClean="0"/>
              <a:t> </a:t>
            </a:r>
            <a:r>
              <a:rPr lang="en-US" i="1" dirty="0" err="1" smtClean="0"/>
              <a:t>da</a:t>
            </a:r>
            <a:r>
              <a:rPr lang="en-US" i="1" dirty="0" smtClean="0"/>
              <a:t> </a:t>
            </a:r>
            <a:r>
              <a:rPr lang="en-US" i="1" dirty="0" err="1" smtClean="0"/>
              <a:t>tavola</a:t>
            </a:r>
            <a:endParaRPr lang="en-US" i="1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Table wine</a:t>
            </a:r>
          </a:p>
          <a:p>
            <a:r>
              <a:rPr lang="en-US" sz="2800" dirty="0"/>
              <a:t>Industrial alcohol </a:t>
            </a:r>
            <a:r>
              <a:rPr lang="en-US" sz="2800" dirty="0">
                <a:sym typeface="Wingdings" pitchFamily="2" charset="2"/>
              </a:rPr>
              <a:t> bulk wines</a:t>
            </a:r>
          </a:p>
          <a:p>
            <a:r>
              <a:rPr lang="en-US" sz="2800" dirty="0">
                <a:sym typeface="Wingdings" pitchFamily="2" charset="2"/>
              </a:rPr>
              <a:t>Label to read only:</a:t>
            </a:r>
          </a:p>
          <a:p>
            <a:pPr lvl="1"/>
            <a:r>
              <a:rPr lang="en-US" sz="2400" i="1" dirty="0" err="1">
                <a:sym typeface="Wingdings" pitchFamily="2" charset="2"/>
              </a:rPr>
              <a:t>rosso</a:t>
            </a:r>
            <a:r>
              <a:rPr lang="en-US" sz="2400" i="1" dirty="0">
                <a:sym typeface="Wingdings" pitchFamily="2" charset="2"/>
              </a:rPr>
              <a:t>/</a:t>
            </a:r>
            <a:r>
              <a:rPr lang="en-US" sz="2400" i="1" dirty="0" err="1">
                <a:sym typeface="Wingdings" pitchFamily="2" charset="2"/>
              </a:rPr>
              <a:t>blanco</a:t>
            </a:r>
            <a:endParaRPr lang="en-US" sz="2400" dirty="0">
              <a:sym typeface="Wingdings" pitchFamily="2" charset="2"/>
            </a:endParaRPr>
          </a:p>
          <a:p>
            <a:pPr lvl="1"/>
            <a:r>
              <a:rPr lang="en-US" sz="2400" dirty="0">
                <a:sym typeface="Wingdings" pitchFamily="2" charset="2"/>
              </a:rPr>
              <a:t>producers name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sz="4000" i="1" dirty="0" err="1">
                <a:sym typeface="Wingdings" pitchFamily="2" charset="2"/>
              </a:rPr>
              <a:t>Indicazione</a:t>
            </a:r>
            <a:r>
              <a:rPr lang="en-US" sz="4000" i="1" dirty="0">
                <a:sym typeface="Wingdings" pitchFamily="2" charset="2"/>
              </a:rPr>
              <a:t> </a:t>
            </a:r>
            <a:r>
              <a:rPr lang="en-US" sz="4000" i="1" dirty="0" err="1">
                <a:sym typeface="Wingdings" pitchFamily="2" charset="2"/>
              </a:rPr>
              <a:t>Geographica</a:t>
            </a:r>
            <a:r>
              <a:rPr lang="en-US" sz="4000" i="1" dirty="0">
                <a:sym typeface="Wingdings" pitchFamily="2" charset="2"/>
              </a:rPr>
              <a:t> </a:t>
            </a:r>
            <a:r>
              <a:rPr lang="en-US" sz="4000" i="1" dirty="0" err="1">
                <a:sym typeface="Wingdings" pitchFamily="2" charset="2"/>
              </a:rPr>
              <a:t>Tipica</a:t>
            </a:r>
            <a:r>
              <a:rPr lang="en-US" sz="4000" dirty="0">
                <a:sym typeface="Wingdings" pitchFamily="2" charset="2"/>
              </a:rPr>
              <a:t> (IGT)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>
                <a:sym typeface="Wingdings" pitchFamily="2" charset="2"/>
              </a:rPr>
              <a:t>Classified in </a:t>
            </a:r>
            <a:r>
              <a:rPr lang="en-US" dirty="0" smtClean="0">
                <a:sym typeface="Wingdings" pitchFamily="2" charset="2"/>
              </a:rPr>
              <a:t>1992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First Application 1996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~118 Classified IGTs as of 2007</a:t>
            </a:r>
            <a:endParaRPr lang="en-US" dirty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Produced in DOC/DOCG zone but can not list the zone or village on the </a:t>
            </a:r>
            <a:r>
              <a:rPr lang="en-US" dirty="0" smtClean="0">
                <a:sym typeface="Wingdings" pitchFamily="2" charset="2"/>
              </a:rPr>
              <a:t>label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Lists Region such as Tuscany, Piedmont, Apulia…</a:t>
            </a:r>
            <a:endParaRPr lang="en-US" dirty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Heavily located in </a:t>
            </a:r>
            <a:r>
              <a:rPr lang="en-US" dirty="0" smtClean="0">
                <a:sym typeface="Wingdings" pitchFamily="2" charset="2"/>
              </a:rPr>
              <a:t>Tuscany</a:t>
            </a:r>
          </a:p>
          <a:p>
            <a:r>
              <a:rPr lang="en-US" dirty="0" smtClean="0">
                <a:sym typeface="Wingdings" pitchFamily="2" charset="2"/>
              </a:rPr>
              <a:t>Result: More R&amp;D, Some Recognizable High Quality Wines, Investment in Non-traditional Grapes and </a:t>
            </a:r>
            <a:r>
              <a:rPr lang="en-US" dirty="0" err="1" smtClean="0">
                <a:sym typeface="Wingdings" pitchFamily="2" charset="2"/>
              </a:rPr>
              <a:t>Vinification</a:t>
            </a:r>
            <a:r>
              <a:rPr lang="en-US" dirty="0" smtClean="0">
                <a:sym typeface="Wingdings" pitchFamily="2" charset="2"/>
              </a:rPr>
              <a:t> Methods, No impact on DOC and DOCG Quality</a:t>
            </a:r>
            <a:endParaRPr lang="en-US" dirty="0"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sz="4000" i="1" dirty="0" err="1">
                <a:sym typeface="Wingdings" pitchFamily="2" charset="2"/>
              </a:rPr>
              <a:t>Denominazione</a:t>
            </a:r>
            <a:r>
              <a:rPr lang="en-US" sz="4000" i="1" dirty="0">
                <a:sym typeface="Wingdings" pitchFamily="2" charset="2"/>
              </a:rPr>
              <a:t> de </a:t>
            </a:r>
            <a:r>
              <a:rPr lang="en-US" sz="4000" i="1" dirty="0" err="1">
                <a:sym typeface="Wingdings" pitchFamily="2" charset="2"/>
              </a:rPr>
              <a:t>Origine</a:t>
            </a:r>
            <a:r>
              <a:rPr lang="en-US" sz="4000" i="1" dirty="0">
                <a:sym typeface="Wingdings" pitchFamily="2" charset="2"/>
              </a:rPr>
              <a:t> </a:t>
            </a:r>
            <a:r>
              <a:rPr lang="en-US" sz="4000" i="1" dirty="0" err="1" smtClean="0">
                <a:sym typeface="Wingdings" pitchFamily="2" charset="2"/>
              </a:rPr>
              <a:t>Controllata</a:t>
            </a:r>
            <a:r>
              <a:rPr lang="en-US" sz="4000" dirty="0" smtClean="0">
                <a:sym typeface="Wingdings" pitchFamily="2" charset="2"/>
              </a:rPr>
              <a:t> (DOC)</a:t>
            </a:r>
            <a:endParaRPr lang="en-US" sz="4000" dirty="0">
              <a:sym typeface="Wingdings" pitchFamily="2" charset="2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153400" cy="48768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ym typeface="Wingdings" pitchFamily="2" charset="2"/>
              </a:rPr>
              <a:t>Established for 5 Years</a:t>
            </a:r>
          </a:p>
          <a:p>
            <a:r>
              <a:rPr lang="en-US" sz="2800" dirty="0" smtClean="0">
                <a:sym typeface="Wingdings" pitchFamily="2" charset="2"/>
              </a:rPr>
              <a:t>Approved </a:t>
            </a:r>
            <a:r>
              <a:rPr lang="en-US" sz="2800" dirty="0">
                <a:sym typeface="Wingdings" pitchFamily="2" charset="2"/>
              </a:rPr>
              <a:t>grape varieties/ percentage of production</a:t>
            </a:r>
          </a:p>
          <a:p>
            <a:r>
              <a:rPr lang="en-US" sz="2800" dirty="0">
                <a:sym typeface="Wingdings" pitchFamily="2" charset="2"/>
              </a:rPr>
              <a:t>Grown in approved vineyards</a:t>
            </a:r>
          </a:p>
          <a:p>
            <a:r>
              <a:rPr lang="en-US" sz="2800" dirty="0">
                <a:sym typeface="Wingdings" pitchFamily="2" charset="2"/>
              </a:rPr>
              <a:t>Yield per hectare/pruning methods</a:t>
            </a:r>
          </a:p>
          <a:p>
            <a:r>
              <a:rPr lang="en-US" sz="2800" dirty="0">
                <a:sym typeface="Wingdings" pitchFamily="2" charset="2"/>
              </a:rPr>
              <a:t>Total number of gallons of wine produced</a:t>
            </a:r>
          </a:p>
          <a:p>
            <a:r>
              <a:rPr lang="en-US" sz="2800" dirty="0" err="1">
                <a:sym typeface="Wingdings" pitchFamily="2" charset="2"/>
              </a:rPr>
              <a:t>Vinification</a:t>
            </a:r>
            <a:r>
              <a:rPr lang="en-US" sz="2800" dirty="0">
                <a:sym typeface="Wingdings" pitchFamily="2" charset="2"/>
              </a:rPr>
              <a:t> method for some wines</a:t>
            </a:r>
          </a:p>
          <a:p>
            <a:r>
              <a:rPr lang="en-US" sz="2800" dirty="0">
                <a:sym typeface="Wingdings" pitchFamily="2" charset="2"/>
              </a:rPr>
              <a:t>Aging methods/time</a:t>
            </a:r>
          </a:p>
          <a:p>
            <a:r>
              <a:rPr lang="en-US" sz="2800" dirty="0">
                <a:sym typeface="Wingdings" pitchFamily="2" charset="2"/>
              </a:rPr>
              <a:t>Piedmont 1990</a:t>
            </a:r>
          </a:p>
          <a:p>
            <a:pPr lvl="1"/>
            <a:r>
              <a:rPr lang="en-US" sz="2400" dirty="0">
                <a:sym typeface="Wingdings" pitchFamily="2" charset="2"/>
              </a:rPr>
              <a:t>Color/aroma/flavor controlled by tasting commission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sz="4000" i="1" dirty="0" err="1">
                <a:sym typeface="Wingdings" pitchFamily="2" charset="2"/>
              </a:rPr>
              <a:t>Denominazione</a:t>
            </a:r>
            <a:r>
              <a:rPr lang="en-US" sz="4000" i="1" dirty="0">
                <a:sym typeface="Wingdings" pitchFamily="2" charset="2"/>
              </a:rPr>
              <a:t> de </a:t>
            </a:r>
            <a:r>
              <a:rPr lang="en-US" sz="4000" i="1" dirty="0" err="1">
                <a:sym typeface="Wingdings" pitchFamily="2" charset="2"/>
              </a:rPr>
              <a:t>Origine</a:t>
            </a:r>
            <a:r>
              <a:rPr lang="en-US" sz="4000" i="1" dirty="0">
                <a:sym typeface="Wingdings" pitchFamily="2" charset="2"/>
              </a:rPr>
              <a:t> </a:t>
            </a:r>
            <a:r>
              <a:rPr lang="en-US" sz="4000" i="1" dirty="0" err="1">
                <a:sym typeface="Wingdings" pitchFamily="2" charset="2"/>
              </a:rPr>
              <a:t>Controllata</a:t>
            </a:r>
            <a:r>
              <a:rPr lang="en-US" sz="4000" i="1" dirty="0">
                <a:sym typeface="Wingdings" pitchFamily="2" charset="2"/>
              </a:rPr>
              <a:t> e </a:t>
            </a:r>
            <a:r>
              <a:rPr lang="en-US" sz="4000" i="1" dirty="0" err="1">
                <a:sym typeface="Wingdings" pitchFamily="2" charset="2"/>
              </a:rPr>
              <a:t>Grarantita</a:t>
            </a:r>
            <a:r>
              <a:rPr lang="en-US" sz="4000" dirty="0">
                <a:sym typeface="Wingdings" pitchFamily="2" charset="2"/>
              </a:rPr>
              <a:t> (DOCG)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752600"/>
            <a:ext cx="79248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>
                <a:sym typeface="Wingdings" pitchFamily="2" charset="2"/>
              </a:rPr>
              <a:t>DOC plus: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ym typeface="Wingdings" pitchFamily="2" charset="2"/>
              </a:rPr>
              <a:t>Bottles smaller that 1.25 Gallons/5 liters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ym typeface="Wingdings" pitchFamily="2" charset="2"/>
              </a:rPr>
              <a:t>Official numbered tag across the cork’s capsule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ym typeface="Wingdings" pitchFamily="2" charset="2"/>
              </a:rPr>
              <a:t>To be a DOCG Zone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ym typeface="Wingdings" pitchFamily="2" charset="2"/>
              </a:rPr>
              <a:t>5 years </a:t>
            </a:r>
            <a:r>
              <a:rPr lang="en-US" sz="2400" dirty="0" smtClean="0">
                <a:sym typeface="Wingdings" pitchFamily="2" charset="2"/>
              </a:rPr>
              <a:t>as DOC</a:t>
            </a:r>
            <a:endParaRPr lang="en-US" sz="2400" dirty="0">
              <a:sym typeface="Wingdings" pitchFamily="2" charset="2"/>
            </a:endParaRPr>
          </a:p>
          <a:p>
            <a:pPr lvl="1">
              <a:lnSpc>
                <a:spcPct val="90000"/>
              </a:lnSpc>
            </a:pPr>
            <a:r>
              <a:rPr lang="en-US" sz="2400" dirty="0">
                <a:sym typeface="Wingdings" pitchFamily="2" charset="2"/>
              </a:rPr>
              <a:t>“reputation and commercial impact both at home and at an international level”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ym typeface="Wingdings" pitchFamily="2" charset="2"/>
              </a:rPr>
              <a:t>Wines of historical importance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ym typeface="Wingdings" pitchFamily="2" charset="2"/>
              </a:rPr>
              <a:t>Wines are internationally recognized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ym typeface="Wingdings" pitchFamily="2" charset="2"/>
              </a:rPr>
              <a:t>Wines have attracted attention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ym typeface="Wingdings" pitchFamily="2" charset="2"/>
              </a:rPr>
              <a:t>Wines contribute to Italy’s financial wealth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/>
          <a:lstStyle/>
          <a:p>
            <a:r>
              <a:rPr lang="en-US" sz="4000" dirty="0">
                <a:sym typeface="Wingdings" pitchFamily="2" charset="2"/>
              </a:rPr>
              <a:t>Naming Italian Wines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85800" y="1981200"/>
            <a:ext cx="4343400" cy="4114800"/>
          </a:xfrm>
        </p:spPr>
        <p:txBody>
          <a:bodyPr>
            <a:normAutofit/>
          </a:bodyPr>
          <a:lstStyle/>
          <a:p>
            <a:r>
              <a:rPr lang="en-US" dirty="0">
                <a:sym typeface="Wingdings" pitchFamily="2" charset="2"/>
              </a:rPr>
              <a:t>Place Name</a:t>
            </a:r>
          </a:p>
          <a:p>
            <a:pPr lvl="1"/>
            <a:r>
              <a:rPr lang="en-US" sz="2800" dirty="0">
                <a:sym typeface="Wingdings" pitchFamily="2" charset="2"/>
              </a:rPr>
              <a:t>Chianti</a:t>
            </a:r>
          </a:p>
          <a:p>
            <a:pPr lvl="1"/>
            <a:r>
              <a:rPr lang="en-US" sz="2800" dirty="0" err="1">
                <a:sym typeface="Wingdings" pitchFamily="2" charset="2"/>
              </a:rPr>
              <a:t>Orvieto</a:t>
            </a:r>
            <a:endParaRPr lang="en-US" sz="2800" dirty="0">
              <a:sym typeface="Wingdings" pitchFamily="2" charset="2"/>
            </a:endParaRPr>
          </a:p>
          <a:p>
            <a:pPr lvl="1"/>
            <a:r>
              <a:rPr lang="en-US" sz="2800" dirty="0">
                <a:sym typeface="Wingdings" pitchFamily="2" charset="2"/>
              </a:rPr>
              <a:t>Barolo</a:t>
            </a:r>
          </a:p>
          <a:p>
            <a:r>
              <a:rPr lang="en-US" dirty="0">
                <a:sym typeface="Wingdings" pitchFamily="2" charset="2"/>
              </a:rPr>
              <a:t>Grape Name</a:t>
            </a:r>
          </a:p>
          <a:p>
            <a:pPr lvl="1"/>
            <a:r>
              <a:rPr lang="en-US" sz="2800" dirty="0">
                <a:sym typeface="Wingdings" pitchFamily="2" charset="2"/>
              </a:rPr>
              <a:t>Pinot </a:t>
            </a:r>
            <a:r>
              <a:rPr lang="en-US" sz="2800" dirty="0" err="1">
                <a:sym typeface="Wingdings" pitchFamily="2" charset="2"/>
              </a:rPr>
              <a:t>Grigio</a:t>
            </a:r>
            <a:endParaRPr lang="en-US" sz="2800" dirty="0">
              <a:sym typeface="Wingdings" pitchFamily="2" charset="2"/>
            </a:endParaRPr>
          </a:p>
          <a:p>
            <a:pPr lvl="1"/>
            <a:r>
              <a:rPr lang="en-US" sz="2800" dirty="0" err="1">
                <a:sym typeface="Wingdings" pitchFamily="2" charset="2"/>
              </a:rPr>
              <a:t>Moscato</a:t>
            </a:r>
            <a:endParaRPr lang="en-US" sz="2800" dirty="0">
              <a:sym typeface="Wingdings" pitchFamily="2" charset="2"/>
            </a:endParaRPr>
          </a:p>
          <a:p>
            <a:pPr lvl="1"/>
            <a:r>
              <a:rPr lang="en-US" sz="2800" dirty="0" err="1">
                <a:sym typeface="Wingdings" pitchFamily="2" charset="2"/>
              </a:rPr>
              <a:t>Barbera</a:t>
            </a:r>
            <a:endParaRPr lang="en-US" sz="2800" dirty="0">
              <a:sym typeface="Wingdings" pitchFamily="2" charset="2"/>
            </a:endParaRPr>
          </a:p>
        </p:txBody>
      </p:sp>
      <p:sp>
        <p:nvSpPr>
          <p:cNvPr id="4096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3962400" y="1981200"/>
            <a:ext cx="4876800" cy="4114800"/>
          </a:xfrm>
        </p:spPr>
        <p:txBody>
          <a:bodyPr>
            <a:normAutofit/>
          </a:bodyPr>
          <a:lstStyle/>
          <a:p>
            <a:r>
              <a:rPr lang="en-US" dirty="0">
                <a:sym typeface="Wingdings" pitchFamily="2" charset="2"/>
              </a:rPr>
              <a:t>Combination of Place/Grape</a:t>
            </a:r>
          </a:p>
          <a:p>
            <a:pPr lvl="1"/>
            <a:r>
              <a:rPr lang="en-US" sz="2800" dirty="0" err="1">
                <a:sym typeface="Wingdings" pitchFamily="2" charset="2"/>
              </a:rPr>
              <a:t>Moscato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d’Asti</a:t>
            </a:r>
            <a:endParaRPr lang="en-US" sz="2800" dirty="0">
              <a:sym typeface="Wingdings" pitchFamily="2" charset="2"/>
            </a:endParaRPr>
          </a:p>
          <a:p>
            <a:pPr lvl="1"/>
            <a:r>
              <a:rPr lang="en-US" sz="2800" dirty="0" err="1">
                <a:sym typeface="Wingdings" pitchFamily="2" charset="2"/>
              </a:rPr>
              <a:t>Nebbiolo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d’Alba</a:t>
            </a:r>
            <a:endParaRPr lang="en-US" sz="2800" dirty="0" smtClean="0">
              <a:sym typeface="Wingdings" pitchFamily="2" charset="2"/>
            </a:endParaRPr>
          </a:p>
          <a:p>
            <a:pPr lvl="1"/>
            <a:r>
              <a:rPr lang="en-US" sz="2800" dirty="0" err="1" smtClean="0">
                <a:sym typeface="Wingdings" pitchFamily="2" charset="2"/>
              </a:rPr>
              <a:t>Fiano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di</a:t>
            </a:r>
            <a:r>
              <a:rPr lang="en-US" sz="2800" dirty="0" smtClean="0">
                <a:sym typeface="Wingdings" pitchFamily="2" charset="2"/>
              </a:rPr>
              <a:t> Avellino</a:t>
            </a:r>
            <a:endParaRPr lang="en-US" sz="2800" dirty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Proprietary/Fantasy Name</a:t>
            </a:r>
          </a:p>
          <a:p>
            <a:pPr lvl="1"/>
            <a:r>
              <a:rPr lang="en-US" sz="2800" dirty="0">
                <a:sym typeface="Wingdings" pitchFamily="2" charset="2"/>
              </a:rPr>
              <a:t>Luce</a:t>
            </a:r>
          </a:p>
          <a:p>
            <a:pPr lvl="1"/>
            <a:r>
              <a:rPr lang="en-US" sz="2800" dirty="0" err="1">
                <a:sym typeface="Wingdings" pitchFamily="2" charset="2"/>
              </a:rPr>
              <a:t>Ornellaia</a:t>
            </a:r>
            <a:endParaRPr lang="en-US" sz="2800" dirty="0">
              <a:sym typeface="Wingdings" pitchFamily="2" charset="2"/>
            </a:endParaRPr>
          </a:p>
          <a:p>
            <a:pPr lvl="1"/>
            <a:r>
              <a:rPr lang="en-US" sz="2800" dirty="0" err="1">
                <a:sym typeface="Wingdings" pitchFamily="2" charset="2"/>
              </a:rPr>
              <a:t>Sassicaia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/>
          <a:lstStyle/>
          <a:p>
            <a:r>
              <a:rPr lang="en-US" dirty="0" smtClean="0"/>
              <a:t>Italian Label Terminology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4336"/>
          </a:xfrm>
        </p:spPr>
        <p:txBody>
          <a:bodyPr/>
          <a:lstStyle/>
          <a:p>
            <a:r>
              <a:rPr lang="en-US" dirty="0" err="1" smtClean="0"/>
              <a:t>Annata</a:t>
            </a:r>
            <a:r>
              <a:rPr lang="en-US" dirty="0" smtClean="0"/>
              <a:t> or </a:t>
            </a:r>
            <a:r>
              <a:rPr lang="en-US" dirty="0" err="1" smtClean="0"/>
              <a:t>Vendemmia</a:t>
            </a:r>
            <a:endParaRPr lang="en-US" dirty="0" smtClean="0"/>
          </a:p>
          <a:p>
            <a:r>
              <a:rPr lang="en-US" dirty="0" err="1" smtClean="0"/>
              <a:t>Bianco</a:t>
            </a:r>
            <a:r>
              <a:rPr lang="en-US" dirty="0" smtClean="0"/>
              <a:t>/</a:t>
            </a:r>
            <a:r>
              <a:rPr lang="en-US" dirty="0" err="1" smtClean="0"/>
              <a:t>Rosso</a:t>
            </a:r>
            <a:endParaRPr lang="en-US" dirty="0" smtClean="0"/>
          </a:p>
          <a:p>
            <a:r>
              <a:rPr lang="en-US" dirty="0" err="1" smtClean="0"/>
              <a:t>Classico</a:t>
            </a:r>
            <a:endParaRPr lang="en-US" dirty="0" smtClean="0"/>
          </a:p>
          <a:p>
            <a:r>
              <a:rPr lang="en-US" dirty="0" err="1" smtClean="0"/>
              <a:t>Frizzantino</a:t>
            </a:r>
            <a:endParaRPr lang="en-US" dirty="0" smtClean="0"/>
          </a:p>
          <a:p>
            <a:r>
              <a:rPr lang="en-US" dirty="0" err="1" smtClean="0"/>
              <a:t>Frizzante</a:t>
            </a:r>
            <a:endParaRPr lang="en-US" dirty="0" smtClean="0"/>
          </a:p>
          <a:p>
            <a:r>
              <a:rPr lang="en-US" dirty="0" err="1" smtClean="0"/>
              <a:t>Spumante</a:t>
            </a:r>
            <a:endParaRPr lang="en-US" dirty="0" smtClean="0"/>
          </a:p>
          <a:p>
            <a:r>
              <a:rPr lang="en-US" dirty="0" err="1" smtClean="0"/>
              <a:t>Riserva</a:t>
            </a:r>
            <a:r>
              <a:rPr lang="en-US" dirty="0" smtClean="0"/>
              <a:t>/</a:t>
            </a:r>
            <a:r>
              <a:rPr lang="en-US" dirty="0" err="1" smtClean="0"/>
              <a:t>Riserva</a:t>
            </a:r>
            <a:r>
              <a:rPr lang="en-US" dirty="0" smtClean="0"/>
              <a:t> </a:t>
            </a:r>
            <a:r>
              <a:rPr lang="en-US" dirty="0" err="1" smtClean="0"/>
              <a:t>Speciale</a:t>
            </a:r>
            <a:endParaRPr lang="en-US" dirty="0" smtClean="0"/>
          </a:p>
          <a:p>
            <a:r>
              <a:rPr lang="en-US" dirty="0" err="1" smtClean="0"/>
              <a:t>Vino</a:t>
            </a:r>
            <a:endParaRPr lang="en-US" dirty="0" smtClean="0"/>
          </a:p>
          <a:p>
            <a:r>
              <a:rPr lang="en-US" dirty="0" smtClean="0"/>
              <a:t>DOC, DOCG, IGT, </a:t>
            </a:r>
            <a:r>
              <a:rPr lang="en-US" dirty="0" err="1" smtClean="0"/>
              <a:t>Vino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Tavola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1413</TotalTime>
  <Words>1616</Words>
  <Application>Microsoft Office PowerPoint</Application>
  <PresentationFormat>On-screen Show (4:3)</PresentationFormat>
  <Paragraphs>307</Paragraphs>
  <Slides>20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Urban</vt:lpstr>
      <vt:lpstr>Wines of Italy</vt:lpstr>
      <vt:lpstr>History of Wine Laws</vt:lpstr>
      <vt:lpstr>Wine Law Categories</vt:lpstr>
      <vt:lpstr>vino da tavola</vt:lpstr>
      <vt:lpstr>Indicazione Geographica Tipica (IGT)</vt:lpstr>
      <vt:lpstr>Denominazione de Origine Controllata (DOC)</vt:lpstr>
      <vt:lpstr>Denominazione de Origine Controllata e Grarantita (DOCG)</vt:lpstr>
      <vt:lpstr>Naming Italian Wines</vt:lpstr>
      <vt:lpstr>Italian Label Terminology</vt:lpstr>
      <vt:lpstr>Italy’s Wine Regions</vt:lpstr>
      <vt:lpstr>Wine Regions: Campania</vt:lpstr>
      <vt:lpstr>Wine Regions: Central Italy</vt:lpstr>
      <vt:lpstr>Tuscany, DOCG</vt:lpstr>
      <vt:lpstr>Super Tuscans</vt:lpstr>
      <vt:lpstr>Wine Regions: North West Italy</vt:lpstr>
      <vt:lpstr>Piedmont</vt:lpstr>
      <vt:lpstr>Piedmont</vt:lpstr>
      <vt:lpstr>Wine Region: North Eastern Italy</vt:lpstr>
      <vt:lpstr>Terms to Know</vt:lpstr>
      <vt:lpstr>Homework</vt:lpstr>
    </vt:vector>
  </TitlesOfParts>
  <Company> CUNY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Wines of Italy</dc:title>
  <dc:creator>kgoodlad</dc:creator>
  <cp:lastModifiedBy>KGoodlad</cp:lastModifiedBy>
  <cp:revision>93</cp:revision>
  <cp:lastPrinted>1601-01-01T00:00:00Z</cp:lastPrinted>
  <dcterms:created xsi:type="dcterms:W3CDTF">2006-11-01T19:11:25Z</dcterms:created>
  <dcterms:modified xsi:type="dcterms:W3CDTF">2012-03-15T13:17:17Z</dcterms:modified>
</cp:coreProperties>
</file>