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1" r:id="rId4"/>
    <p:sldId id="283" r:id="rId5"/>
    <p:sldId id="272" r:id="rId6"/>
    <p:sldId id="275" r:id="rId7"/>
    <p:sldId id="279" r:id="rId8"/>
    <p:sldId id="284" r:id="rId9"/>
    <p:sldId id="268" r:id="rId10"/>
    <p:sldId id="280" r:id="rId11"/>
    <p:sldId id="281" r:id="rId12"/>
    <p:sldId id="282" r:id="rId13"/>
    <p:sldId id="258" r:id="rId14"/>
    <p:sldId id="260" r:id="rId15"/>
    <p:sldId id="259" r:id="rId16"/>
    <p:sldId id="278" r:id="rId17"/>
    <p:sldId id="273" r:id="rId18"/>
    <p:sldId id="274" r:id="rId19"/>
    <p:sldId id="262" r:id="rId20"/>
    <p:sldId id="267" r:id="rId21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3" autoAdjust="0"/>
    <p:restoredTop sz="86391" autoAdjust="0"/>
  </p:normalViewPr>
  <p:slideViewPr>
    <p:cSldViewPr>
      <p:cViewPr>
        <p:scale>
          <a:sx n="50" d="100"/>
          <a:sy n="50" d="100"/>
        </p:scale>
        <p:origin x="-1386" y="-966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90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872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99F1C3F-C915-4CF9-A7C7-A178A7D6D0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0972348-D4E8-4980-A81A-5967C44C3C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2348-D4E8-4980-A81A-5967C44C3C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=1</a:t>
            </a:r>
            <a:r>
              <a:rPr lang="en-US" baseline="0" dirty="0" smtClean="0"/>
              <a:t> a week –daily</a:t>
            </a:r>
          </a:p>
          <a:p>
            <a:r>
              <a:rPr lang="en-US" baseline="0" dirty="0" smtClean="0"/>
              <a:t>Marginal = 2-3 times a month to 1 every 2-3 months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2348-D4E8-4980-A81A-5967C44C3C6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http://www.winebusiness.com/news/?go=getArticle&amp;dataid=83196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2348-D4E8-4980-A81A-5967C44C3C6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2348-D4E8-4980-A81A-5967C44C3C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481D8-D74C-41B6-9DE2-CD467053CCCB}" type="slidenum">
              <a:rPr lang="en-US"/>
              <a:pPr/>
              <a:t>13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Wine: Fermented fruit juice</a:t>
            </a:r>
          </a:p>
          <a:p>
            <a:r>
              <a:rPr lang="en-US"/>
              <a:t>Beer:water, malted grains, hops + boil 1–3 hours add yeast </a:t>
            </a:r>
          </a:p>
          <a:p>
            <a:r>
              <a:rPr lang="en-US"/>
              <a:t>Spirits: a fermented liquid the is distilled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2348-D4E8-4980-A81A-5967C44C3C6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415FE5-6D16-4DD2-81FC-392AC93D2FAA}" type="slidenum">
              <a:rPr lang="en-US"/>
              <a:pPr/>
              <a:t>15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Water boils at 212 degrees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Pot Still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Column or Continuous or Coffey Still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Brandy</a:t>
            </a:r>
            <a:r>
              <a:rPr lang="en-US" dirty="0" smtClean="0"/>
              <a:t>: Distilled fruit wine that is aged in oak</a:t>
            </a:r>
            <a:r>
              <a:rPr lang="en-US" baseline="0" dirty="0" smtClean="0"/>
              <a:t> barrels</a:t>
            </a:r>
          </a:p>
          <a:p>
            <a:r>
              <a:rPr lang="en-US" dirty="0" smtClean="0"/>
              <a:t>brandy (Cognac and Armagnac come from</a:t>
            </a:r>
            <a:r>
              <a:rPr lang="en-US" baseline="0" dirty="0" smtClean="0"/>
              <a:t> that specific area of France</a:t>
            </a:r>
            <a:r>
              <a:rPr lang="en-US" dirty="0" smtClean="0"/>
              <a:t>) made from grapes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Calvados made from apples</a:t>
            </a:r>
          </a:p>
          <a:p>
            <a:r>
              <a:rPr lang="en-US" dirty="0" smtClean="0"/>
              <a:t>--10 gallons of wine are used to make1 gallon of brandy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Whisky</a:t>
            </a:r>
            <a:r>
              <a:rPr lang="en-US" dirty="0" smtClean="0"/>
              <a:t> (scotch) made from grain</a:t>
            </a:r>
          </a:p>
          <a:p>
            <a:endParaRPr lang="en-US" u="sng" dirty="0" smtClean="0"/>
          </a:p>
          <a:p>
            <a:r>
              <a:rPr lang="en-US" u="sng" dirty="0" smtClean="0"/>
              <a:t>Vodka:</a:t>
            </a:r>
            <a:r>
              <a:rPr lang="en-US" dirty="0" smtClean="0"/>
              <a:t> made from grains and/or potatoes and/or sugar beets, Processed to extract congeners</a:t>
            </a:r>
          </a:p>
          <a:p>
            <a:endParaRPr lang="en-US" dirty="0" smtClean="0"/>
          </a:p>
          <a:p>
            <a:r>
              <a:rPr lang="en-US" u="sng" dirty="0" smtClean="0"/>
              <a:t>Rum</a:t>
            </a:r>
            <a:r>
              <a:rPr lang="en-US" dirty="0" smtClean="0"/>
              <a:t> made from sugarcane and molasses</a:t>
            </a:r>
          </a:p>
          <a:p>
            <a:endParaRPr lang="en-US" dirty="0" smtClean="0"/>
          </a:p>
          <a:p>
            <a:r>
              <a:rPr lang="en-US" u="sng" dirty="0" smtClean="0"/>
              <a:t>Gin:</a:t>
            </a:r>
            <a:r>
              <a:rPr lang="en-US" dirty="0" smtClean="0"/>
              <a:t> made with a neutral grain spirit and distilled with juniper berries or other botanicals</a:t>
            </a:r>
          </a:p>
          <a:p>
            <a:endParaRPr lang="en-US" dirty="0" smtClean="0"/>
          </a:p>
          <a:p>
            <a:r>
              <a:rPr lang="en-US" u="sng" dirty="0" smtClean="0"/>
              <a:t>Cordials &amp; Liqueurs</a:t>
            </a:r>
            <a:r>
              <a:rPr lang="en-US" u="none" dirty="0" smtClean="0"/>
              <a:t>: Sugar</a:t>
            </a:r>
            <a:r>
              <a:rPr lang="en-US" u="none" baseline="0" dirty="0" smtClean="0"/>
              <a:t> added</a:t>
            </a:r>
            <a:endParaRPr lang="en-US" u="sng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2348-D4E8-4980-A81A-5967C44C3C6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274BF-E258-4AB1-B128-493C8CA62E2D}" type="slidenum">
              <a:rPr lang="en-US"/>
              <a:pPr/>
              <a:t>17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Vitis:</a:t>
            </a:r>
            <a:r>
              <a:rPr lang="en-US"/>
              <a:t> genus of the plant meaning grape vine</a:t>
            </a:r>
          </a:p>
          <a:p>
            <a:r>
              <a:rPr lang="en-US" i="1"/>
              <a:t>Vinifera:</a:t>
            </a:r>
            <a:r>
              <a:rPr lang="en-US"/>
              <a:t> species of </a:t>
            </a:r>
            <a:r>
              <a:rPr lang="en-US" i="1"/>
              <a:t>vitis</a:t>
            </a:r>
            <a:r>
              <a:rPr lang="en-US"/>
              <a:t> originating in Europe</a:t>
            </a:r>
          </a:p>
          <a:p>
            <a:r>
              <a:rPr lang="en-US" i="1"/>
              <a:t>Labrusca:</a:t>
            </a:r>
            <a:r>
              <a:rPr lang="en-US"/>
              <a:t> species of </a:t>
            </a:r>
            <a:r>
              <a:rPr lang="en-US" i="1"/>
              <a:t>vitis</a:t>
            </a:r>
            <a:r>
              <a:rPr lang="en-US"/>
              <a:t> originating in Americas</a:t>
            </a:r>
            <a:endParaRPr lang="en-US" i="1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B3904-C6E8-4392-8346-379F973C1450}" type="slidenum">
              <a:rPr lang="en-US"/>
              <a:pPr/>
              <a:t>18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Glycerol: viscuos liquid</a:t>
            </a:r>
          </a:p>
          <a:p>
            <a:r>
              <a:rPr lang="en-US"/>
              <a:t>Acid: balances sweetness, gives complexity </a:t>
            </a:r>
          </a:p>
          <a:p>
            <a:r>
              <a:rPr lang="en-US"/>
              <a:t>Sugar: dry wine has little sugar</a:t>
            </a:r>
          </a:p>
          <a:p>
            <a:r>
              <a:rPr lang="en-US"/>
              <a:t>Tannin: from pips, skin and stalk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2348-D4E8-4980-A81A-5967C44C3C6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2348-D4E8-4980-A81A-5967C44C3C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2348-D4E8-4980-A81A-5967C44C3C6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2348-D4E8-4980-A81A-5967C44C3C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2348-D4E8-4980-A81A-5967C44C3C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2348-D4E8-4980-A81A-5967C44C3C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2348-D4E8-4980-A81A-5967C44C3C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We expect premium and super-premium wine sales to improve slightly in 2010 and even more in 2011. 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will find it necessary to drop prices despite fears that it could damage brand value.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Consumers may not be quite ready to fork over the cash for $40+ spirits brands, but we expect those that deliver a strong brand message will see a turnaround towards the end of the year.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The Australian wine industry will continue searching for a united voice and solutions to its oversupply problem.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We don't expect a major brand acquisition, especially in the coming months, but may see some grabs for smaller players and brands.  This could spell opportunity for some successful entrepreneurs. 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2348-D4E8-4980-A81A-5967C44C3C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2348-D4E8-4980-A81A-5967C44C3C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2348-D4E8-4980-A81A-5967C44C3C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2FB11E-E20F-41F5-A59C-D8E5EB4F27F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42BA6-488C-4CD8-8A06-F9D4F5AA11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DA73A-722C-4ABE-81FF-E80DF42123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75E49-E0D8-4FA6-BBA2-32C40FF30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7F051-EB1E-4A4F-9515-0A7C682E57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D3678-D19A-4ACA-B762-0D0AE0C68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9064E-D181-4B30-8AA5-4160BECB06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95E40-5E3B-4A9F-8DE2-61B07393EE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9C8D8-603F-4652-B419-38FB4C18FD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318E-70CF-4E34-9B62-E7CF894EA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66E41-3F03-4AA1-954C-C55F6DDA6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D76CC2-E49D-4BAE-928F-D78ADFE1BBF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nebusiness.com/news/?go=getArticle&amp;dataid=83196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gnac.fr/cognac/_en/1_annuaire/index.aspx?page=goodie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eum.upenn.edu/new/exhibits/online_exhibits/wine/wineintro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zkUm45hzf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pFo0ErZZ8DU&amp;feature=BFa&amp;list=ULK4p6hNUJm2w&amp;lf=mfu_in_order" TargetMode="External"/><Relationship Id="rId5" Type="http://schemas.openxmlformats.org/officeDocument/2006/relationships/hyperlink" Target="http://www.youtube.com/watch?v=KQ7uiznLDws&amp;feature=mfu_in_order&amp;list=UL" TargetMode="External"/><Relationship Id="rId4" Type="http://schemas.openxmlformats.org/officeDocument/2006/relationships/hyperlink" Target="http://www.youtube.com/watch?v=Xdhg1mzeeQs&amp;feature=mfu_in_order&amp;list=U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emag.com/Wine-Enthusiast-Magazine/Web-2012/Wines-2011-Report-Card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0" y="2222500"/>
            <a:ext cx="7162800" cy="1143000"/>
          </a:xfrm>
        </p:spPr>
        <p:txBody>
          <a:bodyPr/>
          <a:lstStyle/>
          <a:p>
            <a:pPr algn="r"/>
            <a:r>
              <a:rPr lang="en-US" sz="3600" dirty="0"/>
              <a:t>HMGT </a:t>
            </a:r>
            <a:r>
              <a:rPr lang="en-US" sz="3600" dirty="0" smtClean="0"/>
              <a:t>2402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Wine &amp; Beverage Management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Prof. Karen </a:t>
            </a:r>
            <a:r>
              <a:rPr lang="en-US" dirty="0" err="1"/>
              <a:t>Goodlad</a:t>
            </a:r>
            <a:endParaRPr lang="en-US" dirty="0"/>
          </a:p>
          <a:p>
            <a:r>
              <a:rPr lang="en-US" dirty="0" smtClean="0"/>
              <a:t>Spring 2012</a:t>
            </a:r>
            <a:endParaRPr lang="en-US" dirty="0"/>
          </a:p>
          <a:p>
            <a:r>
              <a:rPr lang="en-US" dirty="0">
                <a:cs typeface="Times New Roman" pitchFamily="18" charset="0"/>
              </a:rPr>
              <a:t>Introduction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4274" name="Picture 2" descr="http://www.winemarketcouncil.com/slides09/Slid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086" y="145140"/>
            <a:ext cx="87376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winebusiness.com/content/image/Fullscreen_capture_1232011_91624_PM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"/>
            <a:ext cx="8044504" cy="60937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62484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learn more click: </a:t>
            </a:r>
            <a:r>
              <a:rPr lang="en-US" dirty="0" smtClean="0">
                <a:hlinkClick r:id="rId4"/>
              </a:rPr>
              <a:t>Wine Business </a:t>
            </a:r>
            <a:r>
              <a:rPr lang="en-US" dirty="0" smtClean="0">
                <a:hlinkClick r:id="rId4"/>
              </a:rPr>
              <a:t>Daily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1" y="1600200"/>
            <a:ext cx="553998" cy="3657600"/>
          </a:xfrm>
          <a:prstGeom prst="rect">
            <a:avLst/>
          </a:prstGeom>
          <a:solidFill>
            <a:srgbClr val="FFC000"/>
          </a:solidFill>
        </p:spPr>
        <p:txBody>
          <a:bodyPr vert="vert270"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2011 Consumption </a:t>
            </a:r>
            <a:r>
              <a:rPr lang="en-US" dirty="0" smtClean="0">
                <a:solidFill>
                  <a:schemeClr val="bg2"/>
                </a:solidFill>
              </a:rPr>
              <a:t>	291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It is a great time to be in the wine business!!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055687"/>
          </a:xfrm>
        </p:spPr>
        <p:txBody>
          <a:bodyPr/>
          <a:lstStyle/>
          <a:p>
            <a:pPr algn="ctr"/>
            <a:r>
              <a:rPr lang="en-US" sz="3200" dirty="0" smtClean="0"/>
              <a:t>20% of American’s Drink 91% of all the wine consumed in the USA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Alcoholic </a:t>
            </a:r>
            <a:r>
              <a:rPr lang="en-US" dirty="0">
                <a:cs typeface="Times New Roman" pitchFamily="18" charset="0"/>
              </a:rPr>
              <a:t>Beverages</a:t>
            </a:r>
            <a:r>
              <a:rPr lang="en-US" dirty="0"/>
              <a:t> 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Wine</a:t>
            </a:r>
          </a:p>
          <a:p>
            <a:r>
              <a:rPr lang="en-US" dirty="0"/>
              <a:t>Beer</a:t>
            </a:r>
          </a:p>
          <a:p>
            <a:r>
              <a:rPr lang="en-US" dirty="0"/>
              <a:t>Spirits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Fermentation</a:t>
            </a:r>
            <a:r>
              <a:rPr lang="en-US" dirty="0"/>
              <a:t> 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Sugar  +  Yeast  =</a:t>
            </a:r>
          </a:p>
          <a:p>
            <a:pPr>
              <a:buFont typeface="Wingdings" pitchFamily="2" charset="2"/>
              <a:buNone/>
            </a:pPr>
            <a:r>
              <a:rPr lang="en-US"/>
              <a:t>		Alcohol  +  Carbon dioxide  +  Heat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5715000"/>
            <a:ext cx="3200400" cy="304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6038" tIns="46038" rIns="46038" bIns="46038" anchor="ctr"/>
          <a:lstStyle/>
          <a:p>
            <a:pPr algn="r" eaLnBrk="0" hangingPunct="0"/>
            <a:endParaRPr kumimoji="1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Distillation</a:t>
            </a: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Process of Removing Alcohol From a Fermented Liquid</a:t>
            </a:r>
          </a:p>
          <a:p>
            <a:pPr lvl="1"/>
            <a:r>
              <a:rPr lang="en-US" dirty="0"/>
              <a:t>Place Fermented Liquid in a Copper Still</a:t>
            </a:r>
          </a:p>
          <a:p>
            <a:pPr lvl="1"/>
            <a:r>
              <a:rPr lang="en-US" dirty="0"/>
              <a:t>Heat Alcohol to 180</a:t>
            </a:r>
            <a:r>
              <a:rPr lang="en-US" dirty="0">
                <a:cs typeface="Arial" charset="0"/>
              </a:rPr>
              <a:t>°</a:t>
            </a:r>
            <a:r>
              <a:rPr lang="en-US" dirty="0"/>
              <a:t>-190</a:t>
            </a:r>
            <a:r>
              <a:rPr lang="en-US" dirty="0">
                <a:cs typeface="Arial" charset="0"/>
              </a:rPr>
              <a:t>°</a:t>
            </a:r>
            <a:r>
              <a:rPr lang="en-US" dirty="0"/>
              <a:t> F.</a:t>
            </a:r>
          </a:p>
          <a:p>
            <a:pPr lvl="1"/>
            <a:r>
              <a:rPr lang="en-US" dirty="0"/>
              <a:t>Cool the Vapor to a Condensed Liquid</a:t>
            </a:r>
          </a:p>
          <a:p>
            <a:pPr lvl="1"/>
            <a:r>
              <a:rPr lang="en-US" dirty="0"/>
              <a:t>Result = Double Alcohol </a:t>
            </a:r>
          </a:p>
          <a:p>
            <a:pPr lvl="1"/>
            <a:r>
              <a:rPr lang="en-US" dirty="0"/>
              <a:t>Repeat for Desired Result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81000" y="6278563"/>
            <a:ext cx="6781800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hlinkClick r:id="rId3"/>
              </a:rPr>
              <a:t>http://www.cognac.fr/cognac/_en/1_annuaire/index.aspx?page=goodies#anim</a:t>
            </a:r>
            <a:endParaRPr lang="en-US" sz="1200" dirty="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5943600"/>
            <a:ext cx="3200400" cy="304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6038" tIns="46038" rIns="46038" bIns="46038" anchor="ctr"/>
          <a:lstStyle/>
          <a:p>
            <a:pPr algn="r" eaLnBrk="0" hangingPunct="0"/>
            <a:endParaRPr kumimoji="1"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2863" y="5843588"/>
            <a:ext cx="3200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 More Information: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Distilled Products (Spirits)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Brandy</a:t>
            </a:r>
          </a:p>
          <a:p>
            <a:pPr lvl="1"/>
            <a:r>
              <a:rPr lang="en-US" dirty="0" smtClean="0"/>
              <a:t>Cognac, Armagnac, Calvados</a:t>
            </a:r>
          </a:p>
          <a:p>
            <a:r>
              <a:rPr lang="en-US" dirty="0" smtClean="0"/>
              <a:t>Whiskey</a:t>
            </a:r>
          </a:p>
          <a:p>
            <a:pPr lvl="1"/>
            <a:r>
              <a:rPr lang="en-US" dirty="0" smtClean="0"/>
              <a:t>Bourbon, Rye</a:t>
            </a:r>
          </a:p>
          <a:p>
            <a:r>
              <a:rPr lang="en-US" dirty="0" smtClean="0"/>
              <a:t>Vodka</a:t>
            </a:r>
          </a:p>
          <a:p>
            <a:r>
              <a:rPr lang="en-US" dirty="0" smtClean="0"/>
              <a:t>Gin</a:t>
            </a:r>
          </a:p>
          <a:p>
            <a:r>
              <a:rPr lang="en-US" dirty="0" smtClean="0"/>
              <a:t>Rum</a:t>
            </a:r>
          </a:p>
          <a:p>
            <a:r>
              <a:rPr lang="en-US" dirty="0" smtClean="0"/>
              <a:t>Liqueurs/Cordials</a:t>
            </a:r>
          </a:p>
          <a:p>
            <a:pPr lvl="1"/>
            <a:r>
              <a:rPr lang="en-US" dirty="0" smtClean="0"/>
              <a:t>Amaretto, Bailey’s Irish Cream, </a:t>
            </a:r>
            <a:r>
              <a:rPr lang="en-US" dirty="0" err="1" smtClean="0"/>
              <a:t>Frangelico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Grape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i="1"/>
              <a:t>Vitis Vinifera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Most often used for wine making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Chardonnay, Cabernet Sauvignon, Merlot…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Thousands of additional varieties</a:t>
            </a:r>
          </a:p>
          <a:p>
            <a:pPr>
              <a:lnSpc>
                <a:spcPct val="80000"/>
              </a:lnSpc>
            </a:pPr>
            <a:r>
              <a:rPr lang="en-US" sz="2800" i="1"/>
              <a:t>Vitis Labrusca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Most often used as root stock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Concord, Delaware, Niagara, Catawba… </a:t>
            </a:r>
          </a:p>
          <a:p>
            <a:pPr>
              <a:lnSpc>
                <a:spcPct val="80000"/>
              </a:lnSpc>
            </a:pPr>
            <a:r>
              <a:rPr lang="en-US" sz="2800"/>
              <a:t>Components of a Grape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Skin: Aromatic characters, color, tannin,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Pulp: acids &amp; minerals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Water: ~73%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Sugar: ~20%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Water 85-90% </a:t>
            </a:r>
          </a:p>
          <a:p>
            <a:r>
              <a:rPr lang="en-US" sz="2800"/>
              <a:t>Alcohol 9-14% </a:t>
            </a:r>
          </a:p>
          <a:p>
            <a:r>
              <a:rPr lang="en-US" sz="2800"/>
              <a:t>Glycerol ~1%</a:t>
            </a:r>
          </a:p>
          <a:p>
            <a:r>
              <a:rPr lang="en-US" sz="2800"/>
              <a:t>Acid ~.4%</a:t>
            </a:r>
          </a:p>
          <a:p>
            <a:r>
              <a:rPr lang="en-US" sz="2800"/>
              <a:t>Sugar ~.2%</a:t>
            </a:r>
          </a:p>
          <a:p>
            <a:r>
              <a:rPr lang="en-US" sz="2800"/>
              <a:t>Tannin ~.1%</a:t>
            </a:r>
          </a:p>
          <a:p>
            <a:r>
              <a:rPr lang="en-US" sz="2800"/>
              <a:t>Minerals ~.2%</a:t>
            </a:r>
          </a:p>
          <a:p>
            <a:r>
              <a:rPr lang="en-US" sz="2800"/>
              <a:t>Nitrogen, Vitamins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Viticulture &amp; Oenology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Viticulture</a:t>
            </a:r>
          </a:p>
          <a:p>
            <a:pPr lvl="1"/>
            <a:r>
              <a:rPr lang="en-US" dirty="0"/>
              <a:t>What happens in the vineyard/farm</a:t>
            </a:r>
          </a:p>
          <a:p>
            <a:r>
              <a:rPr lang="en-US" dirty="0"/>
              <a:t>Oenology (alt. spelling Enology)</a:t>
            </a:r>
          </a:p>
          <a:p>
            <a:pPr lvl="1"/>
            <a:r>
              <a:rPr lang="en-US" dirty="0"/>
              <a:t>Process of making wine after harvest of fruit (also known as </a:t>
            </a:r>
            <a:r>
              <a:rPr lang="en-US" dirty="0" err="1"/>
              <a:t>vinification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  <a:p>
            <a:r>
              <a:rPr lang="en-US" dirty="0"/>
              <a:t>Semester Long Assigned Seating</a:t>
            </a:r>
          </a:p>
          <a:p>
            <a:r>
              <a:rPr lang="en-US" dirty="0"/>
              <a:t>Syllabus Review</a:t>
            </a:r>
          </a:p>
          <a:p>
            <a:r>
              <a:rPr lang="en-US" dirty="0"/>
              <a:t>Term </a:t>
            </a:r>
            <a:r>
              <a:rPr lang="en-US" dirty="0" smtClean="0"/>
              <a:t>Assignments</a:t>
            </a:r>
          </a:p>
          <a:p>
            <a:r>
              <a:rPr lang="en-US" dirty="0" err="1" smtClean="0"/>
              <a:t>OpenLab</a:t>
            </a:r>
            <a:endParaRPr lang="en-US" dirty="0"/>
          </a:p>
          <a:p>
            <a:r>
              <a:rPr lang="en-US" dirty="0"/>
              <a:t>Lecture</a:t>
            </a:r>
          </a:p>
          <a:p>
            <a:pPr lvl="1"/>
            <a:r>
              <a:rPr lang="en-US" dirty="0"/>
              <a:t>Introduction to Alcoholic Beverages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to Remember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Prohibition</a:t>
            </a:r>
          </a:p>
          <a:p>
            <a:r>
              <a:rPr lang="en-US" dirty="0"/>
              <a:t>Fermentation</a:t>
            </a:r>
          </a:p>
          <a:p>
            <a:r>
              <a:rPr lang="en-US" dirty="0"/>
              <a:t>Distillation</a:t>
            </a:r>
          </a:p>
          <a:p>
            <a:r>
              <a:rPr lang="en-US" dirty="0"/>
              <a:t>Viticulture</a:t>
            </a:r>
          </a:p>
          <a:p>
            <a:r>
              <a:rPr lang="en-US" dirty="0" smtClean="0"/>
              <a:t>Oenology</a:t>
            </a:r>
            <a:endParaRPr lang="en-US" dirty="0"/>
          </a:p>
          <a:p>
            <a:r>
              <a:rPr lang="en-US" i="1" dirty="0" err="1"/>
              <a:t>Vitis</a:t>
            </a:r>
            <a:r>
              <a:rPr lang="en-US" i="1" dirty="0"/>
              <a:t> </a:t>
            </a:r>
            <a:r>
              <a:rPr lang="en-US" i="1" dirty="0" err="1"/>
              <a:t>Vinifera</a:t>
            </a:r>
            <a:r>
              <a:rPr lang="en-US" i="1" dirty="0"/>
              <a:t>, </a:t>
            </a:r>
            <a:r>
              <a:rPr lang="en-US" i="1" dirty="0" err="1"/>
              <a:t>Vitis</a:t>
            </a:r>
            <a:r>
              <a:rPr lang="en-US" i="1" dirty="0"/>
              <a:t> </a:t>
            </a:r>
            <a:r>
              <a:rPr lang="en-US" i="1" dirty="0" err="1"/>
              <a:t>Labrusca</a:t>
            </a:r>
            <a:endParaRPr lang="en-US" i="1" dirty="0"/>
          </a:p>
          <a:p>
            <a:r>
              <a:rPr lang="en-US" dirty="0"/>
              <a:t>READ   </a:t>
            </a:r>
            <a:r>
              <a:rPr lang="en-US" dirty="0" err="1"/>
              <a:t>READ</a:t>
            </a: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 err="1" smtClean="0"/>
              <a:t>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History: The Beginning of Wine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001000" cy="3581400"/>
          </a:xfrm>
        </p:spPr>
        <p:txBody>
          <a:bodyPr/>
          <a:lstStyle/>
          <a:p>
            <a:r>
              <a:rPr lang="en-US" sz="2800" dirty="0"/>
              <a:t>3000BC Wine making from grapes Persia</a:t>
            </a:r>
          </a:p>
          <a:p>
            <a:r>
              <a:rPr lang="en-US" sz="2800" dirty="0"/>
              <a:t>Amphorae: Greek wine containers ~1400BC</a:t>
            </a:r>
          </a:p>
          <a:p>
            <a:r>
              <a:rPr lang="en-US" sz="2800" dirty="0"/>
              <a:t>Greeks spread grape growing/wine making</a:t>
            </a:r>
          </a:p>
          <a:p>
            <a:pPr lvl="1"/>
            <a:r>
              <a:rPr lang="en-US" sz="2400" dirty="0"/>
              <a:t>Dionysus: Greek God of Wine</a:t>
            </a:r>
          </a:p>
          <a:p>
            <a:r>
              <a:rPr lang="en-US" sz="2800" dirty="0"/>
              <a:t>Romans spread grape growing/wine making</a:t>
            </a:r>
          </a:p>
          <a:p>
            <a:pPr lvl="1"/>
            <a:r>
              <a:rPr lang="en-US" sz="2400" dirty="0"/>
              <a:t>Bacchus: Roman God of </a:t>
            </a:r>
            <a:r>
              <a:rPr lang="en-US" sz="2400" dirty="0" smtClean="0"/>
              <a:t>Wine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6200" y="5334000"/>
            <a:ext cx="3200400" cy="304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6038" tIns="46038" rIns="46038" bIns="46038" anchor="ctr"/>
          <a:lstStyle/>
          <a:p>
            <a:pPr algn="r" eaLnBrk="0" hangingPunct="0"/>
            <a:r>
              <a:rPr kumimoji="1" lang="en-US" sz="1600" b="1">
                <a:latin typeface="Arial" charset="0"/>
              </a:rPr>
              <a:t>FOR MORE INFO AND MAPS...</a:t>
            </a:r>
            <a:endParaRPr kumimoji="1"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000" b="1">
                <a:latin typeface="Arial" charset="0"/>
                <a:hlinkClick r:id="rId3"/>
              </a:rPr>
              <a:t>http://www.museum.upenn.edu/new/exhibits/online_exhibits/wine/wineintro.html</a:t>
            </a:r>
            <a:endParaRPr lang="en-US" sz="2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305800" cy="1143000"/>
          </a:xfrm>
        </p:spPr>
        <p:txBody>
          <a:bodyPr/>
          <a:lstStyle/>
          <a:p>
            <a:r>
              <a:rPr lang="en-US" dirty="0" smtClean="0"/>
              <a:t>Video Clips on the History of Wine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Watch:</a:t>
            </a:r>
          </a:p>
          <a:p>
            <a:pPr lvl="1"/>
            <a:r>
              <a:rPr lang="en-US" dirty="0" smtClean="0"/>
              <a:t>Vintage: History of Wine </a:t>
            </a:r>
            <a:r>
              <a:rPr lang="en-US" dirty="0" smtClean="0">
                <a:hlinkClick r:id="rId3"/>
              </a:rPr>
              <a:t>Part 1</a:t>
            </a:r>
            <a:r>
              <a:rPr lang="en-US" dirty="0" smtClean="0"/>
              <a:t> Origins</a:t>
            </a:r>
          </a:p>
          <a:p>
            <a:pPr lvl="1"/>
            <a:r>
              <a:rPr lang="en-US" dirty="0" smtClean="0"/>
              <a:t>Vintage: History of Wine </a:t>
            </a:r>
            <a:r>
              <a:rPr lang="en-US" dirty="0" smtClean="0">
                <a:hlinkClick r:id="rId4"/>
              </a:rPr>
              <a:t>Part 2</a:t>
            </a:r>
            <a:r>
              <a:rPr lang="en-US" dirty="0" smtClean="0"/>
              <a:t> Wine and Religion</a:t>
            </a:r>
          </a:p>
          <a:p>
            <a:pPr lvl="1"/>
            <a:r>
              <a:rPr lang="en-US" dirty="0" smtClean="0"/>
              <a:t>Vintage: History of Wine </a:t>
            </a:r>
            <a:r>
              <a:rPr lang="en-US" dirty="0" smtClean="0">
                <a:hlinkClick r:id="rId5"/>
              </a:rPr>
              <a:t>Part 3</a:t>
            </a:r>
            <a:r>
              <a:rPr lang="en-US" dirty="0" smtClean="0"/>
              <a:t> Wine in the Ancient World</a:t>
            </a:r>
          </a:p>
          <a:p>
            <a:pPr lvl="1"/>
            <a:r>
              <a:rPr lang="en-US" dirty="0" smtClean="0"/>
              <a:t>Vintage: History of Wine </a:t>
            </a:r>
            <a:r>
              <a:rPr lang="en-US" dirty="0" smtClean="0">
                <a:hlinkClick r:id="rId6"/>
              </a:rPr>
              <a:t>Part 5</a:t>
            </a:r>
            <a:r>
              <a:rPr lang="en-US" dirty="0" smtClean="0"/>
              <a:t> Wine in the Middle Ages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U.S. History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610600" cy="3970960"/>
          </a:xfrm>
          <a:noFill/>
        </p:spPr>
        <p:txBody>
          <a:bodyPr wrap="square">
            <a:spAutoFit/>
          </a:bodyPr>
          <a:lstStyle/>
          <a:p>
            <a:r>
              <a:rPr lang="en-US" sz="2800" dirty="0"/>
              <a:t>European settlers used the native </a:t>
            </a:r>
            <a:r>
              <a:rPr lang="en-US" sz="2800" i="1" dirty="0" err="1"/>
              <a:t>vitis</a:t>
            </a:r>
            <a:r>
              <a:rPr lang="en-US" sz="2800" i="1" dirty="0"/>
              <a:t> </a:t>
            </a:r>
            <a:r>
              <a:rPr lang="en-US" sz="2800" i="1" dirty="0" err="1"/>
              <a:t>labrusca</a:t>
            </a:r>
            <a:endParaRPr lang="en-US" sz="2800" dirty="0"/>
          </a:p>
          <a:p>
            <a:r>
              <a:rPr lang="en-US" sz="2800" dirty="0"/>
              <a:t>The east has always been an important wine producing area until Prohibition</a:t>
            </a:r>
          </a:p>
          <a:p>
            <a:pPr lvl="1"/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plantings in the Finger Lakes were in 1836</a:t>
            </a:r>
          </a:p>
          <a:p>
            <a:pPr lvl="1"/>
            <a:r>
              <a:rPr lang="en-US" sz="2400" dirty="0"/>
              <a:t>Now concentrated in NY and Virginia</a:t>
            </a:r>
          </a:p>
          <a:p>
            <a:r>
              <a:rPr lang="en-US" sz="2800" dirty="0"/>
              <a:t>1919-1933 Prohibition</a:t>
            </a:r>
          </a:p>
          <a:p>
            <a:r>
              <a:rPr lang="en-US" sz="2800" dirty="0"/>
              <a:t>Mid-1960’s focus of production shifts to quality, not </a:t>
            </a:r>
            <a:r>
              <a:rPr lang="en-US" sz="2800" dirty="0" smtClean="0"/>
              <a:t>sweetness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U.S. History:</a:t>
            </a:r>
            <a:r>
              <a:rPr lang="en-US" sz="4400" baseline="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br>
              <a:rPr lang="en-US" sz="4400" baseline="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aseline="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Recent Wine Consumption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495800"/>
          </a:xfrm>
        </p:spPr>
        <p:txBody>
          <a:bodyPr/>
          <a:lstStyle/>
          <a:p>
            <a:r>
              <a:rPr lang="en-US" sz="2800" dirty="0" smtClean="0"/>
              <a:t>1970’s saw the greatest increase</a:t>
            </a:r>
          </a:p>
          <a:p>
            <a:r>
              <a:rPr lang="en-US" sz="2800" dirty="0" smtClean="0"/>
              <a:t>1980’s saw a great decline</a:t>
            </a:r>
          </a:p>
          <a:p>
            <a:r>
              <a:rPr lang="en-US" sz="2800" dirty="0" smtClean="0"/>
              <a:t>1994-current greatest period of increase in since Prohibition</a:t>
            </a:r>
          </a:p>
          <a:p>
            <a:r>
              <a:rPr lang="en-US" sz="2800" dirty="0" smtClean="0"/>
              <a:t>Increase in consumption expected for the future due to</a:t>
            </a:r>
          </a:p>
          <a:p>
            <a:pPr lvl="1"/>
            <a:r>
              <a:rPr lang="en-US" sz="2400" dirty="0" smtClean="0"/>
              <a:t>increased awareness of health benefits</a:t>
            </a:r>
          </a:p>
          <a:p>
            <a:pPr lvl="1"/>
            <a:r>
              <a:rPr lang="en-US" sz="2400" dirty="0" smtClean="0"/>
              <a:t>increased drinking age population </a:t>
            </a:r>
          </a:p>
          <a:p>
            <a:pPr lvl="1"/>
            <a:r>
              <a:rPr lang="en-US" sz="2400" dirty="0" smtClean="0"/>
              <a:t>Increase in expendable income (still?)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990600"/>
          </a:xfrm>
        </p:spPr>
        <p:txBody>
          <a:bodyPr/>
          <a:lstStyle/>
          <a:p>
            <a:r>
              <a:rPr lang="en-US" dirty="0" smtClean="0"/>
              <a:t>What Happened in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648200"/>
          </a:xfrm>
        </p:spPr>
        <p:txBody>
          <a:bodyPr/>
          <a:lstStyle/>
          <a:p>
            <a:r>
              <a:rPr lang="en-US" sz="2400" dirty="0" smtClean="0"/>
              <a:t>Trading up saw some improvements in wine. </a:t>
            </a:r>
          </a:p>
          <a:p>
            <a:r>
              <a:rPr lang="en-US" sz="2400" dirty="0" smtClean="0"/>
              <a:t>Off Premise wine sales increased</a:t>
            </a:r>
          </a:p>
          <a:p>
            <a:r>
              <a:rPr lang="en-US" sz="2400" dirty="0" smtClean="0"/>
              <a:t>Impact of wine blogs, Twitter and </a:t>
            </a:r>
            <a:r>
              <a:rPr lang="en-US" sz="2400" dirty="0" err="1" smtClean="0"/>
              <a:t>Facebook</a:t>
            </a:r>
            <a:r>
              <a:rPr lang="en-US" sz="2400" dirty="0" smtClean="0"/>
              <a:t> increased</a:t>
            </a:r>
          </a:p>
          <a:p>
            <a:pPr lvl="1"/>
            <a:r>
              <a:rPr lang="en-US" sz="2000" dirty="0" smtClean="0"/>
              <a:t>World wide online wine tastings  </a:t>
            </a:r>
          </a:p>
          <a:p>
            <a:r>
              <a:rPr lang="en-US" sz="2400" dirty="0" smtClean="0"/>
              <a:t>US wineries as well as New Zealand, Chile &amp; especially Argentina offered low-priced &amp; well marketed wines, and continued to take share.</a:t>
            </a:r>
          </a:p>
          <a:p>
            <a:r>
              <a:rPr lang="en-US" sz="2400" dirty="0" smtClean="0"/>
              <a:t>More consolidation on the wholesaler front &amp; diversification on the part of suppliers. </a:t>
            </a:r>
          </a:p>
          <a:p>
            <a:r>
              <a:rPr lang="en-US" sz="2400" dirty="0" smtClean="0"/>
              <a:t>“</a:t>
            </a:r>
            <a:r>
              <a:rPr lang="en-US" sz="2400" dirty="0" err="1" smtClean="0"/>
              <a:t>Millennials</a:t>
            </a:r>
            <a:r>
              <a:rPr lang="en-US" sz="2400" dirty="0" smtClean="0"/>
              <a:t>”  increased their consumption of wine.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Happened in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 sz="2400" dirty="0" smtClean="0"/>
              <a:t>Younger</a:t>
            </a:r>
            <a:r>
              <a:rPr lang="en-US" sz="2400" baseline="0" dirty="0" smtClean="0"/>
              <a:t> wine consumers say </a:t>
            </a:r>
            <a:r>
              <a:rPr lang="en-US" sz="2400" dirty="0" smtClean="0"/>
              <a:t>“fun &amp; contemporary looking” wine labels are important when choosing wines to drink at home </a:t>
            </a:r>
          </a:p>
          <a:p>
            <a:r>
              <a:rPr lang="en-US" sz="2400" dirty="0" smtClean="0"/>
              <a:t>Social media has</a:t>
            </a:r>
            <a:r>
              <a:rPr lang="en-US" sz="2400" baseline="0" dirty="0" smtClean="0"/>
              <a:t> continued importance especially among 21-36 year olds</a:t>
            </a:r>
            <a:endParaRPr lang="en-US" sz="2400" dirty="0" smtClean="0"/>
          </a:p>
          <a:p>
            <a:r>
              <a:rPr lang="en-US" sz="2400" dirty="0" smtClean="0"/>
              <a:t>Argentina and New Zealand were the leaders in import growth</a:t>
            </a:r>
          </a:p>
          <a:p>
            <a:r>
              <a:rPr lang="en-US" sz="2400" dirty="0" err="1" smtClean="0"/>
              <a:t>Millennials</a:t>
            </a:r>
            <a:r>
              <a:rPr lang="en-US" sz="2400" baseline="0" dirty="0" smtClean="0"/>
              <a:t> </a:t>
            </a:r>
            <a:r>
              <a:rPr lang="en-US" sz="2400" baseline="0" dirty="0" smtClean="0"/>
              <a:t>continued to increase wine consumption</a:t>
            </a:r>
          </a:p>
          <a:p>
            <a:r>
              <a:rPr lang="en-US" sz="2400" dirty="0" smtClean="0"/>
              <a:t>U.S. consumed 291 million cases of wine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1600" dirty="0" smtClean="0"/>
              <a:t>Source: Wine Enthusiast, February 1, 2012  </a:t>
            </a:r>
            <a:r>
              <a:rPr lang="en-US" sz="1600" dirty="0" smtClean="0">
                <a:hlinkClick r:id="rId3"/>
              </a:rPr>
              <a:t>http://www.winemag.com/Wine-Enthusiast-Magazine/Web-2012/Wines-2011-Report-Card/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303213" y="1692275"/>
            <a:ext cx="8537575" cy="3384550"/>
            <a:chOff x="0" y="0"/>
            <a:chExt cx="5378" cy="2132"/>
          </a:xfrm>
        </p:grpSpPr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060" cy="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378" cy="213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r>
                <a:rPr kumimoji="1" lang="en-US" sz="1000">
                  <a:solidFill>
                    <a:srgbClr val="000000"/>
                  </a:solidFill>
                  <a:latin typeface="Arial" charset="0"/>
                  <a:cs typeface="Arial" charset="0"/>
                </a:rPr>
                <a:t>  </a:t>
              </a:r>
              <a:r>
                <a:rPr kumimoji="1" lang="en-US" sz="21600">
                  <a:solidFill>
                    <a:srgbClr val="000000"/>
                  </a:solidFill>
                  <a:latin typeface="Arial" charset="0"/>
                  <a:cs typeface="Arial" charset="0"/>
                </a:rPr>
                <a:t> </a:t>
              </a:r>
              <a:r>
                <a:rPr kumimoji="1" lang="en-US" sz="1000">
                  <a:solidFill>
                    <a:srgbClr val="000000"/>
                  </a:solidFill>
                  <a:latin typeface="Arial" charset="0"/>
                  <a:cs typeface="Arial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          </a:t>
              </a:r>
            </a:p>
          </p:txBody>
        </p:sp>
      </p:grpSp>
      <p:pic>
        <p:nvPicPr>
          <p:cNvPr id="8" name="Picture 2" descr="http://www.winemarketcouncil.com/slides09/Slide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98880"/>
            <a:ext cx="8915400" cy="668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Office\Templates\1033\Project Overview.pot</Template>
  <TotalTime>1215</TotalTime>
  <Words>815</Words>
  <Application>Microsoft Office PowerPoint</Application>
  <PresentationFormat>On-screen Show (4:3)</PresentationFormat>
  <Paragraphs>184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Project Overview</vt:lpstr>
      <vt:lpstr>HMGT 2402 Wine &amp; Beverage Management</vt:lpstr>
      <vt:lpstr>Overview</vt:lpstr>
      <vt:lpstr>History: The Beginning of Wine</vt:lpstr>
      <vt:lpstr>Video Clips on the History of Wine</vt:lpstr>
      <vt:lpstr>U.S. History </vt:lpstr>
      <vt:lpstr>U.S. History:  Recent Wine Consumption </vt:lpstr>
      <vt:lpstr>What Happened in 2010</vt:lpstr>
      <vt:lpstr>What Happened in 2011</vt:lpstr>
      <vt:lpstr>Slide 9</vt:lpstr>
      <vt:lpstr>Slide 10</vt:lpstr>
      <vt:lpstr>Slide 11</vt:lpstr>
      <vt:lpstr>It is a great time to be in the wine business!!</vt:lpstr>
      <vt:lpstr>Alcoholic Beverages </vt:lpstr>
      <vt:lpstr>Fermentation </vt:lpstr>
      <vt:lpstr>Distillation</vt:lpstr>
      <vt:lpstr>Distilled Products (Spirits)</vt:lpstr>
      <vt:lpstr>The Grape</vt:lpstr>
      <vt:lpstr>Wine</vt:lpstr>
      <vt:lpstr>Viticulture &amp; Oenology</vt:lpstr>
      <vt:lpstr>Terms to Remember</vt:lpstr>
    </vt:vector>
  </TitlesOfParts>
  <Company> CUNY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 402, Wine &amp; Beverage Management</dc:title>
  <dc:creator>kgoodlad</dc:creator>
  <cp:lastModifiedBy>KGoodlad</cp:lastModifiedBy>
  <cp:revision>81</cp:revision>
  <cp:lastPrinted>1601-01-01T00:00:00Z</cp:lastPrinted>
  <dcterms:created xsi:type="dcterms:W3CDTF">2006-08-28T22:35:00Z</dcterms:created>
  <dcterms:modified xsi:type="dcterms:W3CDTF">2012-02-02T19:52:20Z</dcterms:modified>
</cp:coreProperties>
</file>