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84" r:id="rId2"/>
    <p:sldId id="281" r:id="rId3"/>
    <p:sldId id="282" r:id="rId4"/>
    <p:sldId id="283" r:id="rId5"/>
    <p:sldId id="290" r:id="rId6"/>
    <p:sldId id="316" r:id="rId7"/>
    <p:sldId id="317" r:id="rId8"/>
    <p:sldId id="318" r:id="rId9"/>
    <p:sldId id="320" r:id="rId10"/>
    <p:sldId id="319" r:id="rId11"/>
    <p:sldId id="291" r:id="rId12"/>
    <p:sldId id="302" r:id="rId13"/>
    <p:sldId id="304" r:id="rId14"/>
    <p:sldId id="305" r:id="rId15"/>
    <p:sldId id="306" r:id="rId16"/>
    <p:sldId id="307" r:id="rId17"/>
    <p:sldId id="308" r:id="rId18"/>
    <p:sldId id="309" r:id="rId19"/>
    <p:sldId id="310" r:id="rId20"/>
    <p:sldId id="311" r:id="rId21"/>
    <p:sldId id="312" r:id="rId22"/>
    <p:sldId id="315" r:id="rId23"/>
    <p:sldId id="321" r:id="rId24"/>
    <p:sldId id="32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ection>
        <p14:section name="Overview and Objectives" id="{ABA716BF-3A5C-4ADB-94C9-CFEF84EBA240}">
          <p14:sldIdLst>
            <p14:sldId id="284"/>
            <p14:sldId id="281"/>
            <p14:sldId id="282"/>
            <p14:sldId id="283"/>
            <p14:sldId id="290"/>
            <p14:sldId id="316"/>
            <p14:sldId id="317"/>
            <p14:sldId id="318"/>
            <p14:sldId id="320"/>
            <p14:sldId id="319"/>
            <p14:sldId id="291"/>
            <p14:sldId id="302"/>
            <p14:sldId id="304"/>
            <p14:sldId id="305"/>
            <p14:sldId id="306"/>
            <p14:sldId id="307"/>
            <p14:sldId id="308"/>
            <p14:sldId id="309"/>
            <p14:sldId id="310"/>
            <p14:sldId id="311"/>
            <p14:sldId id="312"/>
            <p14:sldId id="315"/>
            <p14:sldId id="321"/>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9" autoAdjust="0"/>
    <p:restoredTop sz="84000" autoAdjust="0"/>
  </p:normalViewPr>
  <p:slideViewPr>
    <p:cSldViewPr>
      <p:cViewPr varScale="1">
        <p:scale>
          <a:sx n="77" d="100"/>
          <a:sy n="77" d="100"/>
        </p:scale>
        <p:origin x="1914" y="540"/>
      </p:cViewPr>
      <p:guideLst>
        <p:guide orient="horz" pos="2160"/>
        <p:guide pos="2880"/>
      </p:guideLst>
    </p:cSldViewPr>
  </p:slideViewPr>
  <p:outlineViewPr>
    <p:cViewPr>
      <p:scale>
        <a:sx n="33" d="100"/>
        <a:sy n="33" d="100"/>
      </p:scale>
      <p:origin x="0" y="1112"/>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6/26/2013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6/26/2013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a:t>
            </a:fld>
            <a:endParaRPr lang="en-US"/>
          </a:p>
        </p:txBody>
      </p:sp>
    </p:spTree>
    <p:extLst>
      <p:ext uri="{BB962C8B-B14F-4D97-AF65-F5344CB8AC3E}">
        <p14:creationId xmlns:p14="http://schemas.microsoft.com/office/powerpoint/2010/main" val="387482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 one is not in harmony with God it is believed that illness will come as means of punishment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extLst>
      <p:ext uri="{BB962C8B-B14F-4D97-AF65-F5344CB8AC3E}">
        <p14:creationId xmlns:p14="http://schemas.microsoft.com/office/powerpoint/2010/main" val="306305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extLst>
      <p:ext uri="{BB962C8B-B14F-4D97-AF65-F5344CB8AC3E}">
        <p14:creationId xmlns:p14="http://schemas.microsoft.com/office/powerpoint/2010/main" val="364092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especially among females</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extLst>
      <p:ext uri="{BB962C8B-B14F-4D97-AF65-F5344CB8AC3E}">
        <p14:creationId xmlns:p14="http://schemas.microsoft.com/office/powerpoint/2010/main" val="2025348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extLst>
      <p:ext uri="{BB962C8B-B14F-4D97-AF65-F5344CB8AC3E}">
        <p14:creationId xmlns:p14="http://schemas.microsoft.com/office/powerpoint/2010/main" val="94876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a:p>
        </p:txBody>
      </p:sp>
    </p:spTree>
    <p:extLst>
      <p:ext uri="{BB962C8B-B14F-4D97-AF65-F5344CB8AC3E}">
        <p14:creationId xmlns:p14="http://schemas.microsoft.com/office/powerpoint/2010/main" val="215420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extLst>
      <p:ext uri="{BB962C8B-B14F-4D97-AF65-F5344CB8AC3E}">
        <p14:creationId xmlns:p14="http://schemas.microsoft.com/office/powerpoint/2010/main" val="417005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extLst>
      <p:ext uri="{BB962C8B-B14F-4D97-AF65-F5344CB8AC3E}">
        <p14:creationId xmlns:p14="http://schemas.microsoft.com/office/powerpoint/2010/main" val="423144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extLst>
      <p:ext uri="{BB962C8B-B14F-4D97-AF65-F5344CB8AC3E}">
        <p14:creationId xmlns:p14="http://schemas.microsoft.com/office/powerpoint/2010/main" val="328411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extLst>
      <p:ext uri="{BB962C8B-B14F-4D97-AF65-F5344CB8AC3E}">
        <p14:creationId xmlns:p14="http://schemas.microsoft.com/office/powerpoint/2010/main" val="825960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a:p>
        </p:txBody>
      </p:sp>
    </p:spTree>
    <p:extLst>
      <p:ext uri="{BB962C8B-B14F-4D97-AF65-F5344CB8AC3E}">
        <p14:creationId xmlns:p14="http://schemas.microsoft.com/office/powerpoint/2010/main" val="405959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extLst>
      <p:ext uri="{BB962C8B-B14F-4D97-AF65-F5344CB8AC3E}">
        <p14:creationId xmlns:p14="http://schemas.microsoft.com/office/powerpoint/2010/main" val="220064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a:p>
        </p:txBody>
      </p:sp>
    </p:spTree>
    <p:extLst>
      <p:ext uri="{BB962C8B-B14F-4D97-AF65-F5344CB8AC3E}">
        <p14:creationId xmlns:p14="http://schemas.microsoft.com/office/powerpoint/2010/main" val="249580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a:p>
        </p:txBody>
      </p:sp>
    </p:spTree>
    <p:extLst>
      <p:ext uri="{BB962C8B-B14F-4D97-AF65-F5344CB8AC3E}">
        <p14:creationId xmlns:p14="http://schemas.microsoft.com/office/powerpoint/2010/main" val="4273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a:p>
        </p:txBody>
      </p:sp>
    </p:spTree>
    <p:extLst>
      <p:ext uri="{BB962C8B-B14F-4D97-AF65-F5344CB8AC3E}">
        <p14:creationId xmlns:p14="http://schemas.microsoft.com/office/powerpoint/2010/main" val="1780219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a:p>
        </p:txBody>
      </p:sp>
    </p:spTree>
    <p:extLst>
      <p:ext uri="{BB962C8B-B14F-4D97-AF65-F5344CB8AC3E}">
        <p14:creationId xmlns:p14="http://schemas.microsoft.com/office/powerpoint/2010/main" val="1690142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a:p>
        </p:txBody>
      </p:sp>
    </p:spTree>
    <p:extLst>
      <p:ext uri="{BB962C8B-B14F-4D97-AF65-F5344CB8AC3E}">
        <p14:creationId xmlns:p14="http://schemas.microsoft.com/office/powerpoint/2010/main" val="201640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during slavery it was prohibited for this culture to practice their traditions, African-Americans managed to keep their beliefs, customs and practices alive. </a:t>
            </a:r>
          </a:p>
          <a:p>
            <a:endParaRPr lang="en-US" dirty="0" smtClean="0"/>
          </a:p>
          <a:p>
            <a:r>
              <a:rPr lang="en-US" sz="1200" kern="1200" dirty="0" smtClean="0">
                <a:solidFill>
                  <a:schemeClr val="tx1"/>
                </a:solidFill>
                <a:effectLst/>
                <a:latin typeface="+mn-lt"/>
                <a:ea typeface="+mn-ea"/>
                <a:cs typeface="+mn-cs"/>
              </a:rPr>
              <a:t>traditions were transmitted from generations to generations through story telling rather than through written information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extLst>
      <p:ext uri="{BB962C8B-B14F-4D97-AF65-F5344CB8AC3E}">
        <p14:creationId xmlns:p14="http://schemas.microsoft.com/office/powerpoint/2010/main" val="80328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extLst>
      <p:ext uri="{BB962C8B-B14F-4D97-AF65-F5344CB8AC3E}">
        <p14:creationId xmlns:p14="http://schemas.microsoft.com/office/powerpoint/2010/main" val="394988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 one is not in harmony with God it is believed that illness will come as means of punishment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extLst>
      <p:ext uri="{BB962C8B-B14F-4D97-AF65-F5344CB8AC3E}">
        <p14:creationId xmlns:p14="http://schemas.microsoft.com/office/powerpoint/2010/main" val="403167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 one is not in harmony with God it is believed that illness will come as means of punishment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extLst>
      <p:ext uri="{BB962C8B-B14F-4D97-AF65-F5344CB8AC3E}">
        <p14:creationId xmlns:p14="http://schemas.microsoft.com/office/powerpoint/2010/main" val="368475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 one is not in harmony with God it is believed that illness will come as means of punishment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extLst>
      <p:ext uri="{BB962C8B-B14F-4D97-AF65-F5344CB8AC3E}">
        <p14:creationId xmlns:p14="http://schemas.microsoft.com/office/powerpoint/2010/main" val="284725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 one is not in harmony with God it is believed that illness will come as means of punishment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extLst>
      <p:ext uri="{BB962C8B-B14F-4D97-AF65-F5344CB8AC3E}">
        <p14:creationId xmlns:p14="http://schemas.microsoft.com/office/powerpoint/2010/main" val="381658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 one is not in harmony with God it is believed that illness will come as means of punishment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extLst>
      <p:ext uri="{BB962C8B-B14F-4D97-AF65-F5344CB8AC3E}">
        <p14:creationId xmlns:p14="http://schemas.microsoft.com/office/powerpoint/2010/main" val="4110188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6/26/2013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6/26/2013</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685800"/>
            <a:ext cx="8495960" cy="5638800"/>
          </a:xfrm>
          <a:prstGeom prst="rect">
            <a:avLst/>
          </a:prstGeom>
        </p:spPr>
      </p:pic>
      <p:sp>
        <p:nvSpPr>
          <p:cNvPr id="7" name="TextBox 6"/>
          <p:cNvSpPr txBox="1"/>
          <p:nvPr/>
        </p:nvSpPr>
        <p:spPr>
          <a:xfrm>
            <a:off x="609600" y="4953000"/>
            <a:ext cx="7924800" cy="2800221"/>
          </a:xfrm>
          <a:prstGeom prst="rect">
            <a:avLst/>
          </a:prstGeom>
          <a:noFill/>
        </p:spPr>
        <p:txBody>
          <a:bodyPr wrap="square" rtlCol="0">
            <a:normAutofit/>
          </a:bodyPr>
          <a:lstStyle/>
          <a:p>
            <a:pPr algn="ct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 Greene </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866468" flipH="1">
            <a:off x="3414614" y="-3050826"/>
            <a:ext cx="3277419" cy="776579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76200"/>
            <a:ext cx="7765662" cy="16476125"/>
          </a:xfrm>
          <a:prstGeom prst="rect">
            <a:avLst/>
          </a:prstGeom>
        </p:spPr>
      </p:pic>
      <p:grpSp>
        <p:nvGrpSpPr>
          <p:cNvPr id="6" name="Group 5"/>
          <p:cNvGrpSpPr/>
          <p:nvPr/>
        </p:nvGrpSpPr>
        <p:grpSpPr>
          <a:xfrm>
            <a:off x="609600" y="381000"/>
            <a:ext cx="762000" cy="761999"/>
            <a:chOff x="109" y="0"/>
            <a:chExt cx="1085492" cy="1309687"/>
          </a:xfrm>
        </p:grpSpPr>
        <p:sp>
          <p:nvSpPr>
            <p:cNvPr id="8" name="Rounded Rectangle 7"/>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6</a:t>
              </a:r>
              <a:endParaRPr lang="en-US" sz="4400" kern="1200" dirty="0"/>
            </a:p>
          </p:txBody>
        </p:sp>
      </p:grpSp>
      <p:grpSp>
        <p:nvGrpSpPr>
          <p:cNvPr id="11" name="Group 10"/>
          <p:cNvGrpSpPr/>
          <p:nvPr/>
        </p:nvGrpSpPr>
        <p:grpSpPr>
          <a:xfrm>
            <a:off x="1524000" y="4572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422400">
                <a:lnSpc>
                  <a:spcPct val="90000"/>
                </a:lnSpc>
                <a:spcBef>
                  <a:spcPct val="0"/>
                </a:spcBef>
                <a:spcAft>
                  <a:spcPct val="15000"/>
                </a:spcAft>
              </a:pPr>
              <a:r>
                <a:rPr lang="en-US" sz="3200" dirty="0" smtClean="0"/>
                <a:t>People (Socioeconomics)</a:t>
              </a:r>
              <a:endParaRPr lang="en-US" sz="3000" kern="1200" dirty="0">
                <a:effectLst>
                  <a:outerShdw blurRad="38100" dist="38100" dir="2700000" algn="tl">
                    <a:srgbClr val="000000">
                      <a:alpha val="43137"/>
                    </a:srgbClr>
                  </a:outerShdw>
                </a:effectLst>
              </a:endParaRPr>
            </a:p>
          </p:txBody>
        </p:sp>
      </p:grpSp>
      <p:pic>
        <p:nvPicPr>
          <p:cNvPr id="14" name="Picture 2"/>
          <p:cNvPicPr>
            <a:picLocks noChangeAspect="1" noChangeArrowheads="1"/>
          </p:cNvPicPr>
          <p:nvPr/>
        </p:nvPicPr>
        <p:blipFill rotWithShape="1">
          <a:blip r:embed="rId4" cstate="print"/>
          <a:srcRect l="15662" t="26063" r="7894"/>
          <a:stretch/>
        </p:blipFill>
        <p:spPr bwMode="auto">
          <a:xfrm>
            <a:off x="685800" y="1143000"/>
            <a:ext cx="8132826" cy="5181600"/>
          </a:xfrm>
          <a:prstGeom prst="rect">
            <a:avLst/>
          </a:prstGeom>
          <a:noFill/>
          <a:ln w="9525">
            <a:noFill/>
            <a:miter lim="800000"/>
            <a:headEnd/>
            <a:tailEnd/>
          </a:ln>
        </p:spPr>
      </p:pic>
    </p:spTree>
    <p:extLst>
      <p:ext uri="{BB962C8B-B14F-4D97-AF65-F5344CB8AC3E}">
        <p14:creationId xmlns:p14="http://schemas.microsoft.com/office/powerpoint/2010/main" val="2925346034"/>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66294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pSp>
        <p:nvGrpSpPr>
          <p:cNvPr id="8" name="Group 7"/>
          <p:cNvGrpSpPr/>
          <p:nvPr/>
        </p:nvGrpSpPr>
        <p:grpSpPr>
          <a:xfrm>
            <a:off x="381000" y="457200"/>
            <a:ext cx="762000" cy="761999"/>
            <a:chOff x="109" y="0"/>
            <a:chExt cx="1085492" cy="1309687"/>
          </a:xfrm>
        </p:grpSpPr>
        <p:sp>
          <p:nvSpPr>
            <p:cNvPr id="9" name="Rounded Rectangle 8"/>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7</a:t>
              </a:r>
              <a:endParaRPr lang="en-US" sz="4400" kern="1200" dirty="0"/>
            </a:p>
          </p:txBody>
        </p:sp>
      </p:grpSp>
      <p:grpSp>
        <p:nvGrpSpPr>
          <p:cNvPr id="11" name="Group 10"/>
          <p:cNvGrpSpPr/>
          <p:nvPr/>
        </p:nvGrpSpPr>
        <p:grpSpPr>
          <a:xfrm>
            <a:off x="1295400" y="5334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000" kern="1200" dirty="0" smtClean="0">
                  <a:effectLst>
                    <a:outerShdw blurRad="38100" dist="38100" dir="2700000" algn="tl">
                      <a:srgbClr val="000000">
                        <a:alpha val="43137"/>
                      </a:srgbClr>
                    </a:outerShdw>
                  </a:effectLst>
                </a:rPr>
                <a:t>Shopping/ Common Areas</a:t>
              </a:r>
              <a:endParaRPr lang="en-US" sz="3000" kern="1200" dirty="0">
                <a:effectLst>
                  <a:outerShdw blurRad="38100" dist="38100" dir="2700000" algn="tl">
                    <a:srgbClr val="000000">
                      <a:alpha val="43137"/>
                    </a:srgbClr>
                  </a:outerShdw>
                </a:effectLst>
              </a:endParaRPr>
            </a:p>
          </p:txBody>
        </p:sp>
      </p:grpSp>
      <p:pic>
        <p:nvPicPr>
          <p:cNvPr id="17" name="Picture 2"/>
          <p:cNvPicPr>
            <a:picLocks noChangeAspect="1" noChangeArrowheads="1"/>
          </p:cNvPicPr>
          <p:nvPr/>
        </p:nvPicPr>
        <p:blipFill rotWithShape="1">
          <a:blip r:embed="rId5" cstate="print"/>
          <a:srcRect t="20391" r="17485"/>
          <a:stretch/>
        </p:blipFill>
        <p:spPr bwMode="auto">
          <a:xfrm>
            <a:off x="838200" y="1524000"/>
            <a:ext cx="7666642" cy="4648200"/>
          </a:xfrm>
          <a:prstGeom prst="rect">
            <a:avLst/>
          </a:prstGeom>
          <a:noFill/>
          <a:ln w="9525">
            <a:noFill/>
            <a:miter lim="800000"/>
            <a:headEnd/>
            <a:tailEnd/>
          </a:ln>
        </p:spPr>
      </p:pic>
    </p:spTree>
    <p:extLst>
      <p:ext uri="{BB962C8B-B14F-4D97-AF65-F5344CB8AC3E}">
        <p14:creationId xmlns:p14="http://schemas.microsoft.com/office/powerpoint/2010/main" val="416242803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1" y="-113089"/>
            <a:ext cx="9296400" cy="6971089"/>
          </a:xfrm>
          <a:prstGeom prst="rect">
            <a:avLst/>
          </a:prstGeom>
          <a:noFill/>
          <a:ln w="9525">
            <a:noFill/>
            <a:miter lim="800000"/>
            <a:headEnd/>
            <a:tailEnd/>
          </a:ln>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grpSp>
        <p:nvGrpSpPr>
          <p:cNvPr id="8" name="Group 7"/>
          <p:cNvGrpSpPr/>
          <p:nvPr/>
        </p:nvGrpSpPr>
        <p:grpSpPr>
          <a:xfrm>
            <a:off x="533400" y="152400"/>
            <a:ext cx="762000" cy="761999"/>
            <a:chOff x="109" y="0"/>
            <a:chExt cx="1085492" cy="1309687"/>
          </a:xfrm>
        </p:grpSpPr>
        <p:sp>
          <p:nvSpPr>
            <p:cNvPr id="9" name="Rounded Rectangle 8"/>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7</a:t>
              </a:r>
              <a:endParaRPr lang="en-US" sz="4400" kern="1200" dirty="0"/>
            </a:p>
          </p:txBody>
        </p:sp>
      </p:grpSp>
      <p:grpSp>
        <p:nvGrpSpPr>
          <p:cNvPr id="11" name="Group 10"/>
          <p:cNvGrpSpPr/>
          <p:nvPr/>
        </p:nvGrpSpPr>
        <p:grpSpPr>
          <a:xfrm>
            <a:off x="1371600" y="304800"/>
            <a:ext cx="5781744" cy="600075"/>
            <a:chOff x="1085602" y="132953"/>
            <a:chExt cx="5010288" cy="1047751"/>
          </a:xfrm>
        </p:grpSpPr>
        <p:sp>
          <p:nvSpPr>
            <p:cNvPr id="13" name="Rectangle 12"/>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422400">
                <a:lnSpc>
                  <a:spcPct val="90000"/>
                </a:lnSpc>
                <a:spcBef>
                  <a:spcPct val="0"/>
                </a:spcBef>
                <a:spcAft>
                  <a:spcPct val="15000"/>
                </a:spcAft>
              </a:pPr>
              <a:r>
                <a:rPr lang="en-US" sz="3000" dirty="0">
                  <a:effectLst>
                    <a:outerShdw blurRad="38100" dist="38100" dir="2700000" algn="tl">
                      <a:srgbClr val="000000">
                        <a:alpha val="43137"/>
                      </a:srgbClr>
                    </a:outerShdw>
                  </a:effectLst>
                </a:rPr>
                <a:t>Shopping/ Common Areas</a:t>
              </a:r>
            </a:p>
          </p:txBody>
        </p:sp>
      </p:grpSp>
    </p:spTree>
    <p:extLst>
      <p:ext uri="{BB962C8B-B14F-4D97-AF65-F5344CB8AC3E}">
        <p14:creationId xmlns:p14="http://schemas.microsoft.com/office/powerpoint/2010/main" val="409527666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srcRect l="-182" t="15449" r="182" b="19095"/>
          <a:stretch/>
        </p:blipFill>
        <p:spPr bwMode="auto">
          <a:xfrm>
            <a:off x="533400" y="1676400"/>
            <a:ext cx="8134258" cy="4474197"/>
          </a:xfrm>
          <a:prstGeom prst="rect">
            <a:avLst/>
          </a:prstGeom>
          <a:noFill/>
          <a:ln w="9525">
            <a:noFill/>
            <a:miter lim="800000"/>
            <a:headEnd/>
            <a:tailEnd/>
          </a:ln>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4200" y="-1066800"/>
            <a:ext cx="7765662" cy="16476125"/>
          </a:xfrm>
          <a:prstGeom prst="rect">
            <a:avLst/>
          </a:prstGeom>
        </p:spPr>
      </p:pic>
      <p:grpSp>
        <p:nvGrpSpPr>
          <p:cNvPr id="16" name="Group 15"/>
          <p:cNvGrpSpPr/>
          <p:nvPr/>
        </p:nvGrpSpPr>
        <p:grpSpPr>
          <a:xfrm>
            <a:off x="1600200" y="533400"/>
            <a:ext cx="6477000" cy="685800"/>
            <a:chOff x="1085602" y="1508125"/>
            <a:chExt cx="5459929" cy="1047751"/>
          </a:xfrm>
        </p:grpSpPr>
        <p:sp>
          <p:nvSpPr>
            <p:cNvPr id="17" name="Rectangle 16"/>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8" name="Rectangle 17"/>
            <p:cNvSpPr/>
            <p:nvPr/>
          </p:nvSpPr>
          <p:spPr>
            <a:xfrm>
              <a:off x="1085603" y="1508125"/>
              <a:ext cx="5459928"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422400">
                <a:lnSpc>
                  <a:spcPct val="90000"/>
                </a:lnSpc>
                <a:spcBef>
                  <a:spcPct val="0"/>
                </a:spcBef>
                <a:spcAft>
                  <a:spcPct val="15000"/>
                </a:spcAft>
              </a:pPr>
              <a:r>
                <a:rPr lang="en-US" sz="3000" dirty="0">
                  <a:effectLst>
                    <a:outerShdw blurRad="38100" dist="38100" dir="2700000" algn="tl">
                      <a:srgbClr val="000000">
                        <a:alpha val="43137"/>
                      </a:srgbClr>
                    </a:outerShdw>
                  </a:effectLst>
                </a:rPr>
                <a:t>Shopping/ Common Areas</a:t>
              </a:r>
            </a:p>
          </p:txBody>
        </p:sp>
      </p:grpSp>
      <p:grpSp>
        <p:nvGrpSpPr>
          <p:cNvPr id="19" name="Group 18"/>
          <p:cNvGrpSpPr/>
          <p:nvPr/>
        </p:nvGrpSpPr>
        <p:grpSpPr>
          <a:xfrm>
            <a:off x="457200" y="381000"/>
            <a:ext cx="1085493" cy="969170"/>
            <a:chOff x="109" y="1377156"/>
            <a:chExt cx="1085492" cy="1309687"/>
          </a:xfrm>
        </p:grpSpPr>
        <p:sp>
          <p:nvSpPr>
            <p:cNvPr id="20" name="Rounded Rectangle 19"/>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2"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7</a:t>
              </a:r>
              <a:endParaRPr lang="en-US" sz="4400" kern="1200" dirty="0"/>
            </a:p>
          </p:txBody>
        </p:sp>
      </p:grpSp>
    </p:spTree>
    <p:extLst>
      <p:ext uri="{BB962C8B-B14F-4D97-AF65-F5344CB8AC3E}">
        <p14:creationId xmlns:p14="http://schemas.microsoft.com/office/powerpoint/2010/main" val="252972088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1588" y="0"/>
            <a:ext cx="9145588" cy="6858000"/>
          </a:xfrm>
          <a:prstGeom prst="rect">
            <a:avLst/>
          </a:prstGeom>
          <a:noFill/>
          <a:ln w="9525">
            <a:noFill/>
            <a:miter lim="800000"/>
            <a:headEnd/>
            <a:tailEnd/>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20101"/>
            <a:ext cx="7765662" cy="16476125"/>
          </a:xfrm>
          <a:prstGeom prst="rect">
            <a:avLst/>
          </a:prstGeom>
        </p:spPr>
      </p:pic>
      <p:grpSp>
        <p:nvGrpSpPr>
          <p:cNvPr id="15" name="Group 14"/>
          <p:cNvGrpSpPr/>
          <p:nvPr/>
        </p:nvGrpSpPr>
        <p:grpSpPr>
          <a:xfrm>
            <a:off x="2133600" y="152400"/>
            <a:ext cx="6477000" cy="685800"/>
            <a:chOff x="1085602" y="1508125"/>
            <a:chExt cx="5010288" cy="1047751"/>
          </a:xfrm>
        </p:grpSpPr>
        <p:sp>
          <p:nvSpPr>
            <p:cNvPr id="16" name="Rectangle 15"/>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7" name="Rectangle 16"/>
            <p:cNvSpPr/>
            <p:nvPr/>
          </p:nvSpPr>
          <p:spPr>
            <a:xfrm>
              <a:off x="1085603" y="1508125"/>
              <a:ext cx="5010287"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333500">
                <a:lnSpc>
                  <a:spcPct val="90000"/>
                </a:lnSpc>
                <a:spcBef>
                  <a:spcPct val="0"/>
                </a:spcBef>
                <a:spcAft>
                  <a:spcPct val="15000"/>
                </a:spcAft>
              </a:pPr>
              <a:r>
                <a:rPr lang="en-US" sz="3000" dirty="0">
                  <a:effectLst>
                    <a:outerShdw blurRad="38100" dist="38100" dir="2700000" algn="tl">
                      <a:srgbClr val="000000">
                        <a:alpha val="43137"/>
                      </a:srgbClr>
                    </a:outerShdw>
                  </a:effectLst>
                </a:rPr>
                <a:t>Shopping/ Common </a:t>
              </a:r>
              <a:r>
                <a:rPr lang="en-US" sz="3000" dirty="0" smtClean="0">
                  <a:effectLst>
                    <a:outerShdw blurRad="38100" dist="38100" dir="2700000" algn="tl">
                      <a:srgbClr val="000000">
                        <a:alpha val="43137"/>
                      </a:srgbClr>
                    </a:outerShdw>
                  </a:effectLst>
                </a:rPr>
                <a:t>Areas</a:t>
              </a:r>
              <a:endParaRPr lang="en-US" sz="3000" dirty="0">
                <a:effectLst>
                  <a:outerShdw blurRad="38100" dist="38100" dir="2700000" algn="tl">
                    <a:srgbClr val="000000">
                      <a:alpha val="43137"/>
                    </a:srgbClr>
                  </a:outerShdw>
                </a:effectLst>
              </a:endParaRPr>
            </a:p>
          </p:txBody>
        </p:sp>
      </p:grpSp>
      <p:grpSp>
        <p:nvGrpSpPr>
          <p:cNvPr id="18" name="Group 17"/>
          <p:cNvGrpSpPr/>
          <p:nvPr/>
        </p:nvGrpSpPr>
        <p:grpSpPr>
          <a:xfrm>
            <a:off x="990600" y="0"/>
            <a:ext cx="1085493" cy="969170"/>
            <a:chOff x="109" y="1377156"/>
            <a:chExt cx="1085492" cy="1309687"/>
          </a:xfrm>
        </p:grpSpPr>
        <p:sp>
          <p:nvSpPr>
            <p:cNvPr id="19" name="Rounded Rectangle 18"/>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0"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7</a:t>
              </a:r>
              <a:endParaRPr lang="en-US" sz="4400" kern="1200" dirty="0"/>
            </a:p>
          </p:txBody>
        </p:sp>
      </p:grpSp>
    </p:spTree>
    <p:extLst>
      <p:ext uri="{BB962C8B-B14F-4D97-AF65-F5344CB8AC3E}">
        <p14:creationId xmlns:p14="http://schemas.microsoft.com/office/powerpoint/2010/main" val="3184160334"/>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print"/>
          <a:srcRect l="-3475" t="23699" r="3475"/>
          <a:stretch/>
        </p:blipFill>
        <p:spPr bwMode="auto">
          <a:xfrm>
            <a:off x="354476" y="1600200"/>
            <a:ext cx="8818257" cy="4343400"/>
          </a:xfrm>
          <a:prstGeom prst="rect">
            <a:avLst/>
          </a:prstGeom>
          <a:noFill/>
          <a:ln w="9525">
            <a:noFill/>
            <a:miter lim="800000"/>
            <a:headEnd/>
            <a:tailEnd/>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67818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pSp>
        <p:nvGrpSpPr>
          <p:cNvPr id="12" name="Group 11"/>
          <p:cNvGrpSpPr/>
          <p:nvPr/>
        </p:nvGrpSpPr>
        <p:grpSpPr>
          <a:xfrm>
            <a:off x="1905000" y="533400"/>
            <a:ext cx="6477000" cy="685800"/>
            <a:chOff x="1085602" y="1508125"/>
            <a:chExt cx="5010288" cy="1047751"/>
          </a:xfrm>
        </p:grpSpPr>
        <p:sp>
          <p:nvSpPr>
            <p:cNvPr id="14" name="Rectangle 13"/>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6" name="Rectangle 15"/>
            <p:cNvSpPr/>
            <p:nvPr/>
          </p:nvSpPr>
          <p:spPr>
            <a:xfrm>
              <a:off x="1085603" y="1508125"/>
              <a:ext cx="5010287"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3335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rPr>
                <a:t>Safety Service </a:t>
              </a:r>
              <a:endParaRPr lang="en-US" sz="3000" kern="1200" dirty="0">
                <a:effectLst>
                  <a:outerShdw blurRad="38100" dist="38100" dir="2700000" algn="tl">
                    <a:srgbClr val="000000">
                      <a:alpha val="43137"/>
                    </a:srgbClr>
                  </a:outerShdw>
                </a:effectLst>
              </a:endParaRPr>
            </a:p>
          </p:txBody>
        </p:sp>
      </p:grpSp>
      <p:grpSp>
        <p:nvGrpSpPr>
          <p:cNvPr id="23" name="Group 22"/>
          <p:cNvGrpSpPr/>
          <p:nvPr/>
        </p:nvGrpSpPr>
        <p:grpSpPr>
          <a:xfrm>
            <a:off x="819507" y="402431"/>
            <a:ext cx="1085493" cy="969170"/>
            <a:chOff x="109" y="1377156"/>
            <a:chExt cx="1085492" cy="1309687"/>
          </a:xfrm>
        </p:grpSpPr>
        <p:sp>
          <p:nvSpPr>
            <p:cNvPr id="24" name="Rounded Rectangle 23"/>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5"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8</a:t>
              </a:r>
              <a:endParaRPr lang="en-US" sz="4400" kern="1200" dirty="0"/>
            </a:p>
          </p:txBody>
        </p:sp>
      </p:grpSp>
    </p:spTree>
    <p:extLst>
      <p:ext uri="{BB962C8B-B14F-4D97-AF65-F5344CB8AC3E}">
        <p14:creationId xmlns:p14="http://schemas.microsoft.com/office/powerpoint/2010/main" val="142935253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0" y="0"/>
            <a:ext cx="9145588" cy="6858000"/>
          </a:xfrm>
          <a:prstGeom prst="rect">
            <a:avLst/>
          </a:prstGeom>
          <a:noFill/>
          <a:ln w="9525">
            <a:noFill/>
            <a:miter lim="800000"/>
            <a:headEnd/>
            <a:tailEnd/>
          </a:ln>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grpSp>
        <p:nvGrpSpPr>
          <p:cNvPr id="16" name="Group 15"/>
          <p:cNvGrpSpPr/>
          <p:nvPr/>
        </p:nvGrpSpPr>
        <p:grpSpPr>
          <a:xfrm>
            <a:off x="1600200" y="131564"/>
            <a:ext cx="6477000" cy="685800"/>
            <a:chOff x="1085602" y="1508125"/>
            <a:chExt cx="5459929" cy="1047751"/>
          </a:xfrm>
        </p:grpSpPr>
        <p:sp>
          <p:nvSpPr>
            <p:cNvPr id="17" name="Rectangle 16"/>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8" name="Rectangle 17"/>
            <p:cNvSpPr/>
            <p:nvPr/>
          </p:nvSpPr>
          <p:spPr>
            <a:xfrm>
              <a:off x="1085603" y="1508125"/>
              <a:ext cx="5459928"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3335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rPr>
                <a:t>Safety</a:t>
              </a:r>
              <a:endParaRPr lang="en-US" sz="3000" kern="1200" dirty="0">
                <a:effectLst>
                  <a:outerShdw blurRad="38100" dist="38100" dir="2700000" algn="tl">
                    <a:srgbClr val="000000">
                      <a:alpha val="43137"/>
                    </a:srgbClr>
                  </a:outerShdw>
                </a:effectLst>
              </a:endParaRPr>
            </a:p>
          </p:txBody>
        </p:sp>
      </p:grpSp>
      <p:grpSp>
        <p:nvGrpSpPr>
          <p:cNvPr id="19" name="Group 18"/>
          <p:cNvGrpSpPr/>
          <p:nvPr/>
        </p:nvGrpSpPr>
        <p:grpSpPr>
          <a:xfrm>
            <a:off x="514707" y="595"/>
            <a:ext cx="1085493" cy="969170"/>
            <a:chOff x="109" y="1377156"/>
            <a:chExt cx="1085492" cy="1309687"/>
          </a:xfrm>
        </p:grpSpPr>
        <p:sp>
          <p:nvSpPr>
            <p:cNvPr id="20" name="Rounded Rectangle 19"/>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2"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8</a:t>
              </a:r>
              <a:endParaRPr lang="en-US" sz="4400" kern="1200" dirty="0"/>
            </a:p>
          </p:txBody>
        </p:sp>
      </p:grpSp>
    </p:spTree>
    <p:extLst>
      <p:ext uri="{BB962C8B-B14F-4D97-AF65-F5344CB8AC3E}">
        <p14:creationId xmlns:p14="http://schemas.microsoft.com/office/powerpoint/2010/main" val="308384714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14" name="Content Placeholder 20"/>
          <p:cNvSpPr>
            <a:spLocks noGrp="1"/>
          </p:cNvSpPr>
          <p:nvPr>
            <p:ph idx="1"/>
          </p:nvPr>
        </p:nvSpPr>
        <p:spPr>
          <a:xfrm>
            <a:off x="874584" y="1688055"/>
            <a:ext cx="8077200" cy="4804387"/>
          </a:xfrm>
        </p:spPr>
        <p:txBody>
          <a:bodyPr>
            <a:normAutofit/>
          </a:bodyPr>
          <a:lstStyle/>
          <a:p>
            <a:r>
              <a:rPr lang="en-US" dirty="0" smtClean="0"/>
              <a:t>For </a:t>
            </a:r>
            <a:r>
              <a:rPr lang="en-US" dirty="0"/>
              <a:t>those living in the western reaches of Fort Greene toward Flatbush Avenue, there are multiple subway options into Manhattan: the B, D, M, N, Q, R, 2, 3, 4 and 5 lines stop full- or part-time at the Atlantic Avenue-Pacific Street and/or DeKalb Avenue </a:t>
            </a:r>
            <a:r>
              <a:rPr lang="en-US" dirty="0" smtClean="0"/>
              <a:t>stations.</a:t>
            </a:r>
          </a:p>
          <a:p>
            <a:r>
              <a:rPr lang="en-US" dirty="0" smtClean="0"/>
              <a:t>Farther </a:t>
            </a:r>
            <a:r>
              <a:rPr lang="en-US" dirty="0"/>
              <a:t>east in the neighborhood, riders on the C line wait 9 to 10 minutes for each </a:t>
            </a:r>
            <a:r>
              <a:rPr lang="en-US" dirty="0" smtClean="0"/>
              <a:t>train.</a:t>
            </a:r>
            <a:endParaRPr lang="en-US" dirty="0"/>
          </a:p>
        </p:txBody>
      </p:sp>
      <p:grpSp>
        <p:nvGrpSpPr>
          <p:cNvPr id="15" name="Group 14"/>
          <p:cNvGrpSpPr/>
          <p:nvPr/>
        </p:nvGrpSpPr>
        <p:grpSpPr>
          <a:xfrm>
            <a:off x="1905000" y="533400"/>
            <a:ext cx="6477000" cy="685800"/>
            <a:chOff x="1085602" y="1508125"/>
            <a:chExt cx="5010288" cy="1047751"/>
          </a:xfrm>
        </p:grpSpPr>
        <p:sp>
          <p:nvSpPr>
            <p:cNvPr id="16" name="Rectangle 15"/>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7" name="Rectangle 16"/>
            <p:cNvSpPr/>
            <p:nvPr/>
          </p:nvSpPr>
          <p:spPr>
            <a:xfrm>
              <a:off x="1085603" y="1508125"/>
              <a:ext cx="5010287"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3335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rPr>
                <a:t>Tra</a:t>
              </a:r>
              <a:r>
                <a:rPr lang="en-US" sz="3000" dirty="0" smtClean="0">
                  <a:effectLst>
                    <a:outerShdw blurRad="38100" dist="38100" dir="2700000" algn="tl">
                      <a:srgbClr val="000000">
                        <a:alpha val="43137"/>
                      </a:srgbClr>
                    </a:outerShdw>
                  </a:effectLst>
                </a:rPr>
                <a:t>nsportation</a:t>
              </a:r>
              <a:endParaRPr lang="en-US" sz="3000" kern="1200" dirty="0">
                <a:effectLst>
                  <a:outerShdw blurRad="38100" dist="38100" dir="2700000" algn="tl">
                    <a:srgbClr val="000000">
                      <a:alpha val="43137"/>
                    </a:srgbClr>
                  </a:outerShdw>
                </a:effectLst>
              </a:endParaRPr>
            </a:p>
          </p:txBody>
        </p:sp>
      </p:grpSp>
      <p:grpSp>
        <p:nvGrpSpPr>
          <p:cNvPr id="18" name="Group 17"/>
          <p:cNvGrpSpPr/>
          <p:nvPr/>
        </p:nvGrpSpPr>
        <p:grpSpPr>
          <a:xfrm>
            <a:off x="819507" y="402431"/>
            <a:ext cx="1085493" cy="969170"/>
            <a:chOff x="109" y="1377156"/>
            <a:chExt cx="1085492" cy="1309687"/>
          </a:xfrm>
        </p:grpSpPr>
        <p:sp>
          <p:nvSpPr>
            <p:cNvPr id="19" name="Rounded Rectangle 18"/>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0"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9</a:t>
              </a:r>
              <a:endParaRPr lang="en-US" sz="4400" kern="1200" dirty="0"/>
            </a:p>
          </p:txBody>
        </p:sp>
      </p:grpSp>
    </p:spTree>
    <p:extLst>
      <p:ext uri="{BB962C8B-B14F-4D97-AF65-F5344CB8AC3E}">
        <p14:creationId xmlns:p14="http://schemas.microsoft.com/office/powerpoint/2010/main" val="653697420"/>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67818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15" name="Content Placeholder 20"/>
          <p:cNvSpPr txBox="1">
            <a:spLocks/>
          </p:cNvSpPr>
          <p:nvPr/>
        </p:nvSpPr>
        <p:spPr>
          <a:xfrm>
            <a:off x="2133600" y="1676400"/>
            <a:ext cx="7010400" cy="46519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12" name="Content Placeholder 20"/>
          <p:cNvSpPr txBox="1">
            <a:spLocks/>
          </p:cNvSpPr>
          <p:nvPr/>
        </p:nvSpPr>
        <p:spPr>
          <a:xfrm>
            <a:off x="914400" y="1752600"/>
            <a:ext cx="8077200" cy="48043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grpSp>
        <p:nvGrpSpPr>
          <p:cNvPr id="16" name="Group 15"/>
          <p:cNvGrpSpPr/>
          <p:nvPr/>
        </p:nvGrpSpPr>
        <p:grpSpPr>
          <a:xfrm>
            <a:off x="1328503" y="226235"/>
            <a:ext cx="6477000" cy="685800"/>
            <a:chOff x="1085602" y="1508125"/>
            <a:chExt cx="5459929" cy="1047751"/>
          </a:xfrm>
        </p:grpSpPr>
        <p:sp>
          <p:nvSpPr>
            <p:cNvPr id="23" name="Rectangle 22"/>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24" name="Rectangle 23"/>
            <p:cNvSpPr/>
            <p:nvPr/>
          </p:nvSpPr>
          <p:spPr>
            <a:xfrm>
              <a:off x="1085603" y="1508125"/>
              <a:ext cx="5459928"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n-US" sz="3000" dirty="0" smtClean="0">
                  <a:effectLst>
                    <a:outerShdw blurRad="38100" dist="38100" dir="2700000" algn="tl">
                      <a:srgbClr val="000000">
                        <a:alpha val="43137"/>
                      </a:srgbClr>
                    </a:outerShdw>
                  </a:effectLst>
                </a:rPr>
                <a:t>Transportation</a:t>
              </a:r>
              <a:endParaRPr lang="en-US" sz="3000" kern="1200" dirty="0">
                <a:effectLst>
                  <a:outerShdw blurRad="38100" dist="38100" dir="2700000" algn="tl">
                    <a:srgbClr val="000000">
                      <a:alpha val="43137"/>
                    </a:srgbClr>
                  </a:outerShdw>
                </a:effectLst>
              </a:endParaRPr>
            </a:p>
          </p:txBody>
        </p:sp>
      </p:grpSp>
      <p:grpSp>
        <p:nvGrpSpPr>
          <p:cNvPr id="25" name="Group 24"/>
          <p:cNvGrpSpPr/>
          <p:nvPr/>
        </p:nvGrpSpPr>
        <p:grpSpPr>
          <a:xfrm>
            <a:off x="243010" y="95266"/>
            <a:ext cx="1085493" cy="969170"/>
            <a:chOff x="109" y="1377156"/>
            <a:chExt cx="1085492" cy="1309687"/>
          </a:xfrm>
        </p:grpSpPr>
        <p:sp>
          <p:nvSpPr>
            <p:cNvPr id="26" name="Rounded Rectangle 25"/>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7"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9</a:t>
              </a:r>
              <a:endParaRPr lang="en-US" sz="4400" kern="1200" dirty="0"/>
            </a:p>
          </p:txBody>
        </p:sp>
      </p:grpSp>
      <p:pic>
        <p:nvPicPr>
          <p:cNvPr id="14" name="Picture 13"/>
          <p:cNvPicPr/>
          <p:nvPr/>
        </p:nvPicPr>
        <p:blipFill rotWithShape="1">
          <a:blip r:embed="rId5"/>
          <a:srcRect l="32532" t="56892" r="36378" b="20990"/>
          <a:stretch/>
        </p:blipFill>
        <p:spPr bwMode="auto">
          <a:xfrm>
            <a:off x="1681042" y="4565086"/>
            <a:ext cx="5463640" cy="2325993"/>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6"/>
          <a:srcRect l="17948" t="30200" r="17949" b="18803"/>
          <a:stretch/>
        </p:blipFill>
        <p:spPr bwMode="auto">
          <a:xfrm>
            <a:off x="993498" y="1033058"/>
            <a:ext cx="7015174" cy="3507996"/>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7"/>
          <a:stretch>
            <a:fillRect/>
          </a:stretch>
        </p:blipFill>
        <p:spPr>
          <a:xfrm>
            <a:off x="7406837" y="-153971"/>
            <a:ext cx="1654224" cy="2286000"/>
          </a:xfrm>
          <a:prstGeom prst="rect">
            <a:avLst/>
          </a:prstGeom>
        </p:spPr>
      </p:pic>
    </p:spTree>
    <p:extLst>
      <p:ext uri="{BB962C8B-B14F-4D97-AF65-F5344CB8AC3E}">
        <p14:creationId xmlns:p14="http://schemas.microsoft.com/office/powerpoint/2010/main" val="3166523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21" name="Content Placeholder 20"/>
          <p:cNvSpPr>
            <a:spLocks noGrp="1"/>
          </p:cNvSpPr>
          <p:nvPr>
            <p:ph idx="1"/>
          </p:nvPr>
        </p:nvSpPr>
        <p:spPr>
          <a:xfrm>
            <a:off x="653441" y="1178693"/>
            <a:ext cx="8077200" cy="4804387"/>
          </a:xfrm>
        </p:spPr>
        <p:txBody>
          <a:bodyPr>
            <a:normAutofit fontScale="70000" lnSpcReduction="20000"/>
          </a:bodyPr>
          <a:lstStyle/>
          <a:p>
            <a:r>
              <a:rPr lang="en-US" dirty="0"/>
              <a:t>Fort Greene is ever changing historic neighborhood, which over the years has become one of the best neighborhoods to live in New York City. </a:t>
            </a:r>
            <a:endParaRPr lang="en-US" dirty="0" smtClean="0"/>
          </a:p>
          <a:p>
            <a:r>
              <a:rPr lang="en-US" dirty="0" smtClean="0"/>
              <a:t>The </a:t>
            </a:r>
            <a:r>
              <a:rPr lang="en-US" dirty="0"/>
              <a:t>historic community of this neighborhood of African American poets, artists, musicians and actors still dominates this historic site. However, over the years what was once considered mostly African American neighborhood has become a true melting pot of cultures and races. </a:t>
            </a:r>
            <a:endParaRPr lang="en-US" dirty="0" smtClean="0"/>
          </a:p>
          <a:p>
            <a:r>
              <a:rPr lang="en-US" dirty="0" smtClean="0"/>
              <a:t>With </a:t>
            </a:r>
            <a:r>
              <a:rPr lang="en-US" dirty="0"/>
              <a:t>influx of variety of population Fort Greene has become the place to live with its brownstones and great location. </a:t>
            </a:r>
            <a:endParaRPr lang="en-US" dirty="0" smtClean="0"/>
          </a:p>
          <a:p>
            <a:r>
              <a:rPr lang="en-US" dirty="0" smtClean="0"/>
              <a:t>This </a:t>
            </a:r>
            <a:r>
              <a:rPr lang="en-US" dirty="0"/>
              <a:t>neighborhood is home to many restaurants, bars, shopping areas, great schools, good healthcare services, and great sport as well as theater entertainment. </a:t>
            </a:r>
            <a:endParaRPr lang="en-US" dirty="0" smtClean="0"/>
          </a:p>
          <a:p>
            <a:endParaRPr lang="en-US" dirty="0" smtClean="0"/>
          </a:p>
        </p:txBody>
      </p:sp>
      <p:grpSp>
        <p:nvGrpSpPr>
          <p:cNvPr id="16" name="Group 15"/>
          <p:cNvGrpSpPr/>
          <p:nvPr/>
        </p:nvGrpSpPr>
        <p:grpSpPr>
          <a:xfrm>
            <a:off x="1768161" y="266833"/>
            <a:ext cx="6477000" cy="685800"/>
            <a:chOff x="1085602" y="1508125"/>
            <a:chExt cx="5459929" cy="1047751"/>
          </a:xfrm>
        </p:grpSpPr>
        <p:sp>
          <p:nvSpPr>
            <p:cNvPr id="17" name="Rectangle 16"/>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8" name="Rectangle 17"/>
            <p:cNvSpPr/>
            <p:nvPr/>
          </p:nvSpPr>
          <p:spPr>
            <a:xfrm>
              <a:off x="1085603" y="1508125"/>
              <a:ext cx="5459928"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en-US" sz="2500" b="1" dirty="0">
                  <a:latin typeface="Times"/>
                  <a:cs typeface="Times"/>
                </a:rPr>
                <a:t>Overall status of the community </a:t>
              </a:r>
              <a:r>
                <a:rPr lang="en-US" sz="2500" b="1" dirty="0" smtClean="0">
                  <a:latin typeface="Times"/>
                  <a:cs typeface="Times"/>
                </a:rPr>
                <a:t> </a:t>
              </a:r>
              <a:endParaRPr lang="en-US" sz="2500" b="1" dirty="0">
                <a:effectLst/>
                <a:latin typeface="Times"/>
                <a:cs typeface="Times"/>
              </a:endParaRPr>
            </a:p>
          </p:txBody>
        </p:sp>
      </p:grpSp>
      <p:grpSp>
        <p:nvGrpSpPr>
          <p:cNvPr id="19" name="Group 18"/>
          <p:cNvGrpSpPr/>
          <p:nvPr/>
        </p:nvGrpSpPr>
        <p:grpSpPr>
          <a:xfrm>
            <a:off x="682668" y="135864"/>
            <a:ext cx="1085493" cy="969170"/>
            <a:chOff x="109" y="1377156"/>
            <a:chExt cx="1085492" cy="1309687"/>
          </a:xfrm>
        </p:grpSpPr>
        <p:sp>
          <p:nvSpPr>
            <p:cNvPr id="20" name="Rounded Rectangle 19"/>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2"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10</a:t>
              </a:r>
              <a:endParaRPr lang="en-US" sz="4400" kern="1200" dirty="0"/>
            </a:p>
          </p:txBody>
        </p:sp>
      </p:grpSp>
      <p:pic>
        <p:nvPicPr>
          <p:cNvPr id="10" name="Picture 9"/>
          <p:cNvPicPr/>
          <p:nvPr/>
        </p:nvPicPr>
        <p:blipFill rotWithShape="1">
          <a:blip r:embed="rId4"/>
          <a:srcRect l="32532" t="34287" r="36378" b="43108"/>
          <a:stretch/>
        </p:blipFill>
        <p:spPr bwMode="auto">
          <a:xfrm>
            <a:off x="4648200" y="4701436"/>
            <a:ext cx="4495800" cy="2156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21842902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grpSp>
        <p:nvGrpSpPr>
          <p:cNvPr id="8" name="Group 7"/>
          <p:cNvGrpSpPr/>
          <p:nvPr/>
        </p:nvGrpSpPr>
        <p:grpSpPr>
          <a:xfrm>
            <a:off x="685800" y="609600"/>
            <a:ext cx="762000" cy="761999"/>
            <a:chOff x="109" y="0"/>
            <a:chExt cx="1085492" cy="1309687"/>
          </a:xfrm>
        </p:grpSpPr>
        <p:sp>
          <p:nvSpPr>
            <p:cNvPr id="9" name="Rounded Rectangle 8"/>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p:txBody>
        </p:sp>
      </p:grpSp>
      <p:grpSp>
        <p:nvGrpSpPr>
          <p:cNvPr id="11" name="Group 10"/>
          <p:cNvGrpSpPr/>
          <p:nvPr/>
        </p:nvGrpSpPr>
        <p:grpSpPr>
          <a:xfrm>
            <a:off x="1524000" y="762000"/>
            <a:ext cx="5781744" cy="600075"/>
            <a:chOff x="1085602" y="132953"/>
            <a:chExt cx="5010288" cy="1047751"/>
          </a:xfrm>
        </p:grpSpPr>
        <p:sp>
          <p:nvSpPr>
            <p:cNvPr id="13" name="Rectangle 12"/>
            <p:cNvSpPr/>
            <p:nvPr/>
          </p:nvSpPr>
          <p:spPr>
            <a:xfrm rot="5400000">
              <a:off x="3066871" y="-1848314"/>
              <a:ext cx="1047749"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422400">
                <a:lnSpc>
                  <a:spcPct val="90000"/>
                </a:lnSpc>
                <a:spcBef>
                  <a:spcPct val="0"/>
                </a:spcBef>
                <a:spcAft>
                  <a:spcPct val="15000"/>
                </a:spcAft>
              </a:pPr>
              <a:r>
                <a:rPr lang="en-US" sz="3200" dirty="0"/>
                <a:t>Community S</a:t>
              </a:r>
              <a:r>
                <a:rPr lang="en-US" sz="3200" dirty="0" smtClean="0"/>
                <a:t>ervices </a:t>
              </a:r>
              <a:endParaRPr lang="en-US" sz="3000" kern="1200" dirty="0">
                <a:effectLst>
                  <a:outerShdw blurRad="38100" dist="38100" dir="2700000" algn="tl">
                    <a:srgbClr val="000000">
                      <a:alpha val="43137"/>
                    </a:srgbClr>
                  </a:outerShdw>
                </a:effectLst>
              </a:endParaRPr>
            </a:p>
          </p:txBody>
        </p:sp>
      </p:grpSp>
      <p:sp>
        <p:nvSpPr>
          <p:cNvPr id="21" name="Content Placeholder 20"/>
          <p:cNvSpPr>
            <a:spLocks noGrp="1"/>
          </p:cNvSpPr>
          <p:nvPr>
            <p:ph idx="1"/>
          </p:nvPr>
        </p:nvSpPr>
        <p:spPr>
          <a:xfrm>
            <a:off x="609600" y="1600200"/>
            <a:ext cx="8077200" cy="4804387"/>
          </a:xfrm>
        </p:spPr>
        <p:txBody>
          <a:bodyPr>
            <a:normAutofit fontScale="77500" lnSpcReduction="20000"/>
          </a:bodyPr>
          <a:lstStyle/>
          <a:p>
            <a:r>
              <a:rPr lang="en-US" dirty="0" smtClean="0"/>
              <a:t>Schools </a:t>
            </a:r>
            <a:r>
              <a:rPr lang="en-US" dirty="0"/>
              <a:t>in the Fort Greene community are Benjamin Banneker Academy, Brooklyn Community Arts and Media High School, and P.S. 020 Clinton Hill. </a:t>
            </a:r>
            <a:endParaRPr lang="en-US" dirty="0" smtClean="0"/>
          </a:p>
          <a:p>
            <a:r>
              <a:rPr lang="en-US" dirty="0" smtClean="0"/>
              <a:t>There </a:t>
            </a:r>
            <a:r>
              <a:rPr lang="en-US" dirty="0"/>
              <a:t>is a Brooklyn Community Board 2 located on 350 Jay St where public meetings and hearings are held, information about the local Brooklyn government, and the elected officials are located in Brooklyn.  </a:t>
            </a:r>
            <a:endParaRPr lang="en-US" dirty="0" smtClean="0"/>
          </a:p>
          <a:p>
            <a:r>
              <a:rPr lang="en-US" dirty="0" smtClean="0"/>
              <a:t>Community </a:t>
            </a:r>
            <a:r>
              <a:rPr lang="en-US" dirty="0"/>
              <a:t>groups are PAL Head Start Program, Brooklyn </a:t>
            </a:r>
            <a:r>
              <a:rPr lang="en-US" dirty="0" smtClean="0"/>
              <a:t>Women’s </a:t>
            </a:r>
            <a:r>
              <a:rPr lang="en-US" dirty="0"/>
              <a:t>Anti-Rape Exchange, and Services for the Underserved Home Care Service. Places to hang or meet are the Clinton Hill Library and the Brooklyn Academy of Music. Yearly community events that occur in Fort Greene are The Brooklyn Flea and the Halloween Walk.</a:t>
            </a:r>
          </a:p>
        </p:txBody>
      </p:sp>
      <p:pic>
        <p:nvPicPr>
          <p:cNvPr id="2" name="Picture 1"/>
          <p:cNvPicPr>
            <a:picLocks noChangeAspect="1"/>
          </p:cNvPicPr>
          <p:nvPr/>
        </p:nvPicPr>
        <p:blipFill>
          <a:blip r:embed="rId4"/>
          <a:stretch>
            <a:fillRect/>
          </a:stretch>
        </p:blipFill>
        <p:spPr>
          <a:xfrm>
            <a:off x="5257800" y="5740400"/>
            <a:ext cx="3517900" cy="1117600"/>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14" name="Content Placeholder 20"/>
          <p:cNvSpPr>
            <a:spLocks noGrp="1"/>
          </p:cNvSpPr>
          <p:nvPr>
            <p:ph idx="1"/>
          </p:nvPr>
        </p:nvSpPr>
        <p:spPr>
          <a:xfrm>
            <a:off x="1295400" y="1600200"/>
            <a:ext cx="7772400" cy="4804387"/>
          </a:xfrm>
        </p:spPr>
        <p:txBody>
          <a:bodyPr>
            <a:normAutofit fontScale="70000" lnSpcReduction="20000"/>
          </a:bodyPr>
          <a:lstStyle/>
          <a:p>
            <a:r>
              <a:rPr lang="en-US" dirty="0"/>
              <a:t>Fort Greene is conveniently located for those wanting access to Manhattan, its only 20-30 minutes away with abundantly available subway service, specifically Atlantic Terminal, which provides access to NYC Transit and Long Island Rail Road. </a:t>
            </a:r>
          </a:p>
          <a:p>
            <a:r>
              <a:rPr lang="en-US" dirty="0" smtClean="0"/>
              <a:t>Access </a:t>
            </a:r>
            <a:r>
              <a:rPr lang="en-US" dirty="0"/>
              <a:t>to healthcare is also just minutes away with Brooklyn Hospital servicing this community. </a:t>
            </a:r>
          </a:p>
          <a:p>
            <a:r>
              <a:rPr lang="en-US" dirty="0"/>
              <a:t>Education is readily available with Long Island University campus conveniently positioned on the west side of Fort Greene. </a:t>
            </a:r>
          </a:p>
          <a:p>
            <a:r>
              <a:rPr lang="en-US" dirty="0"/>
              <a:t>The neighborhood has also become one of the safest in Brooklyn, a far cry from what it use to be with its famous Myrtle Ave that was once called the “Murder Ave.” </a:t>
            </a:r>
          </a:p>
          <a:p>
            <a:r>
              <a:rPr lang="en-US" dirty="0"/>
              <a:t>As this neighborhood grows the standard of living and modernization is improving drastically while still maintaining its historic roots, this is what makes Fort Greene great. </a:t>
            </a:r>
          </a:p>
          <a:p>
            <a:endParaRPr lang="en-US" dirty="0"/>
          </a:p>
        </p:txBody>
      </p:sp>
      <p:grpSp>
        <p:nvGrpSpPr>
          <p:cNvPr id="15" name="Group 14"/>
          <p:cNvGrpSpPr/>
          <p:nvPr/>
        </p:nvGrpSpPr>
        <p:grpSpPr>
          <a:xfrm>
            <a:off x="1905000" y="533400"/>
            <a:ext cx="6477000" cy="685800"/>
            <a:chOff x="1085602" y="1508125"/>
            <a:chExt cx="5010288" cy="1047751"/>
          </a:xfrm>
        </p:grpSpPr>
        <p:sp>
          <p:nvSpPr>
            <p:cNvPr id="16" name="Rectangle 15"/>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7" name="Rectangle 16"/>
            <p:cNvSpPr/>
            <p:nvPr/>
          </p:nvSpPr>
          <p:spPr>
            <a:xfrm>
              <a:off x="1085603" y="1508125"/>
              <a:ext cx="5010287"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en-US" sz="2500" b="1" dirty="0">
                  <a:latin typeface="Times"/>
                  <a:cs typeface="Times"/>
                </a:rPr>
                <a:t>Overall status of the community  </a:t>
              </a:r>
            </a:p>
          </p:txBody>
        </p:sp>
      </p:grpSp>
      <p:grpSp>
        <p:nvGrpSpPr>
          <p:cNvPr id="18" name="Group 17"/>
          <p:cNvGrpSpPr/>
          <p:nvPr/>
        </p:nvGrpSpPr>
        <p:grpSpPr>
          <a:xfrm>
            <a:off x="819507" y="402431"/>
            <a:ext cx="1085493" cy="969170"/>
            <a:chOff x="109" y="1377156"/>
            <a:chExt cx="1085492" cy="1309687"/>
          </a:xfrm>
        </p:grpSpPr>
        <p:sp>
          <p:nvSpPr>
            <p:cNvPr id="19" name="Rounded Rectangle 18"/>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0"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10</a:t>
              </a:r>
              <a:endParaRPr lang="en-US" sz="4400" kern="1200" dirty="0"/>
            </a:p>
          </p:txBody>
        </p:sp>
      </p:grpSp>
    </p:spTree>
    <p:extLst>
      <p:ext uri="{BB962C8B-B14F-4D97-AF65-F5344CB8AC3E}">
        <p14:creationId xmlns:p14="http://schemas.microsoft.com/office/powerpoint/2010/main" val="1332038478"/>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67818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15" name="Content Placeholder 20"/>
          <p:cNvSpPr txBox="1">
            <a:spLocks/>
          </p:cNvSpPr>
          <p:nvPr/>
        </p:nvSpPr>
        <p:spPr>
          <a:xfrm>
            <a:off x="2133600" y="1676400"/>
            <a:ext cx="7010400" cy="46519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12" name="Content Placeholder 20"/>
          <p:cNvSpPr txBox="1">
            <a:spLocks/>
          </p:cNvSpPr>
          <p:nvPr/>
        </p:nvSpPr>
        <p:spPr>
          <a:xfrm>
            <a:off x="914400" y="1752600"/>
            <a:ext cx="8077200" cy="48043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lvl="1"/>
            <a:endParaRPr lang="en-US" dirty="0"/>
          </a:p>
        </p:txBody>
      </p:sp>
      <p:sp>
        <p:nvSpPr>
          <p:cNvPr id="14" name="Content Placeholder 20"/>
          <p:cNvSpPr txBox="1">
            <a:spLocks/>
          </p:cNvSpPr>
          <p:nvPr/>
        </p:nvSpPr>
        <p:spPr>
          <a:xfrm>
            <a:off x="685800" y="1600200"/>
            <a:ext cx="8077200" cy="4804387"/>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t>Strengths</a:t>
            </a:r>
            <a:endParaRPr lang="en-US" dirty="0"/>
          </a:p>
          <a:p>
            <a:r>
              <a:rPr lang="en-US" dirty="0"/>
              <a:t>Great location. </a:t>
            </a:r>
            <a:endParaRPr lang="en-US" dirty="0" smtClean="0"/>
          </a:p>
          <a:p>
            <a:r>
              <a:rPr lang="en-US" dirty="0" smtClean="0"/>
              <a:t>This </a:t>
            </a:r>
            <a:r>
              <a:rPr lang="en-US" dirty="0"/>
              <a:t>neighborhood is multicultural and multiracial where cohesiveness and pride are like nowhere else. </a:t>
            </a:r>
            <a:endParaRPr lang="en-US" dirty="0" smtClean="0"/>
          </a:p>
          <a:p>
            <a:r>
              <a:rPr lang="en-US" dirty="0" smtClean="0"/>
              <a:t>Access </a:t>
            </a:r>
            <a:r>
              <a:rPr lang="en-US" dirty="0"/>
              <a:t>to healthcare, education, public transportation, entertainment, shopping centers and restaurants all within a close proximity and a walking distance. </a:t>
            </a:r>
            <a:endParaRPr lang="en-US" dirty="0" smtClean="0"/>
          </a:p>
          <a:p>
            <a:r>
              <a:rPr lang="en-US" dirty="0" smtClean="0"/>
              <a:t>The </a:t>
            </a:r>
            <a:r>
              <a:rPr lang="en-US" dirty="0"/>
              <a:t>neighborhood has become of the safest in NYC over the past 10 years. Many famous residents like politicians, actors, musicians and writers reside here. </a:t>
            </a:r>
          </a:p>
        </p:txBody>
      </p:sp>
      <p:grpSp>
        <p:nvGrpSpPr>
          <p:cNvPr id="23" name="Group 22"/>
          <p:cNvGrpSpPr/>
          <p:nvPr/>
        </p:nvGrpSpPr>
        <p:grpSpPr>
          <a:xfrm>
            <a:off x="1828800" y="533400"/>
            <a:ext cx="6477000" cy="685800"/>
            <a:chOff x="1085602" y="1508125"/>
            <a:chExt cx="5459929" cy="1047751"/>
          </a:xfrm>
        </p:grpSpPr>
        <p:sp>
          <p:nvSpPr>
            <p:cNvPr id="24" name="Rectangle 23"/>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25" name="Rectangle 24"/>
            <p:cNvSpPr/>
            <p:nvPr/>
          </p:nvSpPr>
          <p:spPr>
            <a:xfrm>
              <a:off x="1085603" y="1508125"/>
              <a:ext cx="5459928"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en-US" sz="2500" b="1" dirty="0" smtClean="0"/>
                <a:t>Areas of Strengths and Weaknesses</a:t>
              </a:r>
              <a:endParaRPr lang="en-US" sz="2500" dirty="0">
                <a:effectLst/>
              </a:endParaRPr>
            </a:p>
          </p:txBody>
        </p:sp>
      </p:grpSp>
      <p:grpSp>
        <p:nvGrpSpPr>
          <p:cNvPr id="26" name="Group 25"/>
          <p:cNvGrpSpPr/>
          <p:nvPr/>
        </p:nvGrpSpPr>
        <p:grpSpPr>
          <a:xfrm>
            <a:off x="743307" y="402431"/>
            <a:ext cx="1085493" cy="969170"/>
            <a:chOff x="109" y="1377156"/>
            <a:chExt cx="1085492" cy="1309687"/>
          </a:xfrm>
        </p:grpSpPr>
        <p:sp>
          <p:nvSpPr>
            <p:cNvPr id="27" name="Rounded Rectangle 26"/>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8"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11</a:t>
              </a:r>
              <a:endParaRPr lang="en-US" sz="4400" kern="1200" dirty="0"/>
            </a:p>
          </p:txBody>
        </p:sp>
      </p:grpSp>
    </p:spTree>
    <p:extLst>
      <p:ext uri="{BB962C8B-B14F-4D97-AF65-F5344CB8AC3E}">
        <p14:creationId xmlns:p14="http://schemas.microsoft.com/office/powerpoint/2010/main" val="47423907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67818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15" name="Content Placeholder 20"/>
          <p:cNvSpPr txBox="1">
            <a:spLocks/>
          </p:cNvSpPr>
          <p:nvPr/>
        </p:nvSpPr>
        <p:spPr>
          <a:xfrm>
            <a:off x="2133600" y="1676400"/>
            <a:ext cx="7010400" cy="46519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grpSp>
        <p:nvGrpSpPr>
          <p:cNvPr id="17" name="Group 16"/>
          <p:cNvGrpSpPr/>
          <p:nvPr/>
        </p:nvGrpSpPr>
        <p:grpSpPr>
          <a:xfrm>
            <a:off x="1752600" y="685800"/>
            <a:ext cx="5943600" cy="685800"/>
            <a:chOff x="1085602" y="1508125"/>
            <a:chExt cx="5010288" cy="1047751"/>
          </a:xfrm>
        </p:grpSpPr>
        <p:sp>
          <p:nvSpPr>
            <p:cNvPr id="18" name="Rectangle 17"/>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9" name="Rectangle 18"/>
            <p:cNvSpPr/>
            <p:nvPr/>
          </p:nvSpPr>
          <p:spPr>
            <a:xfrm>
              <a:off x="1085603" y="1508125"/>
              <a:ext cx="5010287"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3335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rPr>
                <a:t>Areas of Strength and Weaknesses</a:t>
              </a:r>
              <a:endParaRPr lang="en-US" sz="3000" kern="1200" dirty="0">
                <a:effectLst>
                  <a:outerShdw blurRad="38100" dist="38100" dir="2700000" algn="tl">
                    <a:srgbClr val="000000">
                      <a:alpha val="43137"/>
                    </a:srgbClr>
                  </a:outerShdw>
                </a:effectLst>
              </a:endParaRPr>
            </a:p>
          </p:txBody>
        </p:sp>
      </p:grpSp>
      <p:grpSp>
        <p:nvGrpSpPr>
          <p:cNvPr id="20" name="Group 19"/>
          <p:cNvGrpSpPr/>
          <p:nvPr/>
        </p:nvGrpSpPr>
        <p:grpSpPr>
          <a:xfrm>
            <a:off x="667107" y="554831"/>
            <a:ext cx="1085493" cy="969170"/>
            <a:chOff x="109" y="1377156"/>
            <a:chExt cx="1085492" cy="1309687"/>
          </a:xfrm>
        </p:grpSpPr>
        <p:sp>
          <p:nvSpPr>
            <p:cNvPr id="21" name="Rounded Rectangle 20"/>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2"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11</a:t>
              </a:r>
              <a:endParaRPr lang="en-US" sz="4400" kern="1200" dirty="0"/>
            </a:p>
          </p:txBody>
        </p:sp>
      </p:grpSp>
      <p:sp>
        <p:nvSpPr>
          <p:cNvPr id="12" name="Content Placeholder 20"/>
          <p:cNvSpPr txBox="1">
            <a:spLocks/>
          </p:cNvSpPr>
          <p:nvPr/>
        </p:nvSpPr>
        <p:spPr>
          <a:xfrm>
            <a:off x="914400" y="1752600"/>
            <a:ext cx="8077200" cy="480438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t>Weaknesses</a:t>
            </a:r>
            <a:r>
              <a:rPr lang="en-US" dirty="0"/>
              <a:t>. </a:t>
            </a:r>
          </a:p>
          <a:p>
            <a:r>
              <a:rPr lang="en-US" dirty="0"/>
              <a:t>With its changing environment and great location, the prices of housing has sky rocketed over the last 10 years. </a:t>
            </a:r>
            <a:endParaRPr lang="en-US" dirty="0" smtClean="0"/>
          </a:p>
          <a:p>
            <a:r>
              <a:rPr lang="en-US" dirty="0" smtClean="0"/>
              <a:t>Many </a:t>
            </a:r>
            <a:r>
              <a:rPr lang="en-US" dirty="0"/>
              <a:t>of the homes, that were once affordable to middle class resident are now only affordable by those of upper class due to the rising prices on real state. This forces the lower and middle class residents to look elsewhere for housing. </a:t>
            </a:r>
            <a:endParaRPr lang="en-US" dirty="0" smtClean="0"/>
          </a:p>
          <a:p>
            <a:r>
              <a:rPr lang="en-US" dirty="0" smtClean="0"/>
              <a:t>Many </a:t>
            </a:r>
            <a:r>
              <a:rPr lang="en-US" dirty="0"/>
              <a:t>historic small businesses are forced to close due to rising rent prices. This takes away from the historic value of what Fort Greene was built on. </a:t>
            </a:r>
          </a:p>
          <a:p>
            <a:endParaRPr lang="en-US" dirty="0"/>
          </a:p>
          <a:p>
            <a:endParaRPr lang="en-US" dirty="0">
              <a:effectLst/>
            </a:endParaRPr>
          </a:p>
        </p:txBody>
      </p:sp>
    </p:spTree>
    <p:extLst>
      <p:ext uri="{BB962C8B-B14F-4D97-AF65-F5344CB8AC3E}">
        <p14:creationId xmlns:p14="http://schemas.microsoft.com/office/powerpoint/2010/main" val="317096409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14" name="Content Placeholder 20"/>
          <p:cNvSpPr>
            <a:spLocks noGrp="1"/>
          </p:cNvSpPr>
          <p:nvPr>
            <p:ph idx="1"/>
          </p:nvPr>
        </p:nvSpPr>
        <p:spPr>
          <a:xfrm>
            <a:off x="1295400" y="1600200"/>
            <a:ext cx="8077200" cy="4804387"/>
          </a:xfrm>
        </p:spPr>
        <p:txBody>
          <a:bodyPr>
            <a:normAutofit/>
          </a:bodyPr>
          <a:lstStyle/>
          <a:p>
            <a:pPr marL="0" indent="0">
              <a:buNone/>
            </a:pPr>
            <a:r>
              <a:rPr lang="en-US" sz="2600" dirty="0">
                <a:latin typeface="Times"/>
                <a:cs typeface="Times"/>
              </a:rPr>
              <a:t>Two ways in which the role of the CHN may help to maximize the health of the community are</a:t>
            </a:r>
            <a:r>
              <a:rPr lang="en-US" sz="2600" dirty="0" smtClean="0">
                <a:latin typeface="Times"/>
                <a:cs typeface="Times"/>
              </a:rPr>
              <a:t>:</a:t>
            </a:r>
          </a:p>
          <a:p>
            <a:pPr marL="0" indent="0">
              <a:buNone/>
            </a:pPr>
            <a:endParaRPr lang="en-US" sz="2600" dirty="0">
              <a:latin typeface="Times"/>
              <a:cs typeface="Times"/>
            </a:endParaRPr>
          </a:p>
          <a:p>
            <a:pPr lvl="0"/>
            <a:r>
              <a:rPr lang="en-US" sz="2600" dirty="0">
                <a:latin typeface="Times"/>
                <a:cs typeface="Times"/>
              </a:rPr>
              <a:t>Make sure people have access to proper health care and insurance coverage </a:t>
            </a:r>
          </a:p>
          <a:p>
            <a:pPr lvl="0"/>
            <a:r>
              <a:rPr lang="en-US" sz="2600" dirty="0">
                <a:latin typeface="Times"/>
                <a:cs typeface="Times"/>
              </a:rPr>
              <a:t>Provide cancer screening and other preventive services to the people of the community.</a:t>
            </a:r>
          </a:p>
          <a:p>
            <a:endParaRPr lang="en-US" sz="2600" dirty="0">
              <a:latin typeface="Times"/>
              <a:cs typeface="Times"/>
            </a:endParaRPr>
          </a:p>
        </p:txBody>
      </p:sp>
      <p:grpSp>
        <p:nvGrpSpPr>
          <p:cNvPr id="15" name="Group 14"/>
          <p:cNvGrpSpPr/>
          <p:nvPr/>
        </p:nvGrpSpPr>
        <p:grpSpPr>
          <a:xfrm>
            <a:off x="1905000" y="533400"/>
            <a:ext cx="6477000" cy="685800"/>
            <a:chOff x="1085602" y="1508125"/>
            <a:chExt cx="5010288" cy="1047751"/>
          </a:xfrm>
        </p:grpSpPr>
        <p:sp>
          <p:nvSpPr>
            <p:cNvPr id="16" name="Rectangle 15"/>
            <p:cNvSpPr/>
            <p:nvPr/>
          </p:nvSpPr>
          <p:spPr>
            <a:xfrm rot="5400000">
              <a:off x="3066871" y="-473143"/>
              <a:ext cx="1047750" cy="5010287"/>
            </a:xfrm>
            <a:prstGeom prst="rect">
              <a:avLst/>
            </a:prstGeom>
          </p:spPr>
          <p:style>
            <a:lnRef idx="1">
              <a:schemeClr val="accent3">
                <a:tint val="40000"/>
                <a:alpha val="90000"/>
                <a:hueOff val="5358426"/>
                <a:satOff val="-6896"/>
                <a:lumOff val="-537"/>
                <a:alphaOff val="0"/>
              </a:schemeClr>
            </a:lnRef>
            <a:fillRef idx="1">
              <a:schemeClr val="accent3">
                <a:tint val="40000"/>
                <a:alpha val="90000"/>
                <a:hueOff val="5358426"/>
                <a:satOff val="-6896"/>
                <a:lumOff val="-537"/>
                <a:alphaOff val="0"/>
              </a:schemeClr>
            </a:fillRef>
            <a:effectRef idx="2">
              <a:schemeClr val="accent3">
                <a:tint val="40000"/>
                <a:alpha val="90000"/>
                <a:hueOff val="5358426"/>
                <a:satOff val="-6896"/>
                <a:lumOff val="-537"/>
                <a:alphaOff val="0"/>
              </a:schemeClr>
            </a:effectRef>
            <a:fontRef idx="minor">
              <a:schemeClr val="dk1">
                <a:hueOff val="0"/>
                <a:satOff val="0"/>
                <a:lumOff val="0"/>
                <a:alphaOff val="0"/>
              </a:schemeClr>
            </a:fontRef>
          </p:style>
        </p:sp>
        <p:sp>
          <p:nvSpPr>
            <p:cNvPr id="17" name="Rectangle 16"/>
            <p:cNvSpPr/>
            <p:nvPr/>
          </p:nvSpPr>
          <p:spPr>
            <a:xfrm>
              <a:off x="1085603" y="1508125"/>
              <a:ext cx="5010287" cy="1047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3335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rPr>
                <a:t>Nursin</a:t>
              </a:r>
              <a:r>
                <a:rPr lang="en-US" sz="3000" dirty="0" smtClean="0">
                  <a:effectLst>
                    <a:outerShdw blurRad="38100" dist="38100" dir="2700000" algn="tl">
                      <a:srgbClr val="000000">
                        <a:alpha val="43137"/>
                      </a:srgbClr>
                    </a:outerShdw>
                  </a:effectLst>
                </a:rPr>
                <a:t>g Interventions</a:t>
              </a:r>
              <a:endParaRPr lang="en-US" sz="3000" kern="1200" dirty="0">
                <a:effectLst>
                  <a:outerShdw blurRad="38100" dist="38100" dir="2700000" algn="tl">
                    <a:srgbClr val="000000">
                      <a:alpha val="43137"/>
                    </a:srgbClr>
                  </a:outerShdw>
                </a:effectLst>
              </a:endParaRPr>
            </a:p>
          </p:txBody>
        </p:sp>
      </p:grpSp>
      <p:grpSp>
        <p:nvGrpSpPr>
          <p:cNvPr id="18" name="Group 17"/>
          <p:cNvGrpSpPr/>
          <p:nvPr/>
        </p:nvGrpSpPr>
        <p:grpSpPr>
          <a:xfrm>
            <a:off x="819507" y="402431"/>
            <a:ext cx="1085493" cy="969170"/>
            <a:chOff x="109" y="1377156"/>
            <a:chExt cx="1085492" cy="1309687"/>
          </a:xfrm>
        </p:grpSpPr>
        <p:sp>
          <p:nvSpPr>
            <p:cNvPr id="19" name="Rounded Rectangle 18"/>
            <p:cNvSpPr/>
            <p:nvPr/>
          </p:nvSpPr>
          <p:spPr>
            <a:xfrm>
              <a:off x="109" y="1377156"/>
              <a:ext cx="1085492" cy="1309687"/>
            </a:xfrm>
            <a:prstGeom prst="roundRect">
              <a:avLst/>
            </a:prstGeom>
          </p:spPr>
          <p:style>
            <a:lnRef idx="0">
              <a:schemeClr val="lt1">
                <a:hueOff val="0"/>
                <a:satOff val="0"/>
                <a:lumOff val="0"/>
                <a:alphaOff val="0"/>
              </a:schemeClr>
            </a:lnRef>
            <a:fillRef idx="3">
              <a:schemeClr val="accent3">
                <a:hueOff val="5625133"/>
                <a:satOff val="-8440"/>
                <a:lumOff val="-1373"/>
                <a:alphaOff val="0"/>
              </a:schemeClr>
            </a:fillRef>
            <a:effectRef idx="3">
              <a:schemeClr val="accent3">
                <a:hueOff val="5625133"/>
                <a:satOff val="-8440"/>
                <a:lumOff val="-1373"/>
                <a:alphaOff val="0"/>
              </a:schemeClr>
            </a:effectRef>
            <a:fontRef idx="minor">
              <a:schemeClr val="lt1"/>
            </a:fontRef>
          </p:style>
        </p:sp>
        <p:sp>
          <p:nvSpPr>
            <p:cNvPr id="20" name="Rounded Rectangle 6"/>
            <p:cNvSpPr/>
            <p:nvPr/>
          </p:nvSpPr>
          <p:spPr>
            <a:xfrm>
              <a:off x="53098" y="1430145"/>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12</a:t>
              </a:r>
              <a:endParaRPr lang="en-US" sz="4400" kern="1200" dirty="0"/>
            </a:p>
          </p:txBody>
        </p:sp>
      </p:grpSp>
    </p:spTree>
    <p:extLst>
      <p:ext uri="{BB962C8B-B14F-4D97-AF65-F5344CB8AC3E}">
        <p14:creationId xmlns:p14="http://schemas.microsoft.com/office/powerpoint/2010/main" val="3360935152"/>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srcRect t="16291"/>
          <a:stretch/>
        </p:blipFill>
        <p:spPr bwMode="auto">
          <a:xfrm>
            <a:off x="300761" y="914400"/>
            <a:ext cx="8843239" cy="5410200"/>
          </a:xfrm>
          <a:prstGeom prst="rect">
            <a:avLst/>
          </a:prstGeom>
          <a:noFill/>
          <a:ln w="9525">
            <a:noFill/>
            <a:miter lim="800000"/>
            <a:headEnd/>
            <a:tailEnd/>
          </a:ln>
        </p:spPr>
      </p:pic>
      <p:sp>
        <p:nvSpPr>
          <p:cNvPr id="7" name="TextBox 6"/>
          <p:cNvSpPr txBox="1"/>
          <p:nvPr/>
        </p:nvSpPr>
        <p:spPr>
          <a:xfrm>
            <a:off x="609600" y="4953000"/>
            <a:ext cx="7924800" cy="2800221"/>
          </a:xfrm>
          <a:prstGeom prst="rect">
            <a:avLst/>
          </a:prstGeom>
          <a:noFill/>
        </p:spPr>
        <p:txBody>
          <a:bodyPr wrap="square" rtlCol="0">
            <a:normAutofit/>
          </a:bodyPr>
          <a:lstStyle/>
          <a:p>
            <a:pPr algn="ct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Fort Greene </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866468" flipH="1">
            <a:off x="3414614" y="-3050826"/>
            <a:ext cx="3277419" cy="7765797"/>
          </a:xfrm>
          <a:prstGeom prst="rect">
            <a:avLst/>
          </a:prstGeom>
        </p:spPr>
      </p:pic>
    </p:spTree>
    <p:extLst>
      <p:ext uri="{BB962C8B-B14F-4D97-AF65-F5344CB8AC3E}">
        <p14:creationId xmlns:p14="http://schemas.microsoft.com/office/powerpoint/2010/main" val="1262085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grpSp>
        <p:nvGrpSpPr>
          <p:cNvPr id="6" name="Group 5"/>
          <p:cNvGrpSpPr/>
          <p:nvPr/>
        </p:nvGrpSpPr>
        <p:grpSpPr>
          <a:xfrm>
            <a:off x="609600" y="152400"/>
            <a:ext cx="762000" cy="761999"/>
            <a:chOff x="109" y="0"/>
            <a:chExt cx="1085492" cy="1309687"/>
          </a:xfrm>
        </p:grpSpPr>
        <p:sp>
          <p:nvSpPr>
            <p:cNvPr id="8" name="Rounded Rectangle 7"/>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2</a:t>
              </a:r>
              <a:endParaRPr lang="en-US" sz="4400" kern="1200" dirty="0"/>
            </a:p>
          </p:txBody>
        </p:sp>
      </p:grpSp>
      <p:grpSp>
        <p:nvGrpSpPr>
          <p:cNvPr id="11" name="Group 10"/>
          <p:cNvGrpSpPr/>
          <p:nvPr/>
        </p:nvGrpSpPr>
        <p:grpSpPr>
          <a:xfrm>
            <a:off x="1447800" y="3048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85603" y="132953"/>
              <a:ext cx="5010287" cy="10477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422400">
                <a:lnSpc>
                  <a:spcPct val="90000"/>
                </a:lnSpc>
                <a:spcBef>
                  <a:spcPct val="0"/>
                </a:spcBef>
                <a:spcAft>
                  <a:spcPct val="15000"/>
                </a:spcAft>
              </a:pPr>
              <a:r>
                <a:rPr lang="en-US" sz="3200" dirty="0"/>
                <a:t>Environment </a:t>
              </a:r>
              <a:endParaRPr lang="en-US" sz="3000" kern="1200" dirty="0">
                <a:effectLst>
                  <a:outerShdw blurRad="38100" dist="38100" dir="2700000" algn="tl">
                    <a:srgbClr val="000000">
                      <a:alpha val="43137"/>
                    </a:srgbClr>
                  </a:outerShdw>
                </a:effectLst>
              </a:endParaRPr>
            </a:p>
          </p:txBody>
        </p:sp>
      </p:grpSp>
      <p:sp>
        <p:nvSpPr>
          <p:cNvPr id="14" name="Content Placeholder 20"/>
          <p:cNvSpPr>
            <a:spLocks noGrp="1"/>
          </p:cNvSpPr>
          <p:nvPr>
            <p:ph idx="1"/>
          </p:nvPr>
        </p:nvSpPr>
        <p:spPr>
          <a:xfrm>
            <a:off x="838200" y="1295400"/>
            <a:ext cx="8077200" cy="4804387"/>
          </a:xfrm>
        </p:spPr>
        <p:txBody>
          <a:bodyPr>
            <a:normAutofit/>
          </a:bodyPr>
          <a:lstStyle/>
          <a:p>
            <a:r>
              <a:rPr lang="en-US" dirty="0" smtClean="0"/>
              <a:t>In </a:t>
            </a:r>
            <a:r>
              <a:rPr lang="en-US" dirty="0"/>
              <a:t>the Fort Greene environment the air quality is 92.44% which is classified as good air quality. The Fort Greene area is in the the Northeast region of the Middle Atlantic located in the Metropolitan area in the Kings County of Brooklyn, New York. The factories located in the Fort Greene is the Milk Factory which primarily operates in the Diary Product and The Chocolate Factory. </a:t>
            </a:r>
            <a:endParaRPr lang="en-US" dirty="0" smtClean="0"/>
          </a:p>
        </p:txBody>
      </p:sp>
      <p:pic>
        <p:nvPicPr>
          <p:cNvPr id="2" name="Picture 1"/>
          <p:cNvPicPr>
            <a:picLocks noChangeAspect="1"/>
          </p:cNvPicPr>
          <p:nvPr/>
        </p:nvPicPr>
        <p:blipFill>
          <a:blip r:embed="rId4"/>
          <a:stretch>
            <a:fillRect/>
          </a:stretch>
        </p:blipFill>
        <p:spPr>
          <a:xfrm>
            <a:off x="6172200" y="5334000"/>
            <a:ext cx="2540000" cy="1442434"/>
          </a:xfrm>
          <a:prstGeom prst="rect">
            <a:avLst/>
          </a:prstGeom>
        </p:spPr>
      </p:pic>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67818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pSp>
        <p:nvGrpSpPr>
          <p:cNvPr id="8" name="Group 7"/>
          <p:cNvGrpSpPr/>
          <p:nvPr/>
        </p:nvGrpSpPr>
        <p:grpSpPr>
          <a:xfrm>
            <a:off x="685800" y="609600"/>
            <a:ext cx="762000" cy="761999"/>
            <a:chOff x="109" y="0"/>
            <a:chExt cx="1085492" cy="1309687"/>
          </a:xfrm>
        </p:grpSpPr>
        <p:sp>
          <p:nvSpPr>
            <p:cNvPr id="9" name="Rounded Rectangle 8"/>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pPr algn="ctr"/>
              <a:r>
                <a:rPr lang="en-US" sz="5000" dirty="0" smtClean="0"/>
                <a:t>3</a:t>
              </a:r>
              <a:endParaRPr lang="en-US" sz="5000" dirty="0"/>
            </a:p>
          </p:txBody>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en-US" sz="4400" kern="1200" dirty="0">
                <a:latin typeface="Times New Roman"/>
                <a:cs typeface="Times New Roman"/>
              </a:endParaRPr>
            </a:p>
          </p:txBody>
        </p:sp>
      </p:grpSp>
      <p:grpSp>
        <p:nvGrpSpPr>
          <p:cNvPr id="11" name="Group 10"/>
          <p:cNvGrpSpPr/>
          <p:nvPr/>
        </p:nvGrpSpPr>
        <p:grpSpPr>
          <a:xfrm>
            <a:off x="1524000" y="7620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4224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latin typeface="Times New Roman"/>
                  <a:cs typeface="Times New Roman"/>
                </a:rPr>
                <a:t>Health Services</a:t>
              </a:r>
              <a:endParaRPr lang="en-US" sz="3000" kern="1200" dirty="0">
                <a:effectLst>
                  <a:outerShdw blurRad="38100" dist="38100" dir="2700000" algn="tl">
                    <a:srgbClr val="000000">
                      <a:alpha val="43137"/>
                    </a:srgbClr>
                  </a:outerShdw>
                </a:effectLst>
                <a:latin typeface="Times New Roman"/>
                <a:cs typeface="Times New Roman"/>
              </a:endParaRPr>
            </a:p>
          </p:txBody>
        </p:sp>
      </p:grpSp>
      <p:sp>
        <p:nvSpPr>
          <p:cNvPr id="16" name="Content Placeholder 20"/>
          <p:cNvSpPr txBox="1">
            <a:spLocks/>
          </p:cNvSpPr>
          <p:nvPr/>
        </p:nvSpPr>
        <p:spPr>
          <a:xfrm>
            <a:off x="4191000" y="1752600"/>
            <a:ext cx="4800600" cy="480438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a:t>
            </a:r>
            <a:r>
              <a:rPr lang="en-US" dirty="0"/>
              <a:t>health services located in Fort Greene are the Angel Guardian Home (Community Health Info and Referral Center), Brooklyn AIDS Task Force, Brooklyn Plaza Medical Center, </a:t>
            </a:r>
            <a:r>
              <a:rPr lang="en-US" dirty="0" err="1"/>
              <a:t>Classon</a:t>
            </a:r>
            <a:r>
              <a:rPr lang="en-US" dirty="0"/>
              <a:t> Medical and Dental, </a:t>
            </a:r>
            <a:r>
              <a:rPr lang="en-US" dirty="0" err="1"/>
              <a:t>HeartShare</a:t>
            </a:r>
            <a:r>
              <a:rPr lang="en-US" dirty="0"/>
              <a:t> Human Services, Jewish Board of Family and Children Services, and Counseling and Services to AIDS affected clients Willoughby Settlement House.</a:t>
            </a:r>
            <a:endParaRPr lang="en-US" dirty="0">
              <a:latin typeface="Times New Roman"/>
              <a:cs typeface="Times New Roman"/>
            </a:endParaRPr>
          </a:p>
        </p:txBody>
      </p:sp>
      <p:pic>
        <p:nvPicPr>
          <p:cNvPr id="15" name="Picture 14"/>
          <p:cNvPicPr>
            <a:picLocks noChangeAspect="1"/>
          </p:cNvPicPr>
          <p:nvPr/>
        </p:nvPicPr>
        <p:blipFill>
          <a:blip r:embed="rId5"/>
          <a:stretch>
            <a:fillRect/>
          </a:stretch>
        </p:blipFill>
        <p:spPr>
          <a:xfrm>
            <a:off x="1752600" y="1752600"/>
            <a:ext cx="1990288" cy="4953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grpSp>
        <p:nvGrpSpPr>
          <p:cNvPr id="6" name="Group 5"/>
          <p:cNvGrpSpPr/>
          <p:nvPr/>
        </p:nvGrpSpPr>
        <p:grpSpPr>
          <a:xfrm>
            <a:off x="609600" y="381000"/>
            <a:ext cx="762000" cy="761999"/>
            <a:chOff x="109" y="0"/>
            <a:chExt cx="1085492" cy="1309687"/>
          </a:xfrm>
        </p:grpSpPr>
        <p:sp>
          <p:nvSpPr>
            <p:cNvPr id="8" name="Rounded Rectangle 7"/>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4</a:t>
              </a:r>
              <a:endParaRPr lang="en-US" sz="4400" kern="1200" dirty="0"/>
            </a:p>
          </p:txBody>
        </p:sp>
      </p:grpSp>
      <p:grpSp>
        <p:nvGrpSpPr>
          <p:cNvPr id="11" name="Group 10"/>
          <p:cNvGrpSpPr/>
          <p:nvPr/>
        </p:nvGrpSpPr>
        <p:grpSpPr>
          <a:xfrm>
            <a:off x="1524000" y="4572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4224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rPr>
                <a:t>Health </a:t>
              </a:r>
              <a:r>
                <a:rPr lang="en-US" sz="3000" dirty="0" smtClean="0">
                  <a:effectLst>
                    <a:outerShdw blurRad="38100" dist="38100" dir="2700000" algn="tl">
                      <a:srgbClr val="000000">
                        <a:alpha val="43137"/>
                      </a:srgbClr>
                    </a:outerShdw>
                  </a:effectLst>
                </a:rPr>
                <a:t>Disparities</a:t>
              </a:r>
              <a:endParaRPr lang="en-US" sz="3000" kern="1200" dirty="0">
                <a:effectLst>
                  <a:outerShdw blurRad="38100" dist="38100" dir="2700000" algn="tl">
                    <a:srgbClr val="000000">
                      <a:alpha val="43137"/>
                    </a:srgbClr>
                  </a:outerShdw>
                </a:effectLst>
              </a:endParaRPr>
            </a:p>
          </p:txBody>
        </p:sp>
      </p:grpSp>
      <p:sp>
        <p:nvSpPr>
          <p:cNvPr id="14" name="Content Placeholder 20"/>
          <p:cNvSpPr>
            <a:spLocks noGrp="1"/>
          </p:cNvSpPr>
          <p:nvPr>
            <p:ph idx="1"/>
          </p:nvPr>
        </p:nvSpPr>
        <p:spPr>
          <a:xfrm>
            <a:off x="838200" y="1295400"/>
            <a:ext cx="8077200" cy="4804387"/>
          </a:xfrm>
        </p:spPr>
        <p:txBody>
          <a:bodyPr>
            <a:normAutofit/>
          </a:bodyPr>
          <a:lstStyle/>
          <a:p>
            <a:pPr marL="0" indent="0">
              <a:buNone/>
            </a:pPr>
            <a:r>
              <a:rPr lang="en-US" sz="2800" dirty="0"/>
              <a:t>Some health disparities this community is faced with are:</a:t>
            </a:r>
          </a:p>
          <a:p>
            <a:r>
              <a:rPr lang="en-US" sz="2800" dirty="0"/>
              <a:t>General health</a:t>
            </a:r>
          </a:p>
          <a:p>
            <a:r>
              <a:rPr lang="en-US" sz="2800" dirty="0"/>
              <a:t>Maternal and child health</a:t>
            </a:r>
          </a:p>
          <a:p>
            <a:r>
              <a:rPr lang="en-US" sz="2800" dirty="0"/>
              <a:t>Infectious diseases </a:t>
            </a:r>
          </a:p>
          <a:p>
            <a:r>
              <a:rPr lang="en-US" sz="2800" dirty="0"/>
              <a:t>(including pneumonia, influenza, HIV/AIDS)</a:t>
            </a:r>
          </a:p>
          <a:p>
            <a:r>
              <a:rPr lang="en-US" sz="2800" dirty="0"/>
              <a:t>Chronic diseases </a:t>
            </a:r>
            <a:r>
              <a:rPr lang="en-US" sz="2800" dirty="0" smtClean="0"/>
              <a:t>(</a:t>
            </a:r>
            <a:r>
              <a:rPr lang="en-US" sz="2800" dirty="0"/>
              <a:t>including heart disease, diabetes, </a:t>
            </a:r>
          </a:p>
          <a:p>
            <a:r>
              <a:rPr lang="en-US" sz="2800" dirty="0"/>
              <a:t>lung diseases)</a:t>
            </a:r>
          </a:p>
          <a:p>
            <a:endParaRPr lang="en-US" sz="2800" dirty="0">
              <a:effectLst/>
            </a:endParaRPr>
          </a:p>
        </p:txBody>
      </p:sp>
    </p:spTree>
    <p:extLst>
      <p:ext uri="{BB962C8B-B14F-4D97-AF65-F5344CB8AC3E}">
        <p14:creationId xmlns:p14="http://schemas.microsoft.com/office/powerpoint/2010/main" val="2685636955"/>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grpSp>
        <p:nvGrpSpPr>
          <p:cNvPr id="6" name="Group 5"/>
          <p:cNvGrpSpPr/>
          <p:nvPr/>
        </p:nvGrpSpPr>
        <p:grpSpPr>
          <a:xfrm>
            <a:off x="609600" y="381000"/>
            <a:ext cx="762000" cy="761999"/>
            <a:chOff x="109" y="0"/>
            <a:chExt cx="1085492" cy="1309687"/>
          </a:xfrm>
        </p:grpSpPr>
        <p:sp>
          <p:nvSpPr>
            <p:cNvPr id="8" name="Rounded Rectangle 7"/>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smtClean="0"/>
                <a:t>4</a:t>
              </a:r>
              <a:endParaRPr lang="en-US" sz="4400" kern="1200" dirty="0"/>
            </a:p>
          </p:txBody>
        </p:sp>
      </p:grpSp>
      <p:grpSp>
        <p:nvGrpSpPr>
          <p:cNvPr id="11" name="Group 10"/>
          <p:cNvGrpSpPr/>
          <p:nvPr/>
        </p:nvGrpSpPr>
        <p:grpSpPr>
          <a:xfrm>
            <a:off x="1524000" y="4572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4224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rPr>
                <a:t>Health </a:t>
              </a:r>
              <a:r>
                <a:rPr lang="en-US" sz="3000" dirty="0" smtClean="0">
                  <a:effectLst>
                    <a:outerShdw blurRad="38100" dist="38100" dir="2700000" algn="tl">
                      <a:srgbClr val="000000">
                        <a:alpha val="43137"/>
                      </a:srgbClr>
                    </a:outerShdw>
                  </a:effectLst>
                </a:rPr>
                <a:t>Disparities</a:t>
              </a:r>
              <a:endParaRPr lang="en-US" sz="3000" kern="1200" dirty="0">
                <a:effectLst>
                  <a:outerShdw blurRad="38100" dist="38100" dir="2700000" algn="tl">
                    <a:srgbClr val="000000">
                      <a:alpha val="43137"/>
                    </a:srgbClr>
                  </a:outerShdw>
                </a:effectLst>
              </a:endParaRPr>
            </a:p>
          </p:txBody>
        </p:sp>
      </p:grpSp>
      <p:sp>
        <p:nvSpPr>
          <p:cNvPr id="14" name="Content Placeholder 20"/>
          <p:cNvSpPr>
            <a:spLocks noGrp="1"/>
          </p:cNvSpPr>
          <p:nvPr>
            <p:ph idx="1"/>
          </p:nvPr>
        </p:nvSpPr>
        <p:spPr>
          <a:xfrm>
            <a:off x="838200" y="1295400"/>
            <a:ext cx="8077200" cy="4804387"/>
          </a:xfrm>
        </p:spPr>
        <p:txBody>
          <a:bodyPr>
            <a:normAutofit fontScale="92500" lnSpcReduction="20000"/>
          </a:bodyPr>
          <a:lstStyle/>
          <a:p>
            <a:pPr marL="0" indent="0" algn="ctr">
              <a:buNone/>
            </a:pPr>
            <a:r>
              <a:rPr lang="en-US" sz="2800" b="1" dirty="0" smtClean="0"/>
              <a:t>Major </a:t>
            </a:r>
            <a:r>
              <a:rPr lang="en-US" sz="2800" b="1" dirty="0"/>
              <a:t>cause of death:</a:t>
            </a:r>
            <a:endParaRPr lang="en-US" sz="2800" dirty="0"/>
          </a:p>
          <a:p>
            <a:r>
              <a:rPr lang="en-US" sz="2800" dirty="0"/>
              <a:t>Heart disease </a:t>
            </a:r>
          </a:p>
          <a:p>
            <a:r>
              <a:rPr lang="en-US" sz="2800" dirty="0"/>
              <a:t>Cancer </a:t>
            </a:r>
          </a:p>
          <a:p>
            <a:r>
              <a:rPr lang="en-US" sz="2800" dirty="0"/>
              <a:t>Pneumonia and influenza </a:t>
            </a:r>
          </a:p>
          <a:p>
            <a:r>
              <a:rPr lang="en-US" sz="2800" dirty="0"/>
              <a:t>AIDS </a:t>
            </a:r>
          </a:p>
          <a:p>
            <a:r>
              <a:rPr lang="en-US" sz="2800" dirty="0"/>
              <a:t>Chronic lung disease </a:t>
            </a:r>
          </a:p>
          <a:p>
            <a:r>
              <a:rPr lang="en-US" sz="2800" dirty="0"/>
              <a:t>Diabetes </a:t>
            </a:r>
          </a:p>
          <a:p>
            <a:r>
              <a:rPr lang="en-US" sz="2800" dirty="0"/>
              <a:t>Stroke </a:t>
            </a:r>
          </a:p>
          <a:p>
            <a:r>
              <a:rPr lang="en-US" sz="2800" dirty="0"/>
              <a:t>Accidents and injuries </a:t>
            </a:r>
          </a:p>
          <a:p>
            <a:r>
              <a:rPr lang="en-US" sz="2800" dirty="0"/>
              <a:t>Drug-related </a:t>
            </a:r>
          </a:p>
          <a:p>
            <a:r>
              <a:rPr lang="en-US" sz="2800" dirty="0"/>
              <a:t>Liver disease </a:t>
            </a:r>
          </a:p>
          <a:p>
            <a:endParaRPr lang="en-US" sz="2800" dirty="0">
              <a:effectLst/>
            </a:endParaRPr>
          </a:p>
        </p:txBody>
      </p:sp>
    </p:spTree>
    <p:extLst>
      <p:ext uri="{BB962C8B-B14F-4D97-AF65-F5344CB8AC3E}">
        <p14:creationId xmlns:p14="http://schemas.microsoft.com/office/powerpoint/2010/main" val="2409011576"/>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grpSp>
        <p:nvGrpSpPr>
          <p:cNvPr id="6" name="Group 5"/>
          <p:cNvGrpSpPr/>
          <p:nvPr/>
        </p:nvGrpSpPr>
        <p:grpSpPr>
          <a:xfrm>
            <a:off x="609600" y="381000"/>
            <a:ext cx="762000" cy="761999"/>
            <a:chOff x="109" y="0"/>
            <a:chExt cx="1085492" cy="1309687"/>
          </a:xfrm>
        </p:grpSpPr>
        <p:sp>
          <p:nvSpPr>
            <p:cNvPr id="8" name="Rounded Rectangle 7"/>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5</a:t>
              </a:r>
              <a:endParaRPr lang="en-US" sz="4400" kern="1200" dirty="0"/>
            </a:p>
          </p:txBody>
        </p:sp>
      </p:grpSp>
      <p:grpSp>
        <p:nvGrpSpPr>
          <p:cNvPr id="11" name="Group 10"/>
          <p:cNvGrpSpPr/>
          <p:nvPr/>
        </p:nvGrpSpPr>
        <p:grpSpPr>
          <a:xfrm>
            <a:off x="1524000" y="4572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422400">
                <a:lnSpc>
                  <a:spcPct val="90000"/>
                </a:lnSpc>
                <a:spcBef>
                  <a:spcPct val="0"/>
                </a:spcBef>
                <a:spcAft>
                  <a:spcPct val="15000"/>
                </a:spcAft>
              </a:pPr>
              <a:r>
                <a:rPr lang="en-US" sz="3000" kern="1200" dirty="0" smtClean="0">
                  <a:effectLst>
                    <a:outerShdw blurRad="38100" dist="38100" dir="2700000" algn="tl">
                      <a:srgbClr val="000000">
                        <a:alpha val="43137"/>
                      </a:srgbClr>
                    </a:outerShdw>
                  </a:effectLst>
                </a:rPr>
                <a:t>Housing</a:t>
              </a:r>
              <a:endParaRPr lang="en-US" sz="3000" kern="1200" dirty="0">
                <a:effectLst>
                  <a:outerShdw blurRad="38100" dist="38100" dir="2700000" algn="tl">
                    <a:srgbClr val="000000">
                      <a:alpha val="43137"/>
                    </a:srgbClr>
                  </a:outerShdw>
                </a:effectLst>
              </a:endParaRPr>
            </a:p>
          </p:txBody>
        </p:sp>
      </p:grpSp>
      <p:sp>
        <p:nvSpPr>
          <p:cNvPr id="14" name="Content Placeholder 20"/>
          <p:cNvSpPr>
            <a:spLocks noGrp="1"/>
          </p:cNvSpPr>
          <p:nvPr>
            <p:ph idx="1"/>
          </p:nvPr>
        </p:nvSpPr>
        <p:spPr>
          <a:xfrm>
            <a:off x="838200" y="1295400"/>
            <a:ext cx="8077200" cy="4804387"/>
          </a:xfrm>
        </p:spPr>
        <p:txBody>
          <a:bodyPr>
            <a:normAutofit/>
          </a:bodyPr>
          <a:lstStyle/>
          <a:p>
            <a:r>
              <a:rPr lang="en-US" sz="2800" dirty="0"/>
              <a:t>Housing in this neighborhood are mostly 20 or more units, and was built in 1939 or earlier. The majority of residents here are renting and paying about $1500 or more every month.</a:t>
            </a:r>
          </a:p>
          <a:p>
            <a:endParaRPr lang="en-US" sz="2800" dirty="0">
              <a:effectLst/>
            </a:endParaRPr>
          </a:p>
        </p:txBody>
      </p:sp>
      <p:pic>
        <p:nvPicPr>
          <p:cNvPr id="15" name="Picture 14" descr="http://www.bhtalrealestate.com/wp-content/themes/agentpress/images/rets/378234_1.jpg"/>
          <p:cNvPicPr/>
          <p:nvPr/>
        </p:nvPicPr>
        <p:blipFill>
          <a:blip r:embed="rId4" cstate="print"/>
          <a:srcRect/>
          <a:stretch>
            <a:fillRect/>
          </a:stretch>
        </p:blipFill>
        <p:spPr bwMode="auto">
          <a:xfrm>
            <a:off x="1600200" y="3276600"/>
            <a:ext cx="3048000" cy="2667000"/>
          </a:xfrm>
          <a:prstGeom prst="rect">
            <a:avLst/>
          </a:prstGeom>
          <a:noFill/>
          <a:ln w="9525">
            <a:noFill/>
            <a:miter lim="800000"/>
            <a:headEnd/>
            <a:tailEnd/>
          </a:ln>
        </p:spPr>
      </p:pic>
      <p:pic>
        <p:nvPicPr>
          <p:cNvPr id="16" name="Picture 15" descr="http://www.bhtalrealestate.com/wp-content/uploads/2011/12/Exterior-Front1.jpg"/>
          <p:cNvPicPr/>
          <p:nvPr/>
        </p:nvPicPr>
        <p:blipFill>
          <a:blip r:embed="rId5" cstate="print"/>
          <a:srcRect/>
          <a:stretch>
            <a:fillRect/>
          </a:stretch>
        </p:blipFill>
        <p:spPr bwMode="auto">
          <a:xfrm>
            <a:off x="5410200" y="3276600"/>
            <a:ext cx="3200400" cy="2743200"/>
          </a:xfrm>
          <a:prstGeom prst="rect">
            <a:avLst/>
          </a:prstGeom>
          <a:noFill/>
          <a:ln w="9525">
            <a:noFill/>
            <a:miter lim="800000"/>
            <a:headEnd/>
            <a:tailEnd/>
          </a:ln>
        </p:spPr>
      </p:pic>
    </p:spTree>
    <p:extLst>
      <p:ext uri="{BB962C8B-B14F-4D97-AF65-F5344CB8AC3E}">
        <p14:creationId xmlns:p14="http://schemas.microsoft.com/office/powerpoint/2010/main" val="4000717965"/>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srcRect l="11455" t="22753" r="11853"/>
          <a:stretch/>
        </p:blipFill>
        <p:spPr bwMode="auto">
          <a:xfrm>
            <a:off x="1447800" y="1295400"/>
            <a:ext cx="7318770" cy="5357617"/>
          </a:xfrm>
          <a:prstGeom prst="rect">
            <a:avLst/>
          </a:prstGeom>
          <a:noFill/>
          <a:ln w="9525">
            <a:noFill/>
            <a:miter lim="800000"/>
            <a:headEnd/>
            <a:tailEnd/>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grpSp>
        <p:nvGrpSpPr>
          <p:cNvPr id="6" name="Group 5"/>
          <p:cNvGrpSpPr/>
          <p:nvPr/>
        </p:nvGrpSpPr>
        <p:grpSpPr>
          <a:xfrm>
            <a:off x="609600" y="381000"/>
            <a:ext cx="762000" cy="761999"/>
            <a:chOff x="109" y="0"/>
            <a:chExt cx="1085492" cy="1309687"/>
          </a:xfrm>
        </p:grpSpPr>
        <p:sp>
          <p:nvSpPr>
            <p:cNvPr id="8" name="Rounded Rectangle 7"/>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6</a:t>
              </a:r>
              <a:endParaRPr lang="en-US" sz="4400" kern="1200" dirty="0"/>
            </a:p>
          </p:txBody>
        </p:sp>
      </p:grpSp>
      <p:grpSp>
        <p:nvGrpSpPr>
          <p:cNvPr id="11" name="Group 10"/>
          <p:cNvGrpSpPr/>
          <p:nvPr/>
        </p:nvGrpSpPr>
        <p:grpSpPr>
          <a:xfrm>
            <a:off x="1524000" y="4572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422400">
                <a:lnSpc>
                  <a:spcPct val="90000"/>
                </a:lnSpc>
                <a:spcBef>
                  <a:spcPct val="0"/>
                </a:spcBef>
                <a:spcAft>
                  <a:spcPct val="15000"/>
                </a:spcAft>
              </a:pPr>
              <a:r>
                <a:rPr lang="en-US" sz="3200" dirty="0"/>
                <a:t>People </a:t>
              </a:r>
              <a:endParaRPr lang="en-US" sz="300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676642845"/>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grpSp>
        <p:nvGrpSpPr>
          <p:cNvPr id="6" name="Group 5"/>
          <p:cNvGrpSpPr/>
          <p:nvPr/>
        </p:nvGrpSpPr>
        <p:grpSpPr>
          <a:xfrm>
            <a:off x="609600" y="381000"/>
            <a:ext cx="762000" cy="761999"/>
            <a:chOff x="109" y="0"/>
            <a:chExt cx="1085492" cy="1309687"/>
          </a:xfrm>
        </p:grpSpPr>
        <p:sp>
          <p:nvSpPr>
            <p:cNvPr id="8" name="Rounded Rectangle 7"/>
            <p:cNvSpPr/>
            <p:nvPr/>
          </p:nvSpPr>
          <p:spPr>
            <a:xfrm>
              <a:off x="109" y="0"/>
              <a:ext cx="1085492" cy="13096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Rounded Rectangle 4"/>
            <p:cNvSpPr/>
            <p:nvPr/>
          </p:nvSpPr>
          <p:spPr>
            <a:xfrm>
              <a:off x="53098" y="52989"/>
              <a:ext cx="979514" cy="1203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dirty="0"/>
                <a:t>6</a:t>
              </a:r>
              <a:endParaRPr lang="en-US" sz="4400" kern="1200" dirty="0"/>
            </a:p>
          </p:txBody>
        </p:sp>
      </p:grpSp>
      <p:grpSp>
        <p:nvGrpSpPr>
          <p:cNvPr id="11" name="Group 10"/>
          <p:cNvGrpSpPr/>
          <p:nvPr/>
        </p:nvGrpSpPr>
        <p:grpSpPr>
          <a:xfrm>
            <a:off x="1524000" y="457200"/>
            <a:ext cx="5781744" cy="600075"/>
            <a:chOff x="1085602" y="132953"/>
            <a:chExt cx="5010288" cy="1047751"/>
          </a:xfrm>
        </p:grpSpPr>
        <p:sp>
          <p:nvSpPr>
            <p:cNvPr id="12" name="Rectangle 11"/>
            <p:cNvSpPr/>
            <p:nvPr/>
          </p:nvSpPr>
          <p:spPr>
            <a:xfrm rot="5400000">
              <a:off x="3066871" y="-1848315"/>
              <a:ext cx="1047750" cy="501028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422400">
                <a:lnSpc>
                  <a:spcPct val="90000"/>
                </a:lnSpc>
                <a:spcBef>
                  <a:spcPct val="0"/>
                </a:spcBef>
                <a:spcAft>
                  <a:spcPct val="15000"/>
                </a:spcAft>
              </a:pPr>
              <a:r>
                <a:rPr lang="en-US" sz="3200" dirty="0" smtClean="0"/>
                <a:t>People (Sex and age) </a:t>
              </a:r>
              <a:endParaRPr lang="en-US" sz="3000" kern="1200" dirty="0">
                <a:effectLst>
                  <a:outerShdw blurRad="38100" dist="38100" dir="2700000" algn="tl">
                    <a:srgbClr val="000000">
                      <a:alpha val="43137"/>
                    </a:srgbClr>
                  </a:outerShdw>
                </a:effectLst>
              </a:endParaRPr>
            </a:p>
          </p:txBody>
        </p:sp>
      </p:grpSp>
      <p:pic>
        <p:nvPicPr>
          <p:cNvPr id="14" name="Picture 2"/>
          <p:cNvPicPr>
            <a:picLocks noChangeAspect="1" noChangeArrowheads="1"/>
          </p:cNvPicPr>
          <p:nvPr/>
        </p:nvPicPr>
        <p:blipFill rotWithShape="1">
          <a:blip r:embed="rId4" cstate="print"/>
          <a:srcRect l="17031" t="19484" r="9506"/>
          <a:stretch/>
        </p:blipFill>
        <p:spPr bwMode="auto">
          <a:xfrm>
            <a:off x="1579989" y="1107618"/>
            <a:ext cx="6718644" cy="5521782"/>
          </a:xfrm>
          <a:prstGeom prst="rect">
            <a:avLst/>
          </a:prstGeom>
          <a:noFill/>
          <a:ln w="9525">
            <a:noFill/>
            <a:miter lim="800000"/>
            <a:headEnd/>
            <a:tailEnd/>
          </a:ln>
        </p:spPr>
      </p:pic>
    </p:spTree>
    <p:extLst>
      <p:ext uri="{BB962C8B-B14F-4D97-AF65-F5344CB8AC3E}">
        <p14:creationId xmlns:p14="http://schemas.microsoft.com/office/powerpoint/2010/main" val="1864014522"/>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1112</Words>
  <Application>Microsoft Office PowerPoint</Application>
  <PresentationFormat>On-screen Show (4:3)</PresentationFormat>
  <Paragraphs>128</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Times</vt:lpstr>
      <vt:lpstr>Times New Roman</vt:lpstr>
      <vt:lpstr>Training New Employees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2013-06-26T17:20:11Z</dcterms:modified>
</cp:coreProperties>
</file>