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6" r:id="rId3"/>
    <p:sldId id="258" r:id="rId4"/>
    <p:sldId id="259" r:id="rId5"/>
    <p:sldId id="260" r:id="rId6"/>
    <p:sldId id="261" r:id="rId7"/>
    <p:sldId id="262" r:id="rId8"/>
    <p:sldId id="263" r:id="rId9"/>
    <p:sldId id="264" r:id="rId10"/>
    <p:sldId id="265" r:id="rId11"/>
  </p:sldIdLst>
  <p:sldSz cx="15544800" cy="100584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3" d="100"/>
          <a:sy n="33" d="100"/>
        </p:scale>
        <p:origin x="-1542" y="-1380"/>
      </p:cViewPr>
      <p:guideLst>
        <p:guide orient="horz" pos="3168"/>
        <p:guide pos="48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268FB-EA0F-4D91-95A8-9DABDD76750C}" type="datetimeFigureOut">
              <a:rPr lang="en-US" smtClean="0"/>
              <a:t>2/7/2013</a:t>
            </a:fld>
            <a:endParaRPr lang="en-US"/>
          </a:p>
        </p:txBody>
      </p:sp>
      <p:sp>
        <p:nvSpPr>
          <p:cNvPr id="4" name="Slide Image Placeholder 3"/>
          <p:cNvSpPr>
            <a:spLocks noGrp="1" noRot="1" noChangeAspect="1"/>
          </p:cNvSpPr>
          <p:nvPr>
            <p:ph type="sldImg" idx="2"/>
          </p:nvPr>
        </p:nvSpPr>
        <p:spPr>
          <a:xfrm>
            <a:off x="779463" y="685800"/>
            <a:ext cx="5299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D518C4-3CD7-45B9-ACF9-B4F7021FB430}" type="slidenum">
              <a:rPr lang="en-US" smtClean="0"/>
              <a:t>‹#›</a:t>
            </a:fld>
            <a:endParaRPr lang="en-US"/>
          </a:p>
        </p:txBody>
      </p:sp>
    </p:spTree>
    <p:extLst>
      <p:ext uri="{BB962C8B-B14F-4D97-AF65-F5344CB8AC3E}">
        <p14:creationId xmlns:p14="http://schemas.microsoft.com/office/powerpoint/2010/main" val="56015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D518C4-3CD7-45B9-ACF9-B4F7021FB430}"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3124624"/>
            <a:ext cx="13213080" cy="21560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2331720" y="5699760"/>
            <a:ext cx="10881360" cy="2570480"/>
          </a:xfrm>
          <a:prstGeom prst="rect">
            <a:avLst/>
          </a:prstGeo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FA5DB-7FC4-4B5A-95DE-7A8C8BC9F68E}" type="datetimeFigureOut">
              <a:rPr lang="en-US" smtClean="0"/>
              <a:pPr/>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BCF5B-7EA3-4C66-9C07-79EBDF09FA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777240" y="2346961"/>
            <a:ext cx="13990320" cy="663807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FA5DB-7FC4-4B5A-95DE-7A8C8BC9F68E}" type="datetimeFigureOut">
              <a:rPr lang="en-US" smtClean="0"/>
              <a:pPr/>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BCF5B-7EA3-4C66-9C07-79EBDF09FA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402803"/>
            <a:ext cx="3497580" cy="858223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7240" y="402803"/>
            <a:ext cx="10233660" cy="85822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FA5DB-7FC4-4B5A-95DE-7A8C8BC9F68E}" type="datetimeFigureOut">
              <a:rPr lang="en-US" smtClean="0"/>
              <a:pPr/>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BCF5B-7EA3-4C66-9C07-79EBDF09FA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77240" y="2346961"/>
            <a:ext cx="13990320" cy="663807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FA5DB-7FC4-4B5A-95DE-7A8C8BC9F68E}" type="datetimeFigureOut">
              <a:rPr lang="en-US" smtClean="0"/>
              <a:pPr/>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BCF5B-7EA3-4C66-9C07-79EBDF09FA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6463454"/>
            <a:ext cx="13213080" cy="1997710"/>
          </a:xfrm>
          <a:prstGeom prst="rect">
            <a:avLst/>
          </a:prstGeo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227932" y="4263180"/>
            <a:ext cx="13213080" cy="2200274"/>
          </a:xfrm>
          <a:prstGeom prst="rect">
            <a:avLst/>
          </a:prstGeo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FA5DB-7FC4-4B5A-95DE-7A8C8BC9F68E}" type="datetimeFigureOut">
              <a:rPr lang="en-US" smtClean="0"/>
              <a:pPr/>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BCF5B-7EA3-4C66-9C07-79EBDF09FA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 y="2346961"/>
            <a:ext cx="6865620" cy="6638079"/>
          </a:xfrm>
          <a:prstGeom prst="rect">
            <a:avLst/>
          </a:prstGeo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01940" y="2346961"/>
            <a:ext cx="6865620" cy="6638079"/>
          </a:xfrm>
          <a:prstGeom prst="rect">
            <a:avLst/>
          </a:prstGeo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FA5DB-7FC4-4B5A-95DE-7A8C8BC9F68E}" type="datetimeFigureOut">
              <a:rPr lang="en-US" smtClean="0"/>
              <a:pPr/>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BCF5B-7EA3-4C66-9C07-79EBDF09FA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7240" y="2251499"/>
            <a:ext cx="6868320" cy="938318"/>
          </a:xfrm>
          <a:prstGeom prst="rect">
            <a:avLst/>
          </a:prstGeo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777240" y="3189817"/>
            <a:ext cx="6868320" cy="5795222"/>
          </a:xfrm>
          <a:prstGeom prst="rect">
            <a:avLst/>
          </a:prstGeo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896543" y="2251499"/>
            <a:ext cx="6871018" cy="938318"/>
          </a:xfrm>
          <a:prstGeom prst="rect">
            <a:avLst/>
          </a:prstGeo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7896543" y="3189817"/>
            <a:ext cx="6871018" cy="5795222"/>
          </a:xfrm>
          <a:prstGeom prst="rect">
            <a:avLst/>
          </a:prstGeo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FA5DB-7FC4-4B5A-95DE-7A8C8BC9F68E}" type="datetimeFigureOut">
              <a:rPr lang="en-US" smtClean="0"/>
              <a:pPr/>
              <a:t>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BCF5B-7EA3-4C66-9C07-79EBDF09FA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77240" y="402802"/>
            <a:ext cx="13990320" cy="16764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FA5DB-7FC4-4B5A-95DE-7A8C8BC9F68E}" type="datetimeFigureOut">
              <a:rPr lang="en-US" smtClean="0"/>
              <a:pPr/>
              <a:t>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BCF5B-7EA3-4C66-9C07-79EBDF09FA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FA5DB-7FC4-4B5A-95DE-7A8C8BC9F68E}" type="datetimeFigureOut">
              <a:rPr lang="en-US" smtClean="0"/>
              <a:pPr/>
              <a:t>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ABCF5B-7EA3-4C66-9C07-79EBDF09FA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400473"/>
            <a:ext cx="5114132" cy="1704340"/>
          </a:xfrm>
          <a:prstGeom prst="rect">
            <a:avLst/>
          </a:prstGeo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077585" y="400474"/>
            <a:ext cx="8689975" cy="8584566"/>
          </a:xfrm>
          <a:prstGeom prst="rect">
            <a:avLst/>
          </a:prstGeo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7241" y="2104814"/>
            <a:ext cx="5114132" cy="6880226"/>
          </a:xfrm>
          <a:prstGeom prst="rect">
            <a:avLst/>
          </a:prstGeo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FA5DB-7FC4-4B5A-95DE-7A8C8BC9F68E}" type="datetimeFigureOut">
              <a:rPr lang="en-US" smtClean="0"/>
              <a:pPr/>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BCF5B-7EA3-4C66-9C07-79EBDF09FA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7040880"/>
            <a:ext cx="9326880" cy="831216"/>
          </a:xfrm>
          <a:prstGeom prst="rect">
            <a:avLst/>
          </a:prstGeo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046890" y="898737"/>
            <a:ext cx="9326880" cy="6035040"/>
          </a:xfrm>
          <a:prstGeom prst="rect">
            <a:avLst/>
          </a:prstGeo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3046890" y="7872096"/>
            <a:ext cx="9326880" cy="1180464"/>
          </a:xfrm>
          <a:prstGeom prst="rect">
            <a:avLst/>
          </a:prstGeo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FA5DB-7FC4-4B5A-95DE-7A8C8BC9F68E}" type="datetimeFigureOut">
              <a:rPr lang="en-US" smtClean="0"/>
              <a:pPr/>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BCF5B-7EA3-4C66-9C07-79EBDF09FA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77240" y="9322647"/>
            <a:ext cx="3627120" cy="535517"/>
          </a:xfrm>
          <a:prstGeom prst="rect">
            <a:avLst/>
          </a:prstGeom>
        </p:spPr>
        <p:txBody>
          <a:bodyPr vert="horz" lIns="146304" tIns="73152" rIns="146304" bIns="73152" rtlCol="0" anchor="ctr"/>
          <a:lstStyle>
            <a:lvl1pPr algn="l">
              <a:defRPr sz="1900">
                <a:solidFill>
                  <a:schemeClr val="tx1">
                    <a:tint val="75000"/>
                  </a:schemeClr>
                </a:solidFill>
              </a:defRPr>
            </a:lvl1pPr>
          </a:lstStyle>
          <a:p>
            <a:fld id="{861FA5DB-7FC4-4B5A-95DE-7A8C8BC9F68E}" type="datetimeFigureOut">
              <a:rPr lang="en-US" smtClean="0"/>
              <a:pPr/>
              <a:t>2/7/2013</a:t>
            </a:fld>
            <a:endParaRPr lang="en-US"/>
          </a:p>
        </p:txBody>
      </p:sp>
      <p:sp>
        <p:nvSpPr>
          <p:cNvPr id="5" name="Footer Placeholder 4"/>
          <p:cNvSpPr>
            <a:spLocks noGrp="1"/>
          </p:cNvSpPr>
          <p:nvPr>
            <p:ph type="ftr" sz="quarter" idx="3"/>
          </p:nvPr>
        </p:nvSpPr>
        <p:spPr>
          <a:xfrm>
            <a:off x="5311140" y="9322647"/>
            <a:ext cx="4922520" cy="535517"/>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40440" y="9322647"/>
            <a:ext cx="3627120" cy="535517"/>
          </a:xfrm>
          <a:prstGeom prst="rect">
            <a:avLst/>
          </a:prstGeom>
        </p:spPr>
        <p:txBody>
          <a:bodyPr vert="horz" lIns="146304" tIns="73152" rIns="146304" bIns="73152" rtlCol="0" anchor="ctr"/>
          <a:lstStyle>
            <a:lvl1pPr algn="r">
              <a:defRPr sz="1900">
                <a:solidFill>
                  <a:schemeClr val="tx1">
                    <a:tint val="75000"/>
                  </a:schemeClr>
                </a:solidFill>
              </a:defRPr>
            </a:lvl1pPr>
          </a:lstStyle>
          <a:p>
            <a:fld id="{36ABCF5B-7EA3-4C66-9C07-79EBDF09FAF1}" type="slidenum">
              <a:rPr lang="en-US" smtClean="0"/>
              <a:pPr/>
              <a:t>‹#›</a:t>
            </a:fld>
            <a:endParaRPr lang="en-US"/>
          </a:p>
        </p:txBody>
      </p:sp>
      <p:pic>
        <p:nvPicPr>
          <p:cNvPr id="7" name="Picture 6" descr="BACKGROUNDY.jpg"/>
          <p:cNvPicPr>
            <a:picLocks noChangeAspect="1"/>
          </p:cNvPicPr>
          <p:nvPr userDrawn="1"/>
        </p:nvPicPr>
        <p:blipFill>
          <a:blip r:embed="rId13" cstate="print"/>
          <a:stretch>
            <a:fillRect/>
          </a:stretch>
        </p:blipFill>
        <p:spPr>
          <a:xfrm>
            <a:off x="0" y="0"/>
            <a:ext cx="15544800" cy="10058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304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146304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8720" indent="-457200" algn="l" defTabSz="1463040"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28800" indent="-365760" algn="l" defTabSz="146304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3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84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file:///C:\Users\owner\Desktop\Y%20Container\PLAN%20VIEW%20PERSON.png" TargetMode="External"/><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399" y="1066800"/>
            <a:ext cx="14706601" cy="1107996"/>
          </a:xfrm>
          <a:prstGeom prst="rect">
            <a:avLst/>
          </a:prstGeom>
          <a:noFill/>
          <a:scene3d>
            <a:camera prst="perspectiveRight" fov="7200000">
              <a:rot lat="0" lon="0" rev="20399999"/>
            </a:camera>
            <a:lightRig rig="threePt" dir="t"/>
          </a:scene3d>
        </p:spPr>
        <p:txBody>
          <a:bodyPr wrap="square" lIns="91440" tIns="45720" rIns="91440" bIns="45720">
            <a:spAutoFit/>
            <a:scene3d>
              <a:camera prst="perspectiveRight" fov="7200000">
                <a:rot lat="0" lon="0" rev="20399999"/>
              </a:camera>
              <a:lightRig rig="threePt" dir="t"/>
            </a:scene3d>
          </a:bodyPr>
          <a:lstStyle/>
          <a:p>
            <a:pPr algn="ctr"/>
            <a:r>
              <a:rPr lang="en-US" sz="66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rPr>
              <a:t>Y-CONTAINER HOUSE</a:t>
            </a:r>
            <a:endParaRPr lang="en-US" sz="6600" b="1" i="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endParaRPr>
          </a:p>
        </p:txBody>
      </p:sp>
      <p:sp>
        <p:nvSpPr>
          <p:cNvPr id="4" name="TextBox 3"/>
          <p:cNvSpPr txBox="1"/>
          <p:nvPr/>
        </p:nvSpPr>
        <p:spPr>
          <a:xfrm>
            <a:off x="2667000" y="1600200"/>
            <a:ext cx="5105400" cy="538609"/>
          </a:xfrm>
          <a:prstGeom prst="rect">
            <a:avLst/>
          </a:prstGeom>
          <a:noFill/>
        </p:spPr>
        <p:txBody>
          <a:bodyPr wrap="square" rtlCol="0">
            <a:spAutoFit/>
          </a:bodyPr>
          <a:lstStyle/>
          <a:p>
            <a:r>
              <a:rPr lang="en-US" i="1" dirty="0" smtClean="0">
                <a:solidFill>
                  <a:schemeClr val="accent3"/>
                </a:solidFill>
                <a:latin typeface="Impact" pitchFamily="34" charset="0"/>
              </a:rPr>
              <a:t>BY  CHRISTOPHER JALECO</a:t>
            </a:r>
            <a:endParaRPr lang="en-US" i="1" dirty="0">
              <a:solidFill>
                <a:schemeClr val="accent3"/>
              </a:solidFill>
              <a:latin typeface="Impact" pitchFamily="34" charset="0"/>
            </a:endParaRPr>
          </a:p>
        </p:txBody>
      </p:sp>
      <p:pic>
        <p:nvPicPr>
          <p:cNvPr id="5" name="Picture 4" descr="intro.png"/>
          <p:cNvPicPr>
            <a:picLocks noChangeAspect="1"/>
          </p:cNvPicPr>
          <p:nvPr/>
        </p:nvPicPr>
        <p:blipFill>
          <a:blip r:embed="rId2" cstate="print"/>
          <a:stretch>
            <a:fillRect/>
          </a:stretch>
        </p:blipFill>
        <p:spPr>
          <a:xfrm>
            <a:off x="685799" y="2438400"/>
            <a:ext cx="4730839" cy="2895600"/>
          </a:xfrm>
          <a:prstGeom prst="rect">
            <a:avLst/>
          </a:prstGeom>
        </p:spPr>
      </p:pic>
      <p:pic>
        <p:nvPicPr>
          <p:cNvPr id="6" name="Picture 5" descr="exterior.JPG"/>
          <p:cNvPicPr>
            <a:picLocks noChangeAspect="1"/>
          </p:cNvPicPr>
          <p:nvPr/>
        </p:nvPicPr>
        <p:blipFill>
          <a:blip r:embed="rId3" cstate="print"/>
          <a:stretch>
            <a:fillRect/>
          </a:stretch>
        </p:blipFill>
        <p:spPr>
          <a:xfrm>
            <a:off x="8915400" y="3352800"/>
            <a:ext cx="6172200" cy="4162233"/>
          </a:xfrm>
          <a:prstGeom prst="rect">
            <a:avLst/>
          </a:prstGeom>
        </p:spPr>
      </p:pic>
      <p:sp>
        <p:nvSpPr>
          <p:cNvPr id="7" name="TextBox 6"/>
          <p:cNvSpPr txBox="1"/>
          <p:nvPr/>
        </p:nvSpPr>
        <p:spPr>
          <a:xfrm>
            <a:off x="228600" y="5867400"/>
            <a:ext cx="8610600" cy="2323713"/>
          </a:xfrm>
          <a:prstGeom prst="rect">
            <a:avLst/>
          </a:prstGeom>
          <a:noFill/>
        </p:spPr>
        <p:txBody>
          <a:bodyPr wrap="square" rtlCol="0">
            <a:spAutoFit/>
          </a:bodyPr>
          <a:lstStyle/>
          <a:p>
            <a:r>
              <a:rPr lang="en-US" dirty="0" smtClean="0">
                <a:solidFill>
                  <a:schemeClr val="accent3"/>
                </a:solidFill>
                <a:latin typeface="Impact" pitchFamily="34" charset="0"/>
              </a:rPr>
              <a:t>THE Y- CONTAINER CONTAINS VACUUM INSULATED MATERIALS THAT BLOCK HEAT TRANSFER AND MODERATE TEMPERATURE. WE WILL BE DISCUSSING ABOUT THE FEATURES THAT MADE THIS HOUSE MAINTAIN ITS COMFORT LEVEL FOR TENANTS.  </a:t>
            </a:r>
            <a:endParaRPr lang="en-US" dirty="0">
              <a:solidFill>
                <a:schemeClr val="accent3"/>
              </a:solidFill>
              <a:latin typeface="Impac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87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Y.jpg"/>
          <p:cNvPicPr>
            <a:picLocks noChangeAspect="1"/>
          </p:cNvPicPr>
          <p:nvPr/>
        </p:nvPicPr>
        <p:blipFill>
          <a:blip r:embed="rId2" cstate="print"/>
          <a:stretch>
            <a:fillRect/>
          </a:stretch>
        </p:blipFill>
        <p:spPr>
          <a:xfrm>
            <a:off x="0" y="0"/>
            <a:ext cx="15544800" cy="10058400"/>
          </a:xfrm>
          <a:prstGeom prst="rect">
            <a:avLst/>
          </a:prstGeom>
        </p:spPr>
      </p:pic>
      <p:pic>
        <p:nvPicPr>
          <p:cNvPr id="3" name="Picture 2" descr="Photovoltiac roof.png"/>
          <p:cNvPicPr>
            <a:picLocks noChangeAspect="1"/>
          </p:cNvPicPr>
          <p:nvPr/>
        </p:nvPicPr>
        <p:blipFill>
          <a:blip r:embed="rId3" cstate="print"/>
          <a:stretch>
            <a:fillRect/>
          </a:stretch>
        </p:blipFill>
        <p:spPr>
          <a:xfrm>
            <a:off x="0" y="0"/>
            <a:ext cx="6629400" cy="4843857"/>
          </a:xfrm>
          <a:prstGeom prst="rect">
            <a:avLst/>
          </a:prstGeom>
        </p:spPr>
      </p:pic>
      <p:pic>
        <p:nvPicPr>
          <p:cNvPr id="5" name="Picture 4" descr="ext3.png"/>
          <p:cNvPicPr>
            <a:picLocks noChangeAspect="1"/>
          </p:cNvPicPr>
          <p:nvPr/>
        </p:nvPicPr>
        <p:blipFill>
          <a:blip r:embed="rId4" cstate="print"/>
          <a:stretch>
            <a:fillRect/>
          </a:stretch>
        </p:blipFill>
        <p:spPr>
          <a:xfrm>
            <a:off x="0" y="5915543"/>
            <a:ext cx="6885715" cy="4142857"/>
          </a:xfrm>
          <a:prstGeom prst="rect">
            <a:avLst/>
          </a:prstGeom>
        </p:spPr>
      </p:pic>
      <p:pic>
        <p:nvPicPr>
          <p:cNvPr id="6" name="Picture 5" descr="ext1.png"/>
          <p:cNvPicPr>
            <a:picLocks noChangeAspect="1"/>
          </p:cNvPicPr>
          <p:nvPr/>
        </p:nvPicPr>
        <p:blipFill>
          <a:blip r:embed="rId5" cstate="print"/>
          <a:stretch>
            <a:fillRect/>
          </a:stretch>
        </p:blipFill>
        <p:spPr>
          <a:xfrm>
            <a:off x="8668609" y="990600"/>
            <a:ext cx="6876191" cy="4542857"/>
          </a:xfrm>
          <a:prstGeom prst="rect">
            <a:avLst/>
          </a:prstGeom>
        </p:spPr>
      </p:pic>
      <p:sp>
        <p:nvSpPr>
          <p:cNvPr id="7" name="Rectangle 6"/>
          <p:cNvSpPr/>
          <p:nvPr/>
        </p:nvSpPr>
        <p:spPr>
          <a:xfrm>
            <a:off x="3810000" y="609600"/>
            <a:ext cx="6770789" cy="1107996"/>
          </a:xfrm>
          <a:prstGeom prst="rect">
            <a:avLst/>
          </a:prstGeom>
          <a:noFill/>
          <a:scene3d>
            <a:camera prst="orthographicFront">
              <a:rot lat="0" lon="0" rev="20399999"/>
            </a:camera>
            <a:lightRig rig="threePt" dir="t"/>
          </a:scene3d>
        </p:spPr>
        <p:txBody>
          <a:bodyPr wrap="square" lIns="91440" tIns="45720" rIns="91440" bIns="45720">
            <a:spAutoFit/>
          </a:bodyPr>
          <a:lstStyle/>
          <a:p>
            <a:pPr algn="ctr"/>
            <a:r>
              <a:rPr lang="en-US" sz="66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rPr>
              <a:t>THE EXTERIOR</a:t>
            </a:r>
            <a:endParaRPr lang="en-US" sz="6600" b="1" i="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endParaRPr>
          </a:p>
        </p:txBody>
      </p:sp>
      <p:sp>
        <p:nvSpPr>
          <p:cNvPr id="8" name="TextBox 7"/>
          <p:cNvSpPr txBox="1"/>
          <p:nvPr/>
        </p:nvSpPr>
        <p:spPr>
          <a:xfrm>
            <a:off x="2667000" y="4343400"/>
            <a:ext cx="7010400" cy="2323713"/>
          </a:xfrm>
          <a:prstGeom prst="rect">
            <a:avLst/>
          </a:prstGeom>
          <a:noFill/>
        </p:spPr>
        <p:txBody>
          <a:bodyPr wrap="square" rtlCol="0">
            <a:spAutoFit/>
          </a:bodyPr>
          <a:lstStyle/>
          <a:p>
            <a:r>
              <a:rPr lang="en-US" dirty="0" smtClean="0">
                <a:solidFill>
                  <a:schemeClr val="accent3"/>
                </a:solidFill>
                <a:latin typeface="Impact" pitchFamily="34" charset="0"/>
              </a:rPr>
              <a:t>THE  Y CONTAINER IS A TYPE OF HOUSE THAT ALLOWS PEOPLE TO JUST LIVE ANYWHERE SINCE IT HAS ALL THE COMFORT FEATURES OF LIGHTWEIGHT DESIGN, MOBILITY, AND ENERGY EFFICIENCY.</a:t>
            </a:r>
            <a:endParaRPr lang="en-US" dirty="0">
              <a:solidFill>
                <a:schemeClr val="accent3"/>
              </a:solidFill>
              <a:latin typeface="Impact" pitchFamily="34" charset="0"/>
            </a:endParaRPr>
          </a:p>
        </p:txBody>
      </p:sp>
      <p:sp>
        <p:nvSpPr>
          <p:cNvPr id="9" name="TextBox 8"/>
          <p:cNvSpPr txBox="1"/>
          <p:nvPr/>
        </p:nvSpPr>
        <p:spPr>
          <a:xfrm>
            <a:off x="7772400" y="6705600"/>
            <a:ext cx="7467600" cy="2323713"/>
          </a:xfrm>
          <a:prstGeom prst="rect">
            <a:avLst/>
          </a:prstGeom>
          <a:noFill/>
        </p:spPr>
        <p:txBody>
          <a:bodyPr wrap="square" rtlCol="0">
            <a:spAutoFit/>
          </a:bodyPr>
          <a:lstStyle/>
          <a:p>
            <a:r>
              <a:rPr lang="en-US" dirty="0" smtClean="0">
                <a:solidFill>
                  <a:schemeClr val="accent3"/>
                </a:solidFill>
                <a:latin typeface="Impact" pitchFamily="34" charset="0"/>
              </a:rPr>
              <a:t>ONE OF ITS FEATURES INCLUDE THE WOODEN SCREENS WHICH IS ADJUSTABLE AT ANYTIME ESPECIALLY AT THE DAYTIME WHICH ALLOWS LIGHT TO PENETRATE INSIDE THE HOUSE. IT CAN BE OPENED TO REVEAL THE INTERIOR FROM THE INSIDE.</a:t>
            </a:r>
            <a:endParaRPr lang="en-US" dirty="0">
              <a:solidFill>
                <a:schemeClr val="accent3"/>
              </a:solidFill>
              <a:latin typeface="Impac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lanview.jpg"/>
          <p:cNvPicPr>
            <a:picLocks noChangeAspect="1"/>
          </p:cNvPicPr>
          <p:nvPr/>
        </p:nvPicPr>
        <p:blipFill>
          <a:blip r:embed="rId2" cstate="print"/>
          <a:stretch>
            <a:fillRect/>
          </a:stretch>
        </p:blipFill>
        <p:spPr>
          <a:xfrm>
            <a:off x="4953000" y="4191000"/>
            <a:ext cx="5290483" cy="4105938"/>
          </a:xfrm>
          <a:prstGeom prst="rect">
            <a:avLst/>
          </a:prstGeom>
        </p:spPr>
      </p:pic>
      <p:pic>
        <p:nvPicPr>
          <p:cNvPr id="13" name="Picture 12" descr="cone.png"/>
          <p:cNvPicPr>
            <a:picLocks noChangeAspect="1"/>
          </p:cNvPicPr>
          <p:nvPr/>
        </p:nvPicPr>
        <p:blipFill>
          <a:blip r:embed="rId3" cstate="print"/>
          <a:stretch>
            <a:fillRect/>
          </a:stretch>
        </p:blipFill>
        <p:spPr>
          <a:xfrm>
            <a:off x="8153400" y="4876800"/>
            <a:ext cx="5936487" cy="3863224"/>
          </a:xfrm>
          <a:prstGeom prst="rect">
            <a:avLst/>
          </a:prstGeom>
          <a:scene3d>
            <a:camera prst="orthographicFront">
              <a:rot lat="0" lon="0" rev="9000000"/>
            </a:camera>
            <a:lightRig rig="threePt" dir="t"/>
          </a:scene3d>
        </p:spPr>
      </p:pic>
      <p:pic>
        <p:nvPicPr>
          <p:cNvPr id="9" name="Picture 8" descr="cone.png"/>
          <p:cNvPicPr>
            <a:picLocks noChangeAspect="1"/>
          </p:cNvPicPr>
          <p:nvPr/>
        </p:nvPicPr>
        <p:blipFill>
          <a:blip r:embed="rId4" cstate="print"/>
          <a:stretch>
            <a:fillRect/>
          </a:stretch>
        </p:blipFill>
        <p:spPr>
          <a:xfrm rot="1680000">
            <a:off x="-2409744" y="2153574"/>
            <a:ext cx="14051277" cy="9144000"/>
          </a:xfrm>
          <a:prstGeom prst="rect">
            <a:avLst/>
          </a:prstGeom>
          <a:scene3d>
            <a:camera prst="orthographicFront">
              <a:rot lat="0" lon="0" rev="15600000"/>
            </a:camera>
            <a:lightRig rig="threePt" dir="t"/>
          </a:scene3d>
        </p:spPr>
      </p:pic>
      <p:pic>
        <p:nvPicPr>
          <p:cNvPr id="17" name="Picture 16" descr="cone.png"/>
          <p:cNvPicPr>
            <a:picLocks noChangeAspect="1"/>
          </p:cNvPicPr>
          <p:nvPr/>
        </p:nvPicPr>
        <p:blipFill>
          <a:blip r:embed="rId3" cstate="print"/>
          <a:stretch>
            <a:fillRect/>
          </a:stretch>
        </p:blipFill>
        <p:spPr>
          <a:xfrm rot="-1440000">
            <a:off x="2357831" y="4448679"/>
            <a:ext cx="6791454" cy="4419602"/>
          </a:xfrm>
          <a:prstGeom prst="rect">
            <a:avLst/>
          </a:prstGeom>
        </p:spPr>
      </p:pic>
      <p:pic>
        <p:nvPicPr>
          <p:cNvPr id="11" name="Picture 10" descr="cone.png"/>
          <p:cNvPicPr>
            <a:picLocks noChangeAspect="1"/>
          </p:cNvPicPr>
          <p:nvPr/>
        </p:nvPicPr>
        <p:blipFill>
          <a:blip r:embed="rId3" cstate="print"/>
          <a:stretch>
            <a:fillRect/>
          </a:stretch>
        </p:blipFill>
        <p:spPr>
          <a:xfrm>
            <a:off x="2971800" y="2438400"/>
            <a:ext cx="5579366" cy="3630824"/>
          </a:xfrm>
          <a:prstGeom prst="rect">
            <a:avLst/>
          </a:prstGeom>
          <a:scene3d>
            <a:camera prst="orthographicFront">
              <a:rot lat="0" lon="0" rev="18600000"/>
            </a:camera>
            <a:lightRig rig="threePt" dir="t"/>
          </a:scene3d>
        </p:spPr>
      </p:pic>
      <p:sp>
        <p:nvSpPr>
          <p:cNvPr id="5" name="Rectangle 4"/>
          <p:cNvSpPr/>
          <p:nvPr/>
        </p:nvSpPr>
        <p:spPr>
          <a:xfrm>
            <a:off x="4267200" y="762000"/>
            <a:ext cx="4921540" cy="1107996"/>
          </a:xfrm>
          <a:prstGeom prst="rect">
            <a:avLst/>
          </a:prstGeom>
          <a:noFill/>
          <a:scene3d>
            <a:camera prst="orthographicFront">
              <a:rot lat="0" lon="0" rev="20399999"/>
            </a:camera>
            <a:lightRig rig="threePt" dir="t"/>
          </a:scene3d>
        </p:spPr>
        <p:txBody>
          <a:bodyPr wrap="none" lIns="91440" tIns="45720" rIns="91440" bIns="45720">
            <a:spAutoFit/>
          </a:bodyPr>
          <a:lstStyle/>
          <a:p>
            <a:pPr algn="ctr"/>
            <a:r>
              <a:rPr lang="en-US" sz="66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rPr>
              <a:t>THE INTERIOR</a:t>
            </a:r>
            <a:endParaRPr lang="en-US" sz="6600" b="1" i="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endParaRPr>
          </a:p>
        </p:txBody>
      </p:sp>
      <p:pic>
        <p:nvPicPr>
          <p:cNvPr id="8" name="Picture 7" descr="PLAN VIEW PERSON.png"/>
          <p:cNvPicPr>
            <a:picLocks noChangeAspect="1"/>
          </p:cNvPicPr>
          <p:nvPr/>
        </p:nvPicPr>
        <p:blipFill>
          <a:blip r:embed="rId5" cstate="print"/>
          <a:stretch>
            <a:fillRect/>
          </a:stretch>
        </p:blipFill>
        <p:spPr>
          <a:xfrm>
            <a:off x="6705600" y="5257800"/>
            <a:ext cx="2524699" cy="1676400"/>
          </a:xfrm>
          <a:prstGeom prst="rect">
            <a:avLst/>
          </a:prstGeom>
        </p:spPr>
      </p:pic>
      <p:pic>
        <p:nvPicPr>
          <p:cNvPr id="10" name="Picture 9" descr="view2.png"/>
          <p:cNvPicPr>
            <a:picLocks noChangeAspect="1"/>
          </p:cNvPicPr>
          <p:nvPr/>
        </p:nvPicPr>
        <p:blipFill>
          <a:blip r:embed="rId6" cstate="print"/>
          <a:stretch>
            <a:fillRect/>
          </a:stretch>
        </p:blipFill>
        <p:spPr>
          <a:xfrm>
            <a:off x="762000" y="838200"/>
            <a:ext cx="6038096" cy="3323810"/>
          </a:xfrm>
          <a:prstGeom prst="rect">
            <a:avLst/>
          </a:prstGeom>
        </p:spPr>
      </p:pic>
      <p:pic>
        <p:nvPicPr>
          <p:cNvPr id="15" name="Picture 14" descr="rm3.png"/>
          <p:cNvPicPr>
            <a:picLocks noChangeAspect="1"/>
          </p:cNvPicPr>
          <p:nvPr/>
        </p:nvPicPr>
        <p:blipFill>
          <a:blip r:embed="rId7" cstate="print"/>
          <a:stretch>
            <a:fillRect/>
          </a:stretch>
        </p:blipFill>
        <p:spPr>
          <a:xfrm>
            <a:off x="533400" y="4419600"/>
            <a:ext cx="4107652" cy="2717545"/>
          </a:xfrm>
          <a:prstGeom prst="rect">
            <a:avLst/>
          </a:prstGeom>
        </p:spPr>
      </p:pic>
      <p:pic>
        <p:nvPicPr>
          <p:cNvPr id="16" name="Picture 15" descr="rm4.png"/>
          <p:cNvPicPr>
            <a:picLocks noChangeAspect="1"/>
          </p:cNvPicPr>
          <p:nvPr/>
        </p:nvPicPr>
        <p:blipFill>
          <a:blip r:embed="rId8" cstate="print"/>
          <a:stretch>
            <a:fillRect/>
          </a:stretch>
        </p:blipFill>
        <p:spPr>
          <a:xfrm>
            <a:off x="1447800" y="7010400"/>
            <a:ext cx="4372428" cy="2667000"/>
          </a:xfrm>
          <a:prstGeom prst="rect">
            <a:avLst/>
          </a:prstGeom>
        </p:spPr>
      </p:pic>
      <p:pic>
        <p:nvPicPr>
          <p:cNvPr id="12" name="Picture 11" descr="view3.png"/>
          <p:cNvPicPr>
            <a:picLocks noChangeAspect="1"/>
          </p:cNvPicPr>
          <p:nvPr/>
        </p:nvPicPr>
        <p:blipFill>
          <a:blip r:embed="rId9" cstate="print"/>
          <a:stretch>
            <a:fillRect/>
          </a:stretch>
        </p:blipFill>
        <p:spPr>
          <a:xfrm>
            <a:off x="9220200" y="5943600"/>
            <a:ext cx="5952381" cy="3295238"/>
          </a:xfrm>
          <a:prstGeom prst="rect">
            <a:avLst/>
          </a:prstGeom>
        </p:spPr>
      </p:pic>
      <p:pic>
        <p:nvPicPr>
          <p:cNvPr id="7" name="Picture 6" descr="space1.png"/>
          <p:cNvPicPr>
            <a:picLocks noChangeAspect="1"/>
          </p:cNvPicPr>
          <p:nvPr/>
        </p:nvPicPr>
        <p:blipFill>
          <a:blip r:embed="rId10" cstate="print"/>
          <a:stretch>
            <a:fillRect/>
          </a:stretch>
        </p:blipFill>
        <p:spPr>
          <a:xfrm>
            <a:off x="9478133" y="533400"/>
            <a:ext cx="6066667" cy="33904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nview.jpg"/>
          <p:cNvPicPr>
            <a:picLocks noChangeAspect="1"/>
          </p:cNvPicPr>
          <p:nvPr/>
        </p:nvPicPr>
        <p:blipFill>
          <a:blip r:embed="rId2" cstate="print"/>
          <a:stretch>
            <a:fillRect/>
          </a:stretch>
        </p:blipFill>
        <p:spPr>
          <a:xfrm>
            <a:off x="5410200" y="6172200"/>
            <a:ext cx="4495800" cy="3489185"/>
          </a:xfrm>
          <a:prstGeom prst="rect">
            <a:avLst/>
          </a:prstGeom>
        </p:spPr>
      </p:pic>
      <p:pic>
        <p:nvPicPr>
          <p:cNvPr id="14" name="Picture 13" descr="cone.png"/>
          <p:cNvPicPr>
            <a:picLocks noChangeAspect="1"/>
          </p:cNvPicPr>
          <p:nvPr/>
        </p:nvPicPr>
        <p:blipFill>
          <a:blip r:embed="rId3" cstate="print"/>
          <a:stretch>
            <a:fillRect/>
          </a:stretch>
        </p:blipFill>
        <p:spPr>
          <a:xfrm>
            <a:off x="457200" y="3276600"/>
            <a:ext cx="9982200" cy="3505199"/>
          </a:xfrm>
          <a:prstGeom prst="rect">
            <a:avLst/>
          </a:prstGeom>
          <a:scene3d>
            <a:camera prst="orthographicFront">
              <a:rot lat="149857" lon="259972" rev="18905668"/>
            </a:camera>
            <a:lightRig rig="threePt" dir="t"/>
          </a:scene3d>
        </p:spPr>
      </p:pic>
      <p:pic>
        <p:nvPicPr>
          <p:cNvPr id="13" name="Picture 12" descr="cone.png"/>
          <p:cNvPicPr>
            <a:picLocks noChangeAspect="1"/>
          </p:cNvPicPr>
          <p:nvPr/>
        </p:nvPicPr>
        <p:blipFill>
          <a:blip r:embed="rId3" cstate="print"/>
          <a:stretch>
            <a:fillRect/>
          </a:stretch>
        </p:blipFill>
        <p:spPr>
          <a:xfrm>
            <a:off x="3810000" y="2971800"/>
            <a:ext cx="7620000" cy="2666999"/>
          </a:xfrm>
          <a:prstGeom prst="rect">
            <a:avLst/>
          </a:prstGeom>
          <a:scene3d>
            <a:camera prst="orthographicFront">
              <a:rot lat="149857" lon="259972" rev="15905669"/>
            </a:camera>
            <a:lightRig rig="threePt" dir="t"/>
          </a:scene3d>
        </p:spPr>
      </p:pic>
      <p:pic>
        <p:nvPicPr>
          <p:cNvPr id="5" name="PLAN VIEW PERSON.png" descr="C:\Users\owner\Desktop\Y Container\PLAN VIEW PERSON.png"/>
          <p:cNvPicPr>
            <a:picLocks noChangeAspect="1"/>
          </p:cNvPicPr>
          <p:nvPr/>
        </p:nvPicPr>
        <p:blipFill>
          <a:blip r:embed="rId4" r:link="rId5" cstate="print"/>
          <a:stretch>
            <a:fillRect/>
          </a:stretch>
        </p:blipFill>
        <p:spPr>
          <a:xfrm>
            <a:off x="6400800" y="6705600"/>
            <a:ext cx="2895600" cy="1922678"/>
          </a:xfrm>
          <a:prstGeom prst="rect">
            <a:avLst/>
          </a:prstGeom>
        </p:spPr>
      </p:pic>
      <p:pic>
        <p:nvPicPr>
          <p:cNvPr id="6" name="Picture 5" descr="space3kit.png"/>
          <p:cNvPicPr>
            <a:picLocks noChangeAspect="1"/>
          </p:cNvPicPr>
          <p:nvPr/>
        </p:nvPicPr>
        <p:blipFill>
          <a:blip r:embed="rId6" cstate="print"/>
          <a:stretch>
            <a:fillRect/>
          </a:stretch>
        </p:blipFill>
        <p:spPr>
          <a:xfrm>
            <a:off x="5029200" y="304800"/>
            <a:ext cx="5181600" cy="2875952"/>
          </a:xfrm>
          <a:prstGeom prst="rect">
            <a:avLst/>
          </a:prstGeom>
        </p:spPr>
      </p:pic>
      <p:pic>
        <p:nvPicPr>
          <p:cNvPr id="10" name="Picture 9" descr="space6kit7.png"/>
          <p:cNvPicPr>
            <a:picLocks noChangeAspect="1"/>
          </p:cNvPicPr>
          <p:nvPr/>
        </p:nvPicPr>
        <p:blipFill>
          <a:blip r:embed="rId7" cstate="print"/>
          <a:stretch>
            <a:fillRect/>
          </a:stretch>
        </p:blipFill>
        <p:spPr>
          <a:xfrm>
            <a:off x="304800" y="533400"/>
            <a:ext cx="4905213" cy="2743200"/>
          </a:xfrm>
          <a:prstGeom prst="rect">
            <a:avLst/>
          </a:prstGeom>
        </p:spPr>
      </p:pic>
      <p:pic>
        <p:nvPicPr>
          <p:cNvPr id="15" name="Picture 14" descr="cone.png"/>
          <p:cNvPicPr>
            <a:picLocks noChangeAspect="1"/>
          </p:cNvPicPr>
          <p:nvPr/>
        </p:nvPicPr>
        <p:blipFill>
          <a:blip r:embed="rId3" cstate="print"/>
          <a:stretch>
            <a:fillRect/>
          </a:stretch>
        </p:blipFill>
        <p:spPr>
          <a:xfrm>
            <a:off x="5334000" y="2590800"/>
            <a:ext cx="9677400" cy="3428999"/>
          </a:xfrm>
          <a:prstGeom prst="rect">
            <a:avLst/>
          </a:prstGeom>
          <a:scene3d>
            <a:camera prst="orthographicFront">
              <a:rot lat="149857" lon="259972" rev="13805669"/>
            </a:camera>
            <a:lightRig rig="threePt" dir="t"/>
          </a:scene3d>
        </p:spPr>
      </p:pic>
      <p:pic>
        <p:nvPicPr>
          <p:cNvPr id="16" name="Picture 15" descr="cone.png"/>
          <p:cNvPicPr>
            <a:picLocks noChangeAspect="1"/>
          </p:cNvPicPr>
          <p:nvPr/>
        </p:nvPicPr>
        <p:blipFill>
          <a:blip r:embed="rId3" cstate="print"/>
          <a:stretch>
            <a:fillRect/>
          </a:stretch>
        </p:blipFill>
        <p:spPr>
          <a:xfrm>
            <a:off x="6934200" y="4419600"/>
            <a:ext cx="6705600" cy="3428999"/>
          </a:xfrm>
          <a:prstGeom prst="rect">
            <a:avLst/>
          </a:prstGeom>
          <a:scene3d>
            <a:camera prst="orthographicFront">
              <a:rot lat="149857" lon="259972" rev="12905669"/>
            </a:camera>
            <a:lightRig rig="threePt" dir="t"/>
          </a:scene3d>
        </p:spPr>
      </p:pic>
      <p:pic>
        <p:nvPicPr>
          <p:cNvPr id="17" name="Picture 16" descr="cone.png"/>
          <p:cNvPicPr>
            <a:picLocks noChangeAspect="1"/>
          </p:cNvPicPr>
          <p:nvPr/>
        </p:nvPicPr>
        <p:blipFill>
          <a:blip r:embed="rId3" cstate="print"/>
          <a:stretch>
            <a:fillRect/>
          </a:stretch>
        </p:blipFill>
        <p:spPr>
          <a:xfrm>
            <a:off x="7543800" y="6019800"/>
            <a:ext cx="6324600" cy="3428999"/>
          </a:xfrm>
          <a:prstGeom prst="rect">
            <a:avLst/>
          </a:prstGeom>
          <a:scene3d>
            <a:camera prst="orthographicFront">
              <a:rot lat="149857" lon="259972" rev="10805669"/>
            </a:camera>
            <a:lightRig rig="threePt" dir="t"/>
          </a:scene3d>
        </p:spPr>
      </p:pic>
      <p:pic>
        <p:nvPicPr>
          <p:cNvPr id="18" name="Picture 17" descr="cone.png"/>
          <p:cNvPicPr>
            <a:picLocks noChangeAspect="1"/>
          </p:cNvPicPr>
          <p:nvPr/>
        </p:nvPicPr>
        <p:blipFill>
          <a:blip r:embed="rId3" cstate="print"/>
          <a:stretch>
            <a:fillRect/>
          </a:stretch>
        </p:blipFill>
        <p:spPr>
          <a:xfrm>
            <a:off x="990600" y="4800600"/>
            <a:ext cx="8534400" cy="3505199"/>
          </a:xfrm>
          <a:prstGeom prst="rect">
            <a:avLst/>
          </a:prstGeom>
          <a:scene3d>
            <a:camera prst="orthographicFront">
              <a:rot lat="149857" lon="259972" rev="19505668"/>
            </a:camera>
            <a:lightRig rig="threePt" dir="t"/>
          </a:scene3d>
        </p:spPr>
      </p:pic>
      <p:pic>
        <p:nvPicPr>
          <p:cNvPr id="19" name="Picture 18" descr="cone.png"/>
          <p:cNvPicPr>
            <a:picLocks noChangeAspect="1"/>
          </p:cNvPicPr>
          <p:nvPr/>
        </p:nvPicPr>
        <p:blipFill>
          <a:blip r:embed="rId3" cstate="print"/>
          <a:stretch>
            <a:fillRect/>
          </a:stretch>
        </p:blipFill>
        <p:spPr>
          <a:xfrm>
            <a:off x="1066800" y="7010400"/>
            <a:ext cx="7924800" cy="3048000"/>
          </a:xfrm>
          <a:prstGeom prst="rect">
            <a:avLst/>
          </a:prstGeom>
          <a:scene3d>
            <a:camera prst="orthographicFront">
              <a:rot lat="149857" lon="259972" rev="21005668"/>
            </a:camera>
            <a:lightRig rig="threePt" dir="t"/>
          </a:scene3d>
        </p:spPr>
      </p:pic>
      <p:pic>
        <p:nvPicPr>
          <p:cNvPr id="7" name="Picture 6" descr="space4kit2.png"/>
          <p:cNvPicPr>
            <a:picLocks noChangeAspect="1"/>
          </p:cNvPicPr>
          <p:nvPr/>
        </p:nvPicPr>
        <p:blipFill>
          <a:blip r:embed="rId8" cstate="print"/>
          <a:stretch>
            <a:fillRect/>
          </a:stretch>
        </p:blipFill>
        <p:spPr>
          <a:xfrm>
            <a:off x="10411581" y="0"/>
            <a:ext cx="5133219" cy="2845501"/>
          </a:xfrm>
          <a:prstGeom prst="rect">
            <a:avLst/>
          </a:prstGeom>
        </p:spPr>
      </p:pic>
      <p:pic>
        <p:nvPicPr>
          <p:cNvPr id="8" name="Picture 7" descr="space4kit3.png"/>
          <p:cNvPicPr>
            <a:picLocks noChangeAspect="1"/>
          </p:cNvPicPr>
          <p:nvPr/>
        </p:nvPicPr>
        <p:blipFill>
          <a:blip r:embed="rId9" cstate="print"/>
          <a:stretch>
            <a:fillRect/>
          </a:stretch>
        </p:blipFill>
        <p:spPr>
          <a:xfrm>
            <a:off x="10166854" y="2971800"/>
            <a:ext cx="5377946" cy="2971800"/>
          </a:xfrm>
          <a:prstGeom prst="rect">
            <a:avLst/>
          </a:prstGeom>
        </p:spPr>
      </p:pic>
      <p:pic>
        <p:nvPicPr>
          <p:cNvPr id="9" name="Picture 8" descr="space5kit6.png"/>
          <p:cNvPicPr>
            <a:picLocks noChangeAspect="1"/>
          </p:cNvPicPr>
          <p:nvPr/>
        </p:nvPicPr>
        <p:blipFill>
          <a:blip r:embed="rId10" cstate="print"/>
          <a:stretch>
            <a:fillRect/>
          </a:stretch>
        </p:blipFill>
        <p:spPr>
          <a:xfrm>
            <a:off x="10134600" y="6248400"/>
            <a:ext cx="5410200" cy="3027337"/>
          </a:xfrm>
          <a:prstGeom prst="rect">
            <a:avLst/>
          </a:prstGeom>
        </p:spPr>
      </p:pic>
      <p:pic>
        <p:nvPicPr>
          <p:cNvPr id="12" name="Picture 11" descr="space8kit9.png"/>
          <p:cNvPicPr>
            <a:picLocks noChangeAspect="1"/>
          </p:cNvPicPr>
          <p:nvPr/>
        </p:nvPicPr>
        <p:blipFill>
          <a:blip r:embed="rId11" cstate="print"/>
          <a:stretch>
            <a:fillRect/>
          </a:stretch>
        </p:blipFill>
        <p:spPr>
          <a:xfrm>
            <a:off x="0" y="6629400"/>
            <a:ext cx="4953000" cy="2746450"/>
          </a:xfrm>
          <a:prstGeom prst="rect">
            <a:avLst/>
          </a:prstGeom>
        </p:spPr>
      </p:pic>
      <p:pic>
        <p:nvPicPr>
          <p:cNvPr id="11" name="Picture 10" descr="space7kit8.png"/>
          <p:cNvPicPr>
            <a:picLocks noChangeAspect="1"/>
          </p:cNvPicPr>
          <p:nvPr/>
        </p:nvPicPr>
        <p:blipFill>
          <a:blip r:embed="rId12" cstate="print"/>
          <a:stretch>
            <a:fillRect/>
          </a:stretch>
        </p:blipFill>
        <p:spPr>
          <a:xfrm>
            <a:off x="0" y="3429000"/>
            <a:ext cx="5029200" cy="27931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3400" y="838200"/>
            <a:ext cx="6336799" cy="1107996"/>
          </a:xfrm>
          <a:prstGeom prst="rect">
            <a:avLst/>
          </a:prstGeom>
          <a:noFill/>
          <a:scene3d>
            <a:camera prst="orthographicFront">
              <a:rot lat="0" lon="0" rev="20699999"/>
            </a:camera>
            <a:lightRig rig="threePt" dir="t"/>
          </a:scene3d>
        </p:spPr>
        <p:txBody>
          <a:bodyPr wrap="none" lIns="91440" tIns="45720" rIns="91440" bIns="45720">
            <a:spAutoFit/>
          </a:bodyPr>
          <a:lstStyle/>
          <a:p>
            <a:pPr algn="ctr"/>
            <a:r>
              <a:rPr lang="en-US" sz="66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rPr>
              <a:t>UNIQUE FEATURES</a:t>
            </a:r>
            <a:endParaRPr lang="en-US" sz="6600" b="1" i="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endParaRPr>
          </a:p>
        </p:txBody>
      </p:sp>
      <p:pic>
        <p:nvPicPr>
          <p:cNvPr id="6" name="Picture 5" descr="customize walls.png"/>
          <p:cNvPicPr>
            <a:picLocks noChangeAspect="1"/>
          </p:cNvPicPr>
          <p:nvPr/>
        </p:nvPicPr>
        <p:blipFill>
          <a:blip r:embed="rId3" cstate="print"/>
          <a:stretch>
            <a:fillRect/>
          </a:stretch>
        </p:blipFill>
        <p:spPr>
          <a:xfrm>
            <a:off x="990600" y="1905000"/>
            <a:ext cx="4588177" cy="2590800"/>
          </a:xfrm>
          <a:prstGeom prst="rect">
            <a:avLst/>
          </a:prstGeom>
        </p:spPr>
      </p:pic>
      <p:pic>
        <p:nvPicPr>
          <p:cNvPr id="7" name="Picture 6" descr="convertible wall 1.png"/>
          <p:cNvPicPr>
            <a:picLocks noChangeAspect="1"/>
          </p:cNvPicPr>
          <p:nvPr/>
        </p:nvPicPr>
        <p:blipFill>
          <a:blip r:embed="rId4" cstate="print"/>
          <a:stretch>
            <a:fillRect/>
          </a:stretch>
        </p:blipFill>
        <p:spPr>
          <a:xfrm>
            <a:off x="0" y="4800600"/>
            <a:ext cx="4343400" cy="2428785"/>
          </a:xfrm>
          <a:prstGeom prst="rect">
            <a:avLst/>
          </a:prstGeom>
        </p:spPr>
      </p:pic>
      <p:pic>
        <p:nvPicPr>
          <p:cNvPr id="8" name="Picture 7" descr="convertible wall 2.png"/>
          <p:cNvPicPr>
            <a:picLocks noChangeAspect="1"/>
          </p:cNvPicPr>
          <p:nvPr/>
        </p:nvPicPr>
        <p:blipFill>
          <a:blip r:embed="rId5" cstate="print"/>
          <a:stretch>
            <a:fillRect/>
          </a:stretch>
        </p:blipFill>
        <p:spPr>
          <a:xfrm>
            <a:off x="1143000" y="7218054"/>
            <a:ext cx="4495800" cy="2578160"/>
          </a:xfrm>
          <a:prstGeom prst="rect">
            <a:avLst/>
          </a:prstGeom>
        </p:spPr>
      </p:pic>
      <p:pic>
        <p:nvPicPr>
          <p:cNvPr id="9" name="Picture 8" descr="convertible drawers.png"/>
          <p:cNvPicPr>
            <a:picLocks noChangeAspect="1"/>
          </p:cNvPicPr>
          <p:nvPr/>
        </p:nvPicPr>
        <p:blipFill>
          <a:blip r:embed="rId6" cstate="print"/>
          <a:stretch>
            <a:fillRect/>
          </a:stretch>
        </p:blipFill>
        <p:spPr>
          <a:xfrm>
            <a:off x="10935457" y="2514600"/>
            <a:ext cx="4609343" cy="2587320"/>
          </a:xfrm>
          <a:prstGeom prst="rect">
            <a:avLst/>
          </a:prstGeom>
        </p:spPr>
      </p:pic>
      <p:sp>
        <p:nvSpPr>
          <p:cNvPr id="10" name="TextBox 9"/>
          <p:cNvSpPr txBox="1"/>
          <p:nvPr/>
        </p:nvSpPr>
        <p:spPr>
          <a:xfrm>
            <a:off x="4343400" y="4343400"/>
            <a:ext cx="7010400" cy="2769989"/>
          </a:xfrm>
          <a:prstGeom prst="rect">
            <a:avLst/>
          </a:prstGeom>
          <a:noFill/>
        </p:spPr>
        <p:txBody>
          <a:bodyPr wrap="square" rtlCol="0">
            <a:spAutoFit/>
          </a:bodyPr>
          <a:lstStyle/>
          <a:p>
            <a:r>
              <a:rPr lang="en-US" dirty="0" smtClean="0">
                <a:solidFill>
                  <a:schemeClr val="accent3"/>
                </a:solidFill>
                <a:latin typeface="Impact" pitchFamily="34" charset="0"/>
              </a:rPr>
              <a:t> THE Y CONTAINER HAS MOVABLE WALLS THAT ADD A GREAT LEVEL OF FUNCTIONALITY TO THE DESIGN. RESIDENTS CAN SLIDE THE WALLS SO THAT EACH INDIVIUAL CAN HAVE HIS/HER SPACE OF THEIR OWN.</a:t>
            </a:r>
          </a:p>
          <a:p>
            <a:endParaRPr lang="en-US" dirty="0" smtClean="0">
              <a:solidFill>
                <a:schemeClr val="accent3"/>
              </a:solidFill>
              <a:latin typeface="Impact" pitchFamily="34" charset="0"/>
            </a:endParaRPr>
          </a:p>
        </p:txBody>
      </p:sp>
      <p:sp>
        <p:nvSpPr>
          <p:cNvPr id="11" name="TextBox 10"/>
          <p:cNvSpPr txBox="1"/>
          <p:nvPr/>
        </p:nvSpPr>
        <p:spPr>
          <a:xfrm>
            <a:off x="7010400" y="7010400"/>
            <a:ext cx="8001000" cy="984885"/>
          </a:xfrm>
          <a:prstGeom prst="rect">
            <a:avLst/>
          </a:prstGeom>
          <a:noFill/>
        </p:spPr>
        <p:txBody>
          <a:bodyPr wrap="square" rtlCol="0">
            <a:spAutoFit/>
          </a:bodyPr>
          <a:lstStyle/>
          <a:p>
            <a:r>
              <a:rPr lang="en-US" dirty="0" smtClean="0">
                <a:solidFill>
                  <a:schemeClr val="accent3"/>
                </a:solidFill>
                <a:latin typeface="Impact" pitchFamily="34" charset="0"/>
              </a:rPr>
              <a:t>CONVERTIBLE DRAWERS ADD AN ADDITIONAL SPACE FOR FURNITURES .</a:t>
            </a:r>
            <a:endParaRPr lang="en-US" dirty="0">
              <a:solidFill>
                <a:schemeClr val="accent3"/>
              </a:solidFill>
              <a:latin typeface="Impact"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81600" y="762000"/>
            <a:ext cx="5014514" cy="1107996"/>
          </a:xfrm>
          <a:prstGeom prst="rect">
            <a:avLst/>
          </a:prstGeom>
          <a:noFill/>
          <a:scene3d>
            <a:camera prst="orthographicFront">
              <a:rot lat="0" lon="0" rev="20399999"/>
            </a:camera>
            <a:lightRig rig="threePt" dir="t"/>
          </a:scene3d>
        </p:spPr>
        <p:txBody>
          <a:bodyPr wrap="none" lIns="91440" tIns="45720" rIns="91440" bIns="45720">
            <a:spAutoFit/>
          </a:bodyPr>
          <a:lstStyle/>
          <a:p>
            <a:pPr algn="ctr"/>
            <a:r>
              <a:rPr lang="en-US" sz="6600" b="1" i="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rPr>
              <a:t>POWERHOUSE</a:t>
            </a:r>
            <a:endParaRPr lang="en-US" sz="6600" b="1" i="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endParaRPr>
          </a:p>
        </p:txBody>
      </p:sp>
      <p:pic>
        <p:nvPicPr>
          <p:cNvPr id="10" name="Picture 9" descr="Photovoltiac roof.png"/>
          <p:cNvPicPr>
            <a:picLocks noChangeAspect="1"/>
          </p:cNvPicPr>
          <p:nvPr/>
        </p:nvPicPr>
        <p:blipFill>
          <a:blip r:embed="rId2" cstate="print"/>
          <a:stretch>
            <a:fillRect/>
          </a:stretch>
        </p:blipFill>
        <p:spPr>
          <a:xfrm>
            <a:off x="0" y="0"/>
            <a:ext cx="6895239" cy="5038096"/>
          </a:xfrm>
          <a:prstGeom prst="rect">
            <a:avLst/>
          </a:prstGeom>
        </p:spPr>
      </p:pic>
      <p:sp>
        <p:nvSpPr>
          <p:cNvPr id="11" name="TextBox 10"/>
          <p:cNvSpPr txBox="1"/>
          <p:nvPr/>
        </p:nvSpPr>
        <p:spPr>
          <a:xfrm>
            <a:off x="4800600" y="4419600"/>
            <a:ext cx="10287000" cy="4555093"/>
          </a:xfrm>
          <a:prstGeom prst="rect">
            <a:avLst/>
          </a:prstGeom>
          <a:noFill/>
        </p:spPr>
        <p:txBody>
          <a:bodyPr wrap="square" rtlCol="0">
            <a:spAutoFit/>
          </a:bodyPr>
          <a:lstStyle/>
          <a:p>
            <a:r>
              <a:rPr lang="en-US" dirty="0" smtClean="0">
                <a:solidFill>
                  <a:schemeClr val="accent3"/>
                </a:solidFill>
                <a:latin typeface="Impact" pitchFamily="34" charset="0"/>
              </a:rPr>
              <a:t>THE FLAT ROOFS IS LINED WITH PHOTOVOLAIC PANELS. IT TRANSFERS THE HEAT COLLECTED FROM THE SUN, THE HEAT FROM THE Y CONTAINER FLOOR, AND THE WATER COLLECTED FROM THE GROUND.  ENERGY FROM THE ROOF PANELS IS GAINED FROM THE SUN THUS ANY ENERGY GENERATED FROM THE SUN, THE HOUSE CAN HARNESS ITS POWER TO POWER UP AIR CONDITIONERS TO REGULATE TEMPERATURE AS WELL AS POWERING UP ADJUSTABLE LOUVERS THAT CONTROL THE AMOUNT OF SUNLIGHT ENTERING THE HOUSE. THE HOUSE BENEFIT FROM THE HEAT GAINED FROM THE SUN AND LIGHT ENERGY TO ELECTRICAL INORDER TO MAINTAIN HOMEOSTASIS.</a:t>
            </a:r>
            <a:endParaRPr lang="en-US" dirty="0">
              <a:solidFill>
                <a:schemeClr val="accent3"/>
              </a:solidFill>
              <a:latin typeface="Impact" pitchFamily="34" charset="0"/>
            </a:endParaRPr>
          </a:p>
        </p:txBody>
      </p:sp>
      <p:pic>
        <p:nvPicPr>
          <p:cNvPr id="13" name="Picture 12" descr="8z1x8n.jpg"/>
          <p:cNvPicPr>
            <a:picLocks noChangeAspect="1"/>
          </p:cNvPicPr>
          <p:nvPr/>
        </p:nvPicPr>
        <p:blipFill>
          <a:blip r:embed="rId3" cstate="print"/>
          <a:stretch>
            <a:fillRect/>
          </a:stretch>
        </p:blipFill>
        <p:spPr>
          <a:xfrm>
            <a:off x="381000" y="5029200"/>
            <a:ext cx="4267200" cy="4800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76800" y="304800"/>
            <a:ext cx="11887200" cy="2123658"/>
          </a:xfrm>
          <a:prstGeom prst="rect">
            <a:avLst/>
          </a:prstGeom>
          <a:noFill/>
          <a:scene3d>
            <a:camera prst="orthographicFront">
              <a:rot lat="0" lon="0" rev="20699999"/>
            </a:camera>
            <a:lightRig rig="threePt" dir="t"/>
          </a:scene3d>
        </p:spPr>
        <p:txBody>
          <a:bodyPr wrap="square" lIns="91440" tIns="45720" rIns="91440" bIns="45720">
            <a:spAutoFit/>
          </a:bodyPr>
          <a:lstStyle/>
          <a:p>
            <a:pPr algn="ctr"/>
            <a:r>
              <a:rPr lang="en-US" sz="54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rPr>
              <a:t> </a:t>
            </a:r>
            <a:r>
              <a:rPr lang="en-US" sz="66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rPr>
              <a:t>HOW</a:t>
            </a:r>
            <a:endPar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pitchFamily="34" charset="0"/>
            </a:endParaRPr>
          </a:p>
          <a:p>
            <a:pPr algn="ctr"/>
            <a:r>
              <a:rPr lang="en-US" sz="6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rPr>
              <a:t>PHOTOVOLAIC PANELS WORK</a:t>
            </a:r>
            <a:endParaRPr lang="en-US" sz="6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0" y="1676400"/>
            <a:ext cx="7899187" cy="3657600"/>
          </a:xfrm>
          <a:prstGeom prst="rect">
            <a:avLst/>
          </a:prstGeom>
          <a:noFill/>
          <a:ln w="9525">
            <a:noFill/>
            <a:miter lim="800000"/>
            <a:headEnd/>
            <a:tailEnd/>
          </a:ln>
        </p:spPr>
      </p:pic>
      <p:sp>
        <p:nvSpPr>
          <p:cNvPr id="8" name="TextBox 7"/>
          <p:cNvSpPr txBox="1"/>
          <p:nvPr/>
        </p:nvSpPr>
        <p:spPr>
          <a:xfrm>
            <a:off x="457200" y="6172200"/>
            <a:ext cx="13487400" cy="3216265"/>
          </a:xfrm>
          <a:prstGeom prst="rect">
            <a:avLst/>
          </a:prstGeom>
          <a:noFill/>
        </p:spPr>
        <p:txBody>
          <a:bodyPr wrap="square" rtlCol="0">
            <a:spAutoFit/>
          </a:bodyPr>
          <a:lstStyle/>
          <a:p>
            <a:r>
              <a:rPr lang="en-US" dirty="0" smtClean="0">
                <a:solidFill>
                  <a:schemeClr val="accent3"/>
                </a:solidFill>
                <a:latin typeface="Impact" pitchFamily="34" charset="0"/>
              </a:rPr>
              <a:t>THE Y CONTAINER HOUSE HARNESS ITS ENERGY FROM THE SUN  LIGHT ENERGY TURNS INTO ELECTRICITY . THIS TYPE OF MATERIAL CAN ABSORB PHOTONS FROM THE SUN AND RELEASE ELECTRON. WHEN THESE ELECTRONS ARE ABSORBED THEY PRODUCE AN ELECTRIC CURRENT THAT TRAVELS TO THE OUTLETS OF THE Y CONTAINER HOUSE. PHOTOVOLAIC CELLS ARE KNOWN AS SOLAR CELLS THAT ARE MADE OF SEMICONDUCTOR MATERIALS SUCH AS SILICON. SOLAR CELLS ARE A FORM OF ELECTRIC FIELD THAT FORMS POSITIVE ON ONE SIDE AND NEGATIVE ON THE OTHER. WHEN ELECTRONS ARE ABSORBED IT FORMS ELECTRICITY.</a:t>
            </a:r>
            <a:endParaRPr lang="en-US" dirty="0">
              <a:solidFill>
                <a:schemeClr val="accent3"/>
              </a:solidFill>
              <a:latin typeface="Impact"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8001000" y="2743200"/>
            <a:ext cx="3810647" cy="1600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000999" y="4419600"/>
            <a:ext cx="3784315" cy="1295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0" y="1295400"/>
            <a:ext cx="10660226" cy="1107996"/>
          </a:xfrm>
          <a:prstGeom prst="rect">
            <a:avLst/>
          </a:prstGeom>
          <a:noFill/>
          <a:scene3d>
            <a:camera prst="orthographicFront">
              <a:rot lat="0" lon="0" rev="20699999"/>
            </a:camera>
            <a:lightRig rig="threePt" dir="t"/>
          </a:scene3d>
        </p:spPr>
        <p:txBody>
          <a:bodyPr wrap="none" lIns="91440" tIns="45720" rIns="91440" bIns="45720">
            <a:spAutoFit/>
          </a:bodyPr>
          <a:lstStyle/>
          <a:p>
            <a:pPr algn="ctr"/>
            <a:r>
              <a:rPr lang="en-US" sz="6600" b="1" i="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rPr>
              <a:t>WAYS IT MAINTAINS COMFORT</a:t>
            </a:r>
            <a:endParaRPr lang="en-US" sz="6600" b="1" i="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381000" y="1447800"/>
            <a:ext cx="5114925" cy="3057525"/>
          </a:xfrm>
          <a:prstGeom prst="rect">
            <a:avLst/>
          </a:prstGeom>
          <a:noFill/>
          <a:ln w="9525">
            <a:noFill/>
            <a:miter lim="800000"/>
            <a:headEnd/>
            <a:tailEnd/>
          </a:ln>
        </p:spPr>
      </p:pic>
      <p:sp>
        <p:nvSpPr>
          <p:cNvPr id="6" name="TextBox 5"/>
          <p:cNvSpPr txBox="1"/>
          <p:nvPr/>
        </p:nvSpPr>
        <p:spPr>
          <a:xfrm>
            <a:off x="685800" y="5181600"/>
            <a:ext cx="14249400" cy="3662541"/>
          </a:xfrm>
          <a:prstGeom prst="rect">
            <a:avLst/>
          </a:prstGeom>
          <a:noFill/>
        </p:spPr>
        <p:txBody>
          <a:bodyPr wrap="square" rtlCol="0">
            <a:spAutoFit/>
          </a:bodyPr>
          <a:lstStyle/>
          <a:p>
            <a:r>
              <a:rPr lang="en-US" dirty="0" smtClean="0">
                <a:solidFill>
                  <a:schemeClr val="accent3"/>
                </a:solidFill>
                <a:latin typeface="Impact" pitchFamily="34" charset="0"/>
              </a:rPr>
              <a:t>THE Y CONTAINER HOUSE REGULATES ITS TEMPERATURE IN DIFFERENT WAYS. ONE WAY WOULD BE USING HIGH VALUE INSULATION OF VACUUM PANELS AND USING SPLIT SYSTEM AIR CONDITIONING. BOTH FACTORS HAVE CONTRIBUTED TO THE Y CONTAINERS HOUSE COMFORT ZONE AS WELL AS MAINTAINING THE HIGHEST RATING IN GREEN DESIGN  IN THE US DEPARTMENT OF SOLAR DECATHOLON IN 2011. ONE CONTRUBUTION THAT THE Y CONTAINER HOUSE MADE WAS USING AN INSULATION WITH VACUUM INSULATED PANELS THAT WAS R-35 . TWO PANELS ADD UP TO R-70 WAS CAPABLE OF STORING HEAT AND CAN ADAPT TO VARIOUS WEATHER CLIMATES WHILE MAINTAIN COMFORT.</a:t>
            </a:r>
            <a:endParaRPr lang="en-US" dirty="0">
              <a:solidFill>
                <a:schemeClr val="accent3"/>
              </a:solidFill>
              <a:latin typeface="Impact"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1371600"/>
            <a:ext cx="11780790" cy="1107996"/>
          </a:xfrm>
          <a:prstGeom prst="rect">
            <a:avLst/>
          </a:prstGeom>
          <a:noFill/>
          <a:scene3d>
            <a:camera prst="orthographicFront">
              <a:rot lat="0" lon="0" rev="20699999"/>
            </a:camera>
            <a:lightRig rig="threePt" dir="t"/>
          </a:scene3d>
        </p:spPr>
        <p:txBody>
          <a:bodyPr wrap="none" lIns="91440" tIns="45720" rIns="91440" bIns="45720">
            <a:spAutoFit/>
          </a:bodyPr>
          <a:lstStyle/>
          <a:p>
            <a:pPr algn="ctr"/>
            <a:r>
              <a:rPr lang="en-US" sz="66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rPr>
              <a:t>SPLIT SYSTEM AIR CONDITIONING</a:t>
            </a:r>
            <a:endParaRPr lang="en-US" sz="66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Impact"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0" y="1447800"/>
            <a:ext cx="5009444" cy="5410200"/>
          </a:xfrm>
          <a:prstGeom prst="rect">
            <a:avLst/>
          </a:prstGeom>
          <a:noFill/>
          <a:ln w="9525">
            <a:noFill/>
            <a:miter lim="800000"/>
            <a:headEnd/>
            <a:tailEnd/>
          </a:ln>
        </p:spPr>
      </p:pic>
      <p:sp>
        <p:nvSpPr>
          <p:cNvPr id="6" name="TextBox 5"/>
          <p:cNvSpPr txBox="1"/>
          <p:nvPr/>
        </p:nvSpPr>
        <p:spPr>
          <a:xfrm>
            <a:off x="5181600" y="3429000"/>
            <a:ext cx="8763000" cy="3662541"/>
          </a:xfrm>
          <a:prstGeom prst="rect">
            <a:avLst/>
          </a:prstGeom>
          <a:noFill/>
        </p:spPr>
        <p:txBody>
          <a:bodyPr wrap="square" rtlCol="0">
            <a:spAutoFit/>
          </a:bodyPr>
          <a:lstStyle/>
          <a:p>
            <a:r>
              <a:rPr lang="en-US" dirty="0" smtClean="0">
                <a:solidFill>
                  <a:schemeClr val="accent3"/>
                </a:solidFill>
                <a:latin typeface="Impact" pitchFamily="34" charset="0"/>
              </a:rPr>
              <a:t>THE SPLIT SYSTEM AIR CONDITIONER TOOK ITS MAJOR TOLL ON COMFORT SINCE IT ISOLATED BOTH THE WARM MOIST AIR AND THE COLD DRY AIR.  IT IS SPLIT WITH THE INDOOR COMPONENT WHICH IS THE EVAPORATOR  AND THE EXTERNAL COMPONENT THE COMPRESSOR. THE EVAPORATOR EXTRACTS THE WARM AIR WHILE THE COOLING SYSTEM IN THE  COMPRESSOR  REMOVE THE HEAT FROM THE GAS  AND MOVE IT INDOORS.</a:t>
            </a:r>
            <a:endParaRPr lang="en-US" dirty="0">
              <a:solidFill>
                <a:schemeClr val="accent3"/>
              </a:solidFill>
              <a:latin typeface="Impact" pitchFamily="34" charset="0"/>
            </a:endParaRPr>
          </a:p>
        </p:txBody>
      </p:sp>
      <p:pic>
        <p:nvPicPr>
          <p:cNvPr id="7" name="Picture 6" descr="insulation2.JPG"/>
          <p:cNvPicPr>
            <a:picLocks noChangeAspect="1"/>
          </p:cNvPicPr>
          <p:nvPr/>
        </p:nvPicPr>
        <p:blipFill>
          <a:blip r:embed="rId3" cstate="print"/>
          <a:stretch>
            <a:fillRect/>
          </a:stretch>
        </p:blipFill>
        <p:spPr>
          <a:xfrm>
            <a:off x="0" y="7391400"/>
            <a:ext cx="3532192" cy="2362200"/>
          </a:xfrm>
          <a:prstGeom prst="rect">
            <a:avLst/>
          </a:prstGeom>
        </p:spPr>
      </p:pic>
      <p:pic>
        <p:nvPicPr>
          <p:cNvPr id="8" name="Picture 7" descr="insulation properties.JPG"/>
          <p:cNvPicPr>
            <a:picLocks noChangeAspect="1"/>
          </p:cNvPicPr>
          <p:nvPr/>
        </p:nvPicPr>
        <p:blipFill>
          <a:blip r:embed="rId4" cstate="print"/>
          <a:stretch>
            <a:fillRect/>
          </a:stretch>
        </p:blipFill>
        <p:spPr>
          <a:xfrm>
            <a:off x="3962400" y="7391400"/>
            <a:ext cx="3581400" cy="2369590"/>
          </a:xfrm>
          <a:prstGeom prst="rect">
            <a:avLst/>
          </a:prstGeom>
        </p:spPr>
      </p:pic>
      <p:sp>
        <p:nvSpPr>
          <p:cNvPr id="9" name="TextBox 8"/>
          <p:cNvSpPr txBox="1"/>
          <p:nvPr/>
        </p:nvSpPr>
        <p:spPr>
          <a:xfrm>
            <a:off x="8001000" y="7086600"/>
            <a:ext cx="6858000" cy="2769989"/>
          </a:xfrm>
          <a:prstGeom prst="rect">
            <a:avLst/>
          </a:prstGeom>
          <a:noFill/>
        </p:spPr>
        <p:txBody>
          <a:bodyPr wrap="square" rtlCol="0">
            <a:spAutoFit/>
          </a:bodyPr>
          <a:lstStyle/>
          <a:p>
            <a:r>
              <a:rPr lang="en-US" dirty="0" smtClean="0">
                <a:solidFill>
                  <a:schemeClr val="accent3"/>
                </a:solidFill>
                <a:latin typeface="Impact" pitchFamily="34" charset="0"/>
              </a:rPr>
              <a:t>THE INSULATION THAT HAS A VALUE OF R-70 REGULATED TEMPERATURE ALL YEAR. WITH A VALUE OF R-70 THE AMOUNT OF HEAT NEEDED IN THE WINTER LAST LONG AND IN THE SUMMER THE COOL AIR STAYS INSIDE WITHOUT ANY OUTSIDE AIR COMING THROUGH.</a:t>
            </a:r>
            <a:endParaRPr lang="en-US" dirty="0">
              <a:solidFill>
                <a:schemeClr val="accent3"/>
              </a:solidFill>
              <a:latin typeface="Impact"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585</Words>
  <Application>Microsoft Office PowerPoint</Application>
  <PresentationFormat>Custom</PresentationFormat>
  <Paragraphs>21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student834a</cp:lastModifiedBy>
  <cp:revision>64</cp:revision>
  <dcterms:created xsi:type="dcterms:W3CDTF">2013-02-07T06:33:24Z</dcterms:created>
  <dcterms:modified xsi:type="dcterms:W3CDTF">2013-02-07T13:19:47Z</dcterms:modified>
</cp:coreProperties>
</file>