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tags/tag7.xml" ContentType="application/vnd.openxmlformats-officedocument.presentationml.tags+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Default Extension="vml" ContentType="application/vnd.openxmlformats-officedocument.vmlDrawing"/>
  <Override PartName="/ppt/tags/tag24.xml" ContentType="application/vnd.openxmlformats-officedocument.presentationml.tags+xml"/>
  <Override PartName="/ppt/tags/tag3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6" r:id="rId2"/>
    <p:sldId id="538" r:id="rId3"/>
    <p:sldId id="537" r:id="rId4"/>
    <p:sldId id="417" r:id="rId5"/>
    <p:sldId id="511" r:id="rId6"/>
    <p:sldId id="559" r:id="rId7"/>
    <p:sldId id="387" r:id="rId8"/>
    <p:sldId id="557" r:id="rId9"/>
    <p:sldId id="518" r:id="rId10"/>
    <p:sldId id="388" r:id="rId11"/>
    <p:sldId id="404" r:id="rId12"/>
    <p:sldId id="418" r:id="rId13"/>
    <p:sldId id="423" r:id="rId14"/>
    <p:sldId id="509" r:id="rId15"/>
    <p:sldId id="424" r:id="rId16"/>
    <p:sldId id="462" r:id="rId17"/>
    <p:sldId id="573" r:id="rId18"/>
    <p:sldId id="489" r:id="rId19"/>
    <p:sldId id="464" r:id="rId20"/>
    <p:sldId id="549" r:id="rId21"/>
    <p:sldId id="512" r:id="rId22"/>
    <p:sldId id="513" r:id="rId23"/>
    <p:sldId id="550" r:id="rId24"/>
    <p:sldId id="551" r:id="rId25"/>
    <p:sldId id="516" r:id="rId26"/>
    <p:sldId id="558" r:id="rId27"/>
    <p:sldId id="438" r:id="rId28"/>
    <p:sldId id="407" r:id="rId29"/>
    <p:sldId id="474" r:id="rId30"/>
    <p:sldId id="482" r:id="rId31"/>
    <p:sldId id="484" r:id="rId32"/>
    <p:sldId id="480" r:id="rId33"/>
    <p:sldId id="493" r:id="rId34"/>
    <p:sldId id="439" r:id="rId35"/>
    <p:sldId id="519" r:id="rId36"/>
    <p:sldId id="520" r:id="rId37"/>
    <p:sldId id="560" r:id="rId38"/>
    <p:sldId id="563" r:id="rId39"/>
    <p:sldId id="564" r:id="rId40"/>
    <p:sldId id="565" r:id="rId41"/>
    <p:sldId id="566" r:id="rId42"/>
    <p:sldId id="567" r:id="rId43"/>
    <p:sldId id="568" r:id="rId44"/>
    <p:sldId id="569" r:id="rId45"/>
    <p:sldId id="570" r:id="rId46"/>
    <p:sldId id="571" r:id="rId47"/>
    <p:sldId id="572" r:id="rId48"/>
    <p:sldId id="455" r:id="rId49"/>
    <p:sldId id="553" r:id="rId50"/>
    <p:sldId id="554" r:id="rId51"/>
    <p:sldId id="459" r:id="rId52"/>
    <p:sldId id="555" r:id="rId53"/>
    <p:sldId id="556" r:id="rId54"/>
  </p:sldIdLst>
  <p:sldSz cx="9144000" cy="6858000" type="screen4x3"/>
  <p:notesSz cx="7102475" cy="9388475"/>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1D7C"/>
    <a:srgbClr val="E9B200"/>
    <a:srgbClr val="666666"/>
    <a:srgbClr val="B5AFA3"/>
    <a:srgbClr val="8CB81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34559" autoAdjust="0"/>
    <p:restoredTop sz="86320" autoAdjust="0"/>
  </p:normalViewPr>
  <p:slideViewPr>
    <p:cSldViewPr>
      <p:cViewPr>
        <p:scale>
          <a:sx n="56" d="100"/>
          <a:sy n="56" d="100"/>
        </p:scale>
        <p:origin x="-1956" y="-558"/>
      </p:cViewPr>
      <p:guideLst>
        <p:guide orient="horz" pos="2160"/>
        <p:guide pos="2880"/>
      </p:guideLst>
    </p:cSldViewPr>
  </p:slideViewPr>
  <p:outlineViewPr>
    <p:cViewPr>
      <p:scale>
        <a:sx n="33" d="100"/>
        <a:sy n="33" d="100"/>
      </p:scale>
      <p:origin x="0" y="23482"/>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75" d="100"/>
        <a:sy n="75" d="100"/>
      </p:scale>
      <p:origin x="0" y="575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21.xml"/><Relationship Id="rId2" Type="http://schemas.openxmlformats.org/officeDocument/2006/relationships/slide" Target="slides/slide5.xml"/><Relationship Id="rId1" Type="http://schemas.openxmlformats.org/officeDocument/2006/relationships/slide" Target="slides/slide3.xml"/><Relationship Id="rId6" Type="http://schemas.openxmlformats.org/officeDocument/2006/relationships/slide" Target="slides/slide18.xml"/><Relationship Id="rId5" Type="http://schemas.openxmlformats.org/officeDocument/2006/relationships/slide" Target="slides/slide10.xml"/><Relationship Id="rId4" Type="http://schemas.openxmlformats.org/officeDocument/2006/relationships/slide" Target="slides/slide7.xml"/><Relationship Id="rId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06537-6293-47CE-B486-B0AEDB94932D}" type="doc">
      <dgm:prSet loTypeId="urn:microsoft.com/office/officeart/2005/8/layout/venn2" loCatId="relationship" qsTypeId="urn:microsoft.com/office/officeart/2005/8/quickstyle/3d1" qsCatId="3D" csTypeId="urn:microsoft.com/office/officeart/2005/8/colors/accent3_4" csCatId="accent3" phldr="1"/>
      <dgm:spPr/>
      <dgm:t>
        <a:bodyPr/>
        <a:lstStyle/>
        <a:p>
          <a:endParaRPr lang="en-US"/>
        </a:p>
      </dgm:t>
    </dgm:pt>
    <dgm:pt modelId="{6C5DA8EA-38F8-484B-A9EA-0878CC5A7C88}">
      <dgm:prSet phldrT="[Text]" custT="1"/>
      <dgm:spPr>
        <a:solidFill>
          <a:srgbClr val="CD6633"/>
        </a:solidFill>
      </dgm:spPr>
      <dgm:t>
        <a:bodyPr/>
        <a:lstStyle/>
        <a:p>
          <a:r>
            <a:rPr lang="en-US" sz="2000" dirty="0" smtClean="0"/>
            <a:t>4</a:t>
          </a:r>
          <a:br>
            <a:rPr lang="en-US" sz="2000" dirty="0" smtClean="0"/>
          </a:br>
          <a:r>
            <a:rPr lang="en-US" sz="2000" dirty="0" smtClean="0"/>
            <a:t>Reflect</a:t>
          </a:r>
          <a:endParaRPr lang="en-US" sz="2000" dirty="0"/>
        </a:p>
      </dgm:t>
    </dgm:pt>
    <dgm:pt modelId="{6DC63133-F5B4-4552-B6C9-30DEDE67F6CD}" type="parTrans" cxnId="{3B75B50E-51A6-4356-86A2-FBC48E4582CA}">
      <dgm:prSet/>
      <dgm:spPr/>
      <dgm:t>
        <a:bodyPr/>
        <a:lstStyle/>
        <a:p>
          <a:endParaRPr lang="en-US"/>
        </a:p>
      </dgm:t>
    </dgm:pt>
    <dgm:pt modelId="{FB88E7C7-902E-45BC-8EB5-F9DDD9CEC79F}" type="sibTrans" cxnId="{3B75B50E-51A6-4356-86A2-FBC48E4582CA}">
      <dgm:prSet/>
      <dgm:spPr/>
      <dgm:t>
        <a:bodyPr/>
        <a:lstStyle/>
        <a:p>
          <a:endParaRPr lang="en-US"/>
        </a:p>
      </dgm:t>
    </dgm:pt>
    <dgm:pt modelId="{71BAF2F7-4DE0-48D8-AEB7-FF8F89EF9473}">
      <dgm:prSet phldrT="[Text]" custT="1"/>
      <dgm:spPr>
        <a:solidFill>
          <a:srgbClr val="D7845B"/>
        </a:solidFill>
      </dgm:spPr>
      <dgm:t>
        <a:bodyPr/>
        <a:lstStyle/>
        <a:p>
          <a:r>
            <a:rPr lang="en-US" sz="2000" dirty="0" smtClean="0"/>
            <a:t>3</a:t>
          </a:r>
          <a:br>
            <a:rPr lang="en-US" sz="2000" dirty="0" smtClean="0"/>
          </a:br>
          <a:r>
            <a:rPr lang="en-US" sz="2000" dirty="0" smtClean="0"/>
            <a:t>Review</a:t>
          </a:r>
          <a:endParaRPr lang="en-US" sz="2000" dirty="0"/>
        </a:p>
      </dgm:t>
    </dgm:pt>
    <dgm:pt modelId="{3A5B7CAE-2039-4AF4-99E6-22354C2D8FCD}" type="parTrans" cxnId="{D652A175-D8D2-4F78-893F-9A48A6758D33}">
      <dgm:prSet/>
      <dgm:spPr/>
      <dgm:t>
        <a:bodyPr/>
        <a:lstStyle/>
        <a:p>
          <a:endParaRPr lang="en-US"/>
        </a:p>
      </dgm:t>
    </dgm:pt>
    <dgm:pt modelId="{B6C8B5B7-C1FC-4B32-BC0D-C53E9F4E784A}" type="sibTrans" cxnId="{D652A175-D8D2-4F78-893F-9A48A6758D33}">
      <dgm:prSet/>
      <dgm:spPr/>
      <dgm:t>
        <a:bodyPr/>
        <a:lstStyle/>
        <a:p>
          <a:endParaRPr lang="en-US"/>
        </a:p>
      </dgm:t>
    </dgm:pt>
    <dgm:pt modelId="{546B4BC6-1079-4736-9FD8-83EAAF962FBA}">
      <dgm:prSet phldrT="[Text]" custT="1"/>
      <dgm:spPr>
        <a:solidFill>
          <a:srgbClr val="DD9875"/>
        </a:solidFill>
      </dgm:spPr>
      <dgm:t>
        <a:bodyPr/>
        <a:lstStyle/>
        <a:p>
          <a:endParaRPr lang="en-US" sz="1800" dirty="0"/>
        </a:p>
      </dgm:t>
    </dgm:pt>
    <dgm:pt modelId="{253C0D0C-8652-4D84-9CAC-3906AE8AFF10}" type="parTrans" cxnId="{195754E9-4757-447E-8202-BA8838AE5D5F}">
      <dgm:prSet/>
      <dgm:spPr/>
      <dgm:t>
        <a:bodyPr/>
        <a:lstStyle/>
        <a:p>
          <a:endParaRPr lang="en-US"/>
        </a:p>
      </dgm:t>
    </dgm:pt>
    <dgm:pt modelId="{AD0FB687-B62A-4B4D-8974-E19096D951F7}" type="sibTrans" cxnId="{195754E9-4757-447E-8202-BA8838AE5D5F}">
      <dgm:prSet/>
      <dgm:spPr/>
      <dgm:t>
        <a:bodyPr/>
        <a:lstStyle/>
        <a:p>
          <a:endParaRPr lang="en-US"/>
        </a:p>
      </dgm:t>
    </dgm:pt>
    <dgm:pt modelId="{4E9E01B0-C08A-4B0C-9BEF-7F1764501329}">
      <dgm:prSet phldrT="[Text]" custT="1"/>
      <dgm:spPr>
        <a:solidFill>
          <a:srgbClr val="E5B197"/>
        </a:solidFill>
      </dgm:spPr>
      <dgm:t>
        <a:bodyPr/>
        <a:lstStyle/>
        <a:p>
          <a:r>
            <a:rPr lang="en-US" sz="2000" dirty="0" smtClean="0"/>
            <a:t/>
          </a:r>
          <a:br>
            <a:rPr lang="en-US" sz="2000" dirty="0" smtClean="0"/>
          </a:br>
          <a:endParaRPr lang="en-US" sz="2000" dirty="0"/>
        </a:p>
      </dgm:t>
    </dgm:pt>
    <dgm:pt modelId="{32F23A31-1A86-45D0-BA45-64B4084B107A}" type="parTrans" cxnId="{BB2C168D-8585-4ECB-9E71-5A4D4EE984F2}">
      <dgm:prSet/>
      <dgm:spPr/>
      <dgm:t>
        <a:bodyPr/>
        <a:lstStyle/>
        <a:p>
          <a:endParaRPr lang="en-US"/>
        </a:p>
      </dgm:t>
    </dgm:pt>
    <dgm:pt modelId="{AA3B74B3-EBD9-4988-9431-261F6197D481}" type="sibTrans" cxnId="{BB2C168D-8585-4ECB-9E71-5A4D4EE984F2}">
      <dgm:prSet/>
      <dgm:spPr/>
      <dgm:t>
        <a:bodyPr/>
        <a:lstStyle/>
        <a:p>
          <a:endParaRPr lang="en-US"/>
        </a:p>
      </dgm:t>
    </dgm:pt>
    <dgm:pt modelId="{C0D0A8B5-A185-41DB-890C-C8CA2BDFB2E1}" type="pres">
      <dgm:prSet presAssocID="{4D406537-6293-47CE-B486-B0AEDB94932D}" presName="Name0" presStyleCnt="0">
        <dgm:presLayoutVars>
          <dgm:chMax val="7"/>
          <dgm:resizeHandles val="exact"/>
        </dgm:presLayoutVars>
      </dgm:prSet>
      <dgm:spPr/>
      <dgm:t>
        <a:bodyPr/>
        <a:lstStyle/>
        <a:p>
          <a:endParaRPr lang="en-US"/>
        </a:p>
      </dgm:t>
    </dgm:pt>
    <dgm:pt modelId="{9170BEA7-6919-4B97-923F-D6FCA2768EE2}" type="pres">
      <dgm:prSet presAssocID="{4D406537-6293-47CE-B486-B0AEDB94932D}" presName="comp1" presStyleCnt="0"/>
      <dgm:spPr/>
      <dgm:t>
        <a:bodyPr/>
        <a:lstStyle/>
        <a:p>
          <a:endParaRPr lang="en-US"/>
        </a:p>
      </dgm:t>
    </dgm:pt>
    <dgm:pt modelId="{EFAEDEF5-1080-4704-AB75-97E6466705AA}" type="pres">
      <dgm:prSet presAssocID="{4D406537-6293-47CE-B486-B0AEDB94932D}" presName="circle1" presStyleLbl="node1" presStyleIdx="0" presStyleCnt="4" custScaleX="96783" custScaleY="103391" custLinFactNeighborX="1609" custLinFactNeighborY="-1592"/>
      <dgm:spPr/>
      <dgm:t>
        <a:bodyPr/>
        <a:lstStyle/>
        <a:p>
          <a:endParaRPr lang="en-US"/>
        </a:p>
      </dgm:t>
    </dgm:pt>
    <dgm:pt modelId="{3271426A-D6A1-4540-80FF-0C77F9D9A1CC}" type="pres">
      <dgm:prSet presAssocID="{4D406537-6293-47CE-B486-B0AEDB94932D}" presName="c1text" presStyleLbl="node1" presStyleIdx="0" presStyleCnt="4">
        <dgm:presLayoutVars>
          <dgm:bulletEnabled val="1"/>
        </dgm:presLayoutVars>
      </dgm:prSet>
      <dgm:spPr/>
      <dgm:t>
        <a:bodyPr/>
        <a:lstStyle/>
        <a:p>
          <a:endParaRPr lang="en-US"/>
        </a:p>
      </dgm:t>
    </dgm:pt>
    <dgm:pt modelId="{F60BD2B7-886B-4F10-83CE-8E9D1E935488}" type="pres">
      <dgm:prSet presAssocID="{4D406537-6293-47CE-B486-B0AEDB94932D}" presName="comp2" presStyleCnt="0"/>
      <dgm:spPr/>
      <dgm:t>
        <a:bodyPr/>
        <a:lstStyle/>
        <a:p>
          <a:endParaRPr lang="en-US"/>
        </a:p>
      </dgm:t>
    </dgm:pt>
    <dgm:pt modelId="{B72A935A-6CCB-40E1-9CCD-A014E7E16105}" type="pres">
      <dgm:prSet presAssocID="{4D406537-6293-47CE-B486-B0AEDB94932D}" presName="circle2" presStyleLbl="node1" presStyleIdx="1" presStyleCnt="4" custScaleX="101165" custScaleY="97111" custLinFactNeighborX="1724" custLinFactNeighborY="-28563"/>
      <dgm:spPr/>
      <dgm:t>
        <a:bodyPr/>
        <a:lstStyle/>
        <a:p>
          <a:endParaRPr lang="en-US"/>
        </a:p>
      </dgm:t>
    </dgm:pt>
    <dgm:pt modelId="{A9030151-35FA-4CB5-BD51-7929BFDB3268}" type="pres">
      <dgm:prSet presAssocID="{4D406537-6293-47CE-B486-B0AEDB94932D}" presName="c2text" presStyleLbl="node1" presStyleIdx="1" presStyleCnt="4">
        <dgm:presLayoutVars>
          <dgm:bulletEnabled val="1"/>
        </dgm:presLayoutVars>
      </dgm:prSet>
      <dgm:spPr/>
      <dgm:t>
        <a:bodyPr/>
        <a:lstStyle/>
        <a:p>
          <a:endParaRPr lang="en-US"/>
        </a:p>
      </dgm:t>
    </dgm:pt>
    <dgm:pt modelId="{A4D2B882-8ADC-4666-A4D9-3E61288D595A}" type="pres">
      <dgm:prSet presAssocID="{4D406537-6293-47CE-B486-B0AEDB94932D}" presName="comp3" presStyleCnt="0"/>
      <dgm:spPr/>
      <dgm:t>
        <a:bodyPr/>
        <a:lstStyle/>
        <a:p>
          <a:endParaRPr lang="en-US"/>
        </a:p>
      </dgm:t>
    </dgm:pt>
    <dgm:pt modelId="{62A32CA7-E651-4F17-91B4-5375B3DB28B1}" type="pres">
      <dgm:prSet presAssocID="{4D406537-6293-47CE-B486-B0AEDB94932D}" presName="circle3" presStyleLbl="node1" presStyleIdx="2" presStyleCnt="4" custScaleX="103108" custScaleY="95204" custLinFactNeighborX="2359" custLinFactNeighborY="-74714"/>
      <dgm:spPr/>
      <dgm:t>
        <a:bodyPr/>
        <a:lstStyle/>
        <a:p>
          <a:endParaRPr lang="en-US"/>
        </a:p>
      </dgm:t>
    </dgm:pt>
    <dgm:pt modelId="{A3585A47-89F2-44EF-9B0B-BB7DAEE55254}" type="pres">
      <dgm:prSet presAssocID="{4D406537-6293-47CE-B486-B0AEDB94932D}" presName="c3text" presStyleLbl="node1" presStyleIdx="2" presStyleCnt="4">
        <dgm:presLayoutVars>
          <dgm:bulletEnabled val="1"/>
        </dgm:presLayoutVars>
      </dgm:prSet>
      <dgm:spPr/>
      <dgm:t>
        <a:bodyPr/>
        <a:lstStyle/>
        <a:p>
          <a:endParaRPr lang="en-US"/>
        </a:p>
      </dgm:t>
    </dgm:pt>
    <dgm:pt modelId="{316C10E9-919D-4049-9AD8-65ABF549BF9B}" type="pres">
      <dgm:prSet presAssocID="{4D406537-6293-47CE-B486-B0AEDB94932D}" presName="comp4" presStyleCnt="0"/>
      <dgm:spPr/>
      <dgm:t>
        <a:bodyPr/>
        <a:lstStyle/>
        <a:p>
          <a:endParaRPr lang="en-US"/>
        </a:p>
      </dgm:t>
    </dgm:pt>
    <dgm:pt modelId="{5AFAE42E-ECBE-46B6-8D26-3A5020E7A537}" type="pres">
      <dgm:prSet presAssocID="{4D406537-6293-47CE-B486-B0AEDB94932D}" presName="circle4" presStyleLbl="node1" presStyleIdx="3" presStyleCnt="4" custScaleX="96716" custScaleY="88916" custLinFactY="-64017" custLinFactNeighborX="3867" custLinFactNeighborY="-100000"/>
      <dgm:spPr/>
      <dgm:t>
        <a:bodyPr/>
        <a:lstStyle/>
        <a:p>
          <a:endParaRPr lang="en-US"/>
        </a:p>
      </dgm:t>
    </dgm:pt>
    <dgm:pt modelId="{5A35B2BD-69C3-41CB-A482-0651B4E91765}" type="pres">
      <dgm:prSet presAssocID="{4D406537-6293-47CE-B486-B0AEDB94932D}" presName="c4text" presStyleLbl="node1" presStyleIdx="3" presStyleCnt="4">
        <dgm:presLayoutVars>
          <dgm:bulletEnabled val="1"/>
        </dgm:presLayoutVars>
      </dgm:prSet>
      <dgm:spPr/>
      <dgm:t>
        <a:bodyPr/>
        <a:lstStyle/>
        <a:p>
          <a:endParaRPr lang="en-US"/>
        </a:p>
      </dgm:t>
    </dgm:pt>
  </dgm:ptLst>
  <dgm:cxnLst>
    <dgm:cxn modelId="{CF852351-A359-47CB-B0A1-87DDA6097283}" type="presOf" srcId="{6C5DA8EA-38F8-484B-A9EA-0878CC5A7C88}" destId="{3271426A-D6A1-4540-80FF-0C77F9D9A1CC}" srcOrd="1" destOrd="0" presId="urn:microsoft.com/office/officeart/2005/8/layout/venn2"/>
    <dgm:cxn modelId="{4D884EC0-D941-4CA8-B949-4E7F672AC66D}" type="presOf" srcId="{4E9E01B0-C08A-4B0C-9BEF-7F1764501329}" destId="{5AFAE42E-ECBE-46B6-8D26-3A5020E7A537}" srcOrd="0" destOrd="0" presId="urn:microsoft.com/office/officeart/2005/8/layout/venn2"/>
    <dgm:cxn modelId="{7C6B46AF-8900-41F3-B898-3D04AF4891C0}" type="presOf" srcId="{4D406537-6293-47CE-B486-B0AEDB94932D}" destId="{C0D0A8B5-A185-41DB-890C-C8CA2BDFB2E1}" srcOrd="0" destOrd="0" presId="urn:microsoft.com/office/officeart/2005/8/layout/venn2"/>
    <dgm:cxn modelId="{1E9833B6-6039-4139-9C72-541D5902AA01}" type="presOf" srcId="{4E9E01B0-C08A-4B0C-9BEF-7F1764501329}" destId="{5A35B2BD-69C3-41CB-A482-0651B4E91765}" srcOrd="1" destOrd="0" presId="urn:microsoft.com/office/officeart/2005/8/layout/venn2"/>
    <dgm:cxn modelId="{3B75B50E-51A6-4356-86A2-FBC48E4582CA}" srcId="{4D406537-6293-47CE-B486-B0AEDB94932D}" destId="{6C5DA8EA-38F8-484B-A9EA-0878CC5A7C88}" srcOrd="0" destOrd="0" parTransId="{6DC63133-F5B4-4552-B6C9-30DEDE67F6CD}" sibTransId="{FB88E7C7-902E-45BC-8EB5-F9DDD9CEC79F}"/>
    <dgm:cxn modelId="{D652A175-D8D2-4F78-893F-9A48A6758D33}" srcId="{4D406537-6293-47CE-B486-B0AEDB94932D}" destId="{71BAF2F7-4DE0-48D8-AEB7-FF8F89EF9473}" srcOrd="1" destOrd="0" parTransId="{3A5B7CAE-2039-4AF4-99E6-22354C2D8FCD}" sibTransId="{B6C8B5B7-C1FC-4B32-BC0D-C53E9F4E784A}"/>
    <dgm:cxn modelId="{E2A7321D-6BD5-4E81-837E-862B3559AF24}" type="presOf" srcId="{546B4BC6-1079-4736-9FD8-83EAAF962FBA}" destId="{A3585A47-89F2-44EF-9B0B-BB7DAEE55254}" srcOrd="1" destOrd="0" presId="urn:microsoft.com/office/officeart/2005/8/layout/venn2"/>
    <dgm:cxn modelId="{76124B8D-28AC-4D47-99B3-22D4B3A8EDF9}" type="presOf" srcId="{546B4BC6-1079-4736-9FD8-83EAAF962FBA}" destId="{62A32CA7-E651-4F17-91B4-5375B3DB28B1}" srcOrd="0" destOrd="0" presId="urn:microsoft.com/office/officeart/2005/8/layout/venn2"/>
    <dgm:cxn modelId="{195754E9-4757-447E-8202-BA8838AE5D5F}" srcId="{4D406537-6293-47CE-B486-B0AEDB94932D}" destId="{546B4BC6-1079-4736-9FD8-83EAAF962FBA}" srcOrd="2" destOrd="0" parTransId="{253C0D0C-8652-4D84-9CAC-3906AE8AFF10}" sibTransId="{AD0FB687-B62A-4B4D-8974-E19096D951F7}"/>
    <dgm:cxn modelId="{74BA91DF-4638-4012-85C0-65375B602633}" type="presOf" srcId="{6C5DA8EA-38F8-484B-A9EA-0878CC5A7C88}" destId="{EFAEDEF5-1080-4704-AB75-97E6466705AA}" srcOrd="0" destOrd="0" presId="urn:microsoft.com/office/officeart/2005/8/layout/venn2"/>
    <dgm:cxn modelId="{3692F9C6-4176-4F3D-A890-30943324EF11}" type="presOf" srcId="{71BAF2F7-4DE0-48D8-AEB7-FF8F89EF9473}" destId="{A9030151-35FA-4CB5-BD51-7929BFDB3268}" srcOrd="1" destOrd="0" presId="urn:microsoft.com/office/officeart/2005/8/layout/venn2"/>
    <dgm:cxn modelId="{BB2C168D-8585-4ECB-9E71-5A4D4EE984F2}" srcId="{4D406537-6293-47CE-B486-B0AEDB94932D}" destId="{4E9E01B0-C08A-4B0C-9BEF-7F1764501329}" srcOrd="3" destOrd="0" parTransId="{32F23A31-1A86-45D0-BA45-64B4084B107A}" sibTransId="{AA3B74B3-EBD9-4988-9431-261F6197D481}"/>
    <dgm:cxn modelId="{F6465DDA-EC06-4EA3-8217-68741BA86E2A}" type="presOf" srcId="{71BAF2F7-4DE0-48D8-AEB7-FF8F89EF9473}" destId="{B72A935A-6CCB-40E1-9CCD-A014E7E16105}" srcOrd="0" destOrd="0" presId="urn:microsoft.com/office/officeart/2005/8/layout/venn2"/>
    <dgm:cxn modelId="{8AECEE7F-B8BB-447C-AC3D-89C7B2C7B8B3}" type="presParOf" srcId="{C0D0A8B5-A185-41DB-890C-C8CA2BDFB2E1}" destId="{9170BEA7-6919-4B97-923F-D6FCA2768EE2}" srcOrd="0" destOrd="0" presId="urn:microsoft.com/office/officeart/2005/8/layout/venn2"/>
    <dgm:cxn modelId="{50287D63-D080-4631-B091-315D5C51A8AF}" type="presParOf" srcId="{9170BEA7-6919-4B97-923F-D6FCA2768EE2}" destId="{EFAEDEF5-1080-4704-AB75-97E6466705AA}" srcOrd="0" destOrd="0" presId="urn:microsoft.com/office/officeart/2005/8/layout/venn2"/>
    <dgm:cxn modelId="{36A828DF-3037-4C10-88D7-43B774AAF5FF}" type="presParOf" srcId="{9170BEA7-6919-4B97-923F-D6FCA2768EE2}" destId="{3271426A-D6A1-4540-80FF-0C77F9D9A1CC}" srcOrd="1" destOrd="0" presId="urn:microsoft.com/office/officeart/2005/8/layout/venn2"/>
    <dgm:cxn modelId="{A14711C8-A871-48A2-B563-7E71DF757277}" type="presParOf" srcId="{C0D0A8B5-A185-41DB-890C-C8CA2BDFB2E1}" destId="{F60BD2B7-886B-4F10-83CE-8E9D1E935488}" srcOrd="1" destOrd="0" presId="urn:microsoft.com/office/officeart/2005/8/layout/venn2"/>
    <dgm:cxn modelId="{FE7615C4-D19B-4C29-834A-5893A6561AD2}" type="presParOf" srcId="{F60BD2B7-886B-4F10-83CE-8E9D1E935488}" destId="{B72A935A-6CCB-40E1-9CCD-A014E7E16105}" srcOrd="0" destOrd="0" presId="urn:microsoft.com/office/officeart/2005/8/layout/venn2"/>
    <dgm:cxn modelId="{3656CB41-9883-4EC3-95AC-8A3DD7C1B267}" type="presParOf" srcId="{F60BD2B7-886B-4F10-83CE-8E9D1E935488}" destId="{A9030151-35FA-4CB5-BD51-7929BFDB3268}" srcOrd="1" destOrd="0" presId="urn:microsoft.com/office/officeart/2005/8/layout/venn2"/>
    <dgm:cxn modelId="{8E13BC03-179A-48A9-AB35-1582B6D572B3}" type="presParOf" srcId="{C0D0A8B5-A185-41DB-890C-C8CA2BDFB2E1}" destId="{A4D2B882-8ADC-4666-A4D9-3E61288D595A}" srcOrd="2" destOrd="0" presId="urn:microsoft.com/office/officeart/2005/8/layout/venn2"/>
    <dgm:cxn modelId="{2DD0BC5D-920E-419D-ABF3-D95A74535E79}" type="presParOf" srcId="{A4D2B882-8ADC-4666-A4D9-3E61288D595A}" destId="{62A32CA7-E651-4F17-91B4-5375B3DB28B1}" srcOrd="0" destOrd="0" presId="urn:microsoft.com/office/officeart/2005/8/layout/venn2"/>
    <dgm:cxn modelId="{7BDF0264-CA5F-4E8C-ABC8-D1E574B12845}" type="presParOf" srcId="{A4D2B882-8ADC-4666-A4D9-3E61288D595A}" destId="{A3585A47-89F2-44EF-9B0B-BB7DAEE55254}" srcOrd="1" destOrd="0" presId="urn:microsoft.com/office/officeart/2005/8/layout/venn2"/>
    <dgm:cxn modelId="{56BB6622-E248-4ECC-8167-506BD9232398}" type="presParOf" srcId="{C0D0A8B5-A185-41DB-890C-C8CA2BDFB2E1}" destId="{316C10E9-919D-4049-9AD8-65ABF549BF9B}" srcOrd="3" destOrd="0" presId="urn:microsoft.com/office/officeart/2005/8/layout/venn2"/>
    <dgm:cxn modelId="{72CB1DB9-35A4-4564-9907-DD8246B729DD}" type="presParOf" srcId="{316C10E9-919D-4049-9AD8-65ABF549BF9B}" destId="{5AFAE42E-ECBE-46B6-8D26-3A5020E7A537}" srcOrd="0" destOrd="0" presId="urn:microsoft.com/office/officeart/2005/8/layout/venn2"/>
    <dgm:cxn modelId="{E92A58AA-B51A-4113-AA73-8D78408745E0}" type="presParOf" srcId="{316C10E9-919D-4049-9AD8-65ABF549BF9B}" destId="{5A35B2BD-69C3-41CB-A482-0651B4E91765}" srcOrd="1" destOrd="0" presId="urn:microsoft.com/office/officeart/2005/8/layout/ven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AEDEF5-1080-4704-AB75-97E6466705AA}">
      <dsp:nvSpPr>
        <dsp:cNvPr id="0" name=""/>
        <dsp:cNvSpPr/>
      </dsp:nvSpPr>
      <dsp:spPr>
        <a:xfrm>
          <a:off x="882436" y="-63864"/>
          <a:ext cx="3645515" cy="3894418"/>
        </a:xfrm>
        <a:prstGeom prst="ellipse">
          <a:avLst/>
        </a:prstGeom>
        <a:solidFill>
          <a:srgbClr val="CD66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4</a:t>
          </a:r>
          <a:br>
            <a:rPr lang="en-US" sz="2000" kern="1200" dirty="0" smtClean="0"/>
          </a:br>
          <a:r>
            <a:rPr lang="en-US" sz="2000" kern="1200" dirty="0" smtClean="0"/>
            <a:t>Reflect</a:t>
          </a:r>
          <a:endParaRPr lang="en-US" sz="2000" kern="1200" dirty="0"/>
        </a:p>
      </dsp:txBody>
      <dsp:txXfrm>
        <a:off x="2195550" y="130856"/>
        <a:ext cx="1019286" cy="584162"/>
      </dsp:txXfrm>
    </dsp:sp>
    <dsp:sp modelId="{B72A935A-6CCB-40E1-9CCD-A014E7E16105}">
      <dsp:nvSpPr>
        <dsp:cNvPr id="0" name=""/>
        <dsp:cNvSpPr/>
      </dsp:nvSpPr>
      <dsp:spPr>
        <a:xfrm>
          <a:off x="1172309" y="0"/>
          <a:ext cx="3048457" cy="2926296"/>
        </a:xfrm>
        <a:prstGeom prst="ellipse">
          <a:avLst/>
        </a:prstGeom>
        <a:solidFill>
          <a:srgbClr val="D7845B"/>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3</a:t>
          </a:r>
          <a:br>
            <a:rPr lang="en-US" sz="2000" kern="1200" dirty="0" smtClean="0"/>
          </a:br>
          <a:r>
            <a:rPr lang="en-US" sz="2000" kern="1200" dirty="0" smtClean="0"/>
            <a:t>Review</a:t>
          </a:r>
          <a:endParaRPr lang="en-US" sz="2000" kern="1200" dirty="0"/>
        </a:p>
      </dsp:txBody>
      <dsp:txXfrm>
        <a:off x="2163820" y="175577"/>
        <a:ext cx="1065435" cy="526733"/>
      </dsp:txXfrm>
    </dsp:sp>
    <dsp:sp modelId="{62A32CA7-E651-4F17-91B4-5375B3DB28B1}">
      <dsp:nvSpPr>
        <dsp:cNvPr id="0" name=""/>
        <dsp:cNvSpPr/>
      </dsp:nvSpPr>
      <dsp:spPr>
        <a:xfrm>
          <a:off x="1532774" y="0"/>
          <a:ext cx="2330255" cy="2151623"/>
        </a:xfrm>
        <a:prstGeom prst="ellipse">
          <a:avLst/>
        </a:prstGeom>
        <a:solidFill>
          <a:srgbClr val="DD987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kern="1200" dirty="0"/>
        </a:p>
      </dsp:txBody>
      <dsp:txXfrm>
        <a:off x="2154952" y="161371"/>
        <a:ext cx="1085898" cy="484115"/>
      </dsp:txXfrm>
    </dsp:sp>
    <dsp:sp modelId="{5AFAE42E-ECBE-46B6-8D26-3A5020E7A537}">
      <dsp:nvSpPr>
        <dsp:cNvPr id="0" name=""/>
        <dsp:cNvSpPr/>
      </dsp:nvSpPr>
      <dsp:spPr>
        <a:xfrm>
          <a:off x="1974252" y="0"/>
          <a:ext cx="1457196" cy="1339676"/>
        </a:xfrm>
        <a:prstGeom prst="ellipse">
          <a:avLst/>
        </a:prstGeom>
        <a:solidFill>
          <a:srgbClr val="E5B197"/>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
          </a:r>
          <a:br>
            <a:rPr lang="en-US" sz="2000" kern="1200" dirty="0" smtClean="0"/>
          </a:br>
          <a:endParaRPr lang="en-US" sz="2000" kern="1200" dirty="0"/>
        </a:p>
      </dsp:txBody>
      <dsp:txXfrm>
        <a:off x="2187654" y="334919"/>
        <a:ext cx="1030393" cy="669838"/>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BE810CF1-169B-474E-BC2D-1B245DC3352B}" type="datetimeFigureOut">
              <a:rPr lang="en-US" smtClean="0"/>
              <a:pPr/>
              <a:t>3/29/2013</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DDDF1D7B-52AE-4050-9E01-1868B2951FBD}" type="slidenum">
              <a:rPr lang="en-US" smtClean="0"/>
              <a:pPr/>
              <a:t>‹#›</a:t>
            </a:fld>
            <a:endParaRPr lang="en-US" dirty="0"/>
          </a:p>
        </p:txBody>
      </p:sp>
    </p:spTree>
    <p:extLst>
      <p:ext uri="{BB962C8B-B14F-4D97-AF65-F5344CB8AC3E}">
        <p14:creationId xmlns:p14="http://schemas.microsoft.com/office/powerpoint/2010/main" xmlns="" val="2007270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DEDDC9F9-1406-4FAB-A1EB-DAFFE7FF3690}" type="datetimeFigureOut">
              <a:rPr lang="en-US" smtClean="0"/>
              <a:pPr/>
              <a:t>3/29/2013</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59C9FC88-4920-4B6C-AF58-84F55B162EBD}" type="slidenum">
              <a:rPr lang="en-US" smtClean="0"/>
              <a:pPr/>
              <a:t>‹#›</a:t>
            </a:fld>
            <a:endParaRPr lang="en-US" dirty="0"/>
          </a:p>
        </p:txBody>
      </p:sp>
    </p:spTree>
    <p:extLst>
      <p:ext uri="{BB962C8B-B14F-4D97-AF65-F5344CB8AC3E}">
        <p14:creationId xmlns:p14="http://schemas.microsoft.com/office/powerpoint/2010/main" xmlns="" val="2329584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C9FC88-4920-4B6C-AF58-84F55B162EBD}"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9FC88-4920-4B6C-AF58-84F55B162EBD}" type="slidenum">
              <a:rPr lang="en-US" smtClean="0"/>
              <a:pPr/>
              <a:t>8</a:t>
            </a:fld>
            <a:endParaRPr lang="en-US" dirty="0"/>
          </a:p>
        </p:txBody>
      </p:sp>
    </p:spTree>
    <p:extLst>
      <p:ext uri="{BB962C8B-B14F-4D97-AF65-F5344CB8AC3E}">
        <p14:creationId xmlns:p14="http://schemas.microsoft.com/office/powerpoint/2010/main" xmlns="" val="1822960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noFill/>
        </p:spPr>
        <p:txBody>
          <a:bodyPr/>
          <a:lstStyle/>
          <a:p>
            <a:r>
              <a:rPr lang="en-US" dirty="0" smtClean="0"/>
              <a:t>Cutting Edge Metacognition Workshop</a:t>
            </a:r>
          </a:p>
        </p:txBody>
      </p:sp>
      <p:sp>
        <p:nvSpPr>
          <p:cNvPr id="52227" name="Rectangle 3"/>
          <p:cNvSpPr>
            <a:spLocks noGrp="1" noChangeArrowheads="1"/>
          </p:cNvSpPr>
          <p:nvPr>
            <p:ph type="dt" sz="quarter" idx="1"/>
          </p:nvPr>
        </p:nvSpPr>
        <p:spPr>
          <a:noFill/>
        </p:spPr>
        <p:txBody>
          <a:bodyPr/>
          <a:lstStyle/>
          <a:p>
            <a:fld id="{975188F8-FE7B-4DBD-9911-E9B2E3FAEAAB}" type="datetime1">
              <a:rPr lang="en-US" smtClean="0"/>
              <a:pPr/>
              <a:t>3/29/2013</a:t>
            </a:fld>
            <a:endParaRPr lang="en-US" dirty="0" smtClean="0"/>
          </a:p>
        </p:txBody>
      </p:sp>
      <p:sp>
        <p:nvSpPr>
          <p:cNvPr id="52228" name="Rectangle 7"/>
          <p:cNvSpPr>
            <a:spLocks noGrp="1" noChangeArrowheads="1"/>
          </p:cNvSpPr>
          <p:nvPr>
            <p:ph type="sldNum" sz="quarter" idx="5"/>
          </p:nvPr>
        </p:nvSpPr>
        <p:spPr>
          <a:noFill/>
        </p:spPr>
        <p:txBody>
          <a:bodyPr/>
          <a:lstStyle/>
          <a:p>
            <a:fld id="{F98AB3EB-05AB-440B-BBF3-C520CAE835AD}" type="slidenum">
              <a:rPr lang="en-US" smtClean="0"/>
              <a:pPr/>
              <a:t>25</a:t>
            </a:fld>
            <a:endParaRPr lang="en-US" dirty="0" smtClean="0"/>
          </a:p>
        </p:txBody>
      </p:sp>
      <p:sp>
        <p:nvSpPr>
          <p:cNvPr id="52229" name="Rectangle 2"/>
          <p:cNvSpPr>
            <a:spLocks noGrp="1" noRot="1" noChangeAspect="1" noChangeArrowheads="1" noTextEdit="1"/>
          </p:cNvSpPr>
          <p:nvPr>
            <p:ph type="sldImg"/>
          </p:nvPr>
        </p:nvSpPr>
        <p:spPr>
          <a:solidFill>
            <a:srgbClr val="FFFFFF"/>
          </a:solidFill>
          <a:ln/>
        </p:spPr>
      </p:sp>
      <p:sp>
        <p:nvSpPr>
          <p:cNvPr id="5223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latin typeface="Time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9FC88-4920-4B6C-AF58-84F55B162EBD}" type="slidenum">
              <a:rPr lang="en-US" smtClean="0"/>
              <a:pPr/>
              <a:t>32</a:t>
            </a:fld>
            <a:endParaRPr lang="en-US" dirty="0"/>
          </a:p>
        </p:txBody>
      </p:sp>
    </p:spTree>
    <p:extLst>
      <p:ext uri="{BB962C8B-B14F-4D97-AF65-F5344CB8AC3E}">
        <p14:creationId xmlns:p14="http://schemas.microsoft.com/office/powerpoint/2010/main" xmlns="" val="2790650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a:noFill/>
          <a:ln w="12700">
            <a:solidFill>
              <a:prstClr val="black"/>
            </a:solidFill>
          </a:ln>
        </p:spPr>
      </p:sp>
      <p:sp>
        <p:nvSpPr>
          <p:cNvPr id="3" name="Notes Placeholder 2"/>
          <p:cNvSpPr>
            <a:spLocks noGrp="1"/>
          </p:cNvSpPr>
          <p:nvPr>
            <p:ph type="body" idx="1"/>
          </p:nvPr>
        </p:nvSpPr>
        <p:spPr>
          <a:xfrm>
            <a:off x="711051" y="4459326"/>
            <a:ext cx="5681980" cy="4225214"/>
          </a:xfrm>
          <a:prstGeom prst="rect">
            <a:avLst/>
          </a:prstGeom>
        </p:spPr>
        <p:txBody>
          <a:bodyPr lIns="92467" tIns="46234" rIns="92467" bIns="46234">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xfrm>
            <a:off x="0" y="4"/>
            <a:ext cx="3077739" cy="469745"/>
          </a:xfrm>
          <a:prstGeom prst="rect">
            <a:avLst/>
          </a:prstGeom>
          <a:noFill/>
        </p:spPr>
        <p:txBody>
          <a:bodyPr/>
          <a:lstStyle/>
          <a:p>
            <a:r>
              <a:rPr lang="en-US" dirty="0" smtClean="0"/>
              <a:t>Cutting Edge Metacognition Workshop</a:t>
            </a:r>
          </a:p>
        </p:txBody>
      </p:sp>
      <p:sp>
        <p:nvSpPr>
          <p:cNvPr id="52227" name="Rectangle 3"/>
          <p:cNvSpPr>
            <a:spLocks noGrp="1" noChangeArrowheads="1"/>
          </p:cNvSpPr>
          <p:nvPr>
            <p:ph type="dt" sz="quarter" idx="1"/>
          </p:nvPr>
        </p:nvSpPr>
        <p:spPr>
          <a:xfrm>
            <a:off x="4023092" y="4"/>
            <a:ext cx="3077739" cy="469745"/>
          </a:xfrm>
          <a:prstGeom prst="rect">
            <a:avLst/>
          </a:prstGeom>
          <a:noFill/>
        </p:spPr>
        <p:txBody>
          <a:bodyPr/>
          <a:lstStyle/>
          <a:p>
            <a:fld id="{975188F8-FE7B-4DBD-9911-E9B2E3FAEAAB}" type="datetime1">
              <a:rPr lang="en-US" smtClean="0"/>
              <a:pPr/>
              <a:t>3/29/2013</a:t>
            </a:fld>
            <a:endParaRPr lang="en-US" dirty="0" smtClean="0"/>
          </a:p>
        </p:txBody>
      </p:sp>
      <p:sp>
        <p:nvSpPr>
          <p:cNvPr id="52228" name="Rectangle 7"/>
          <p:cNvSpPr>
            <a:spLocks noGrp="1" noChangeArrowheads="1"/>
          </p:cNvSpPr>
          <p:nvPr>
            <p:ph type="sldNum" sz="quarter" idx="5"/>
          </p:nvPr>
        </p:nvSpPr>
        <p:spPr>
          <a:xfrm>
            <a:off x="4023092" y="8917128"/>
            <a:ext cx="3077739" cy="469745"/>
          </a:xfrm>
          <a:prstGeom prst="rect">
            <a:avLst/>
          </a:prstGeom>
          <a:noFill/>
        </p:spPr>
        <p:txBody>
          <a:bodyPr/>
          <a:lstStyle/>
          <a:p>
            <a:fld id="{F98AB3EB-05AB-440B-BBF3-C520CAE835AD}" type="slidenum">
              <a:rPr lang="en-US" smtClean="0"/>
              <a:pPr/>
              <a:t>37</a:t>
            </a:fld>
            <a:endParaRPr lang="en-US" dirty="0" smtClean="0"/>
          </a:p>
        </p:txBody>
      </p:sp>
      <p:sp>
        <p:nvSpPr>
          <p:cNvPr id="52229" name="Rectangle 2"/>
          <p:cNvSpPr>
            <a:spLocks noGrp="1" noRot="1" noChangeAspect="1" noChangeArrowheads="1" noTextEdit="1"/>
          </p:cNvSpPr>
          <p:nvPr>
            <p:ph type="sldImg"/>
          </p:nvPr>
        </p:nvSpPr>
        <p:spPr>
          <a:xfrm>
            <a:off x="1204913" y="704850"/>
            <a:ext cx="4692650" cy="3519488"/>
          </a:xfrm>
          <a:prstGeom prst="rect">
            <a:avLst/>
          </a:prstGeom>
          <a:solidFill>
            <a:srgbClr val="FFFFFF"/>
          </a:solidFill>
          <a:ln/>
        </p:spPr>
      </p:sp>
      <p:sp>
        <p:nvSpPr>
          <p:cNvPr id="52230" name="Rectangle 3"/>
          <p:cNvSpPr>
            <a:spLocks noGrp="1" noChangeArrowheads="1"/>
          </p:cNvSpPr>
          <p:nvPr>
            <p:ph type="body" idx="1"/>
          </p:nvPr>
        </p:nvSpPr>
        <p:spPr>
          <a:xfrm>
            <a:off x="710248" y="4460171"/>
            <a:ext cx="5681980" cy="4224493"/>
          </a:xfrm>
          <a:prstGeom prst="rect">
            <a:avLst/>
          </a:prstGeom>
          <a:solidFill>
            <a:srgbClr val="FFFFFF"/>
          </a:solidFill>
          <a:ln>
            <a:solidFill>
              <a:srgbClr val="000000"/>
            </a:solidFill>
          </a:ln>
        </p:spPr>
        <p:txBody>
          <a:bodyPr/>
          <a:lstStyle/>
          <a:p>
            <a:pPr eaLnBrk="1" hangingPunct="1"/>
            <a:endParaRPr lang="en-US" dirty="0" smtClean="0">
              <a:latin typeface="Time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9200" y="381000"/>
            <a:ext cx="7620000" cy="1470025"/>
          </a:xfrm>
        </p:spPr>
        <p:txBody>
          <a:bodyPr/>
          <a:lstStyle>
            <a:lvl1pPr>
              <a:defRPr baseline="0"/>
            </a:lvl1pPr>
          </a:lstStyle>
          <a:p>
            <a:r>
              <a:rPr lang="en-US" dirty="0" smtClean="0"/>
              <a:t>Teach Students HOW to Learn:</a:t>
            </a:r>
            <a:br>
              <a:rPr lang="en-US" dirty="0" smtClean="0"/>
            </a:br>
            <a:r>
              <a:rPr lang="en-US" dirty="0" smtClean="0"/>
              <a:t>Metacognition is the Key!</a:t>
            </a:r>
            <a:endParaRPr lang="en-US" dirty="0"/>
          </a:p>
        </p:txBody>
      </p:sp>
      <p:sp>
        <p:nvSpPr>
          <p:cNvPr id="3" name="Subtitle 2"/>
          <p:cNvSpPr>
            <a:spLocks noGrp="1"/>
          </p:cNvSpPr>
          <p:nvPr>
            <p:ph type="subTitle" idx="1" hasCustomPrompt="1"/>
          </p:nvPr>
        </p:nvSpPr>
        <p:spPr>
          <a:xfrm>
            <a:off x="914400" y="2819400"/>
            <a:ext cx="8229600" cy="1752600"/>
          </a:xfrm>
        </p:spPr>
        <p:txBody>
          <a:bodyPr>
            <a:normAutofit/>
          </a:bodyPr>
          <a:lstStyle>
            <a:lvl1pPr marL="0" indent="0" algn="ctr">
              <a:buNone/>
              <a:defRPr sz="2800"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Saundra Yancy McGuire, Ph.D.</a:t>
            </a:r>
          </a:p>
          <a:p>
            <a:r>
              <a:rPr lang="en-US" dirty="0" smtClean="0"/>
              <a:t>Asst. Vice Chancellor for Leaning &amp; Teaching</a:t>
            </a:r>
          </a:p>
          <a:p>
            <a:r>
              <a:rPr lang="en-US" dirty="0" smtClean="0"/>
              <a:t>Professor of Chemistry</a:t>
            </a:r>
          </a:p>
          <a:p>
            <a:endParaRPr lang="en-US" dirty="0"/>
          </a:p>
        </p:txBody>
      </p:sp>
      <p:sp>
        <p:nvSpPr>
          <p:cNvPr id="4" name="TextBox 3"/>
          <p:cNvSpPr txBox="1"/>
          <p:nvPr userDrawn="1"/>
        </p:nvSpPr>
        <p:spPr>
          <a:xfrm>
            <a:off x="2286000" y="5181600"/>
            <a:ext cx="5181600" cy="954107"/>
          </a:xfrm>
          <a:prstGeom prst="rect">
            <a:avLst/>
          </a:prstGeom>
          <a:noFill/>
        </p:spPr>
        <p:txBody>
          <a:bodyPr wrap="square" rtlCol="0">
            <a:spAutoFit/>
          </a:bodyPr>
          <a:lstStyle/>
          <a:p>
            <a:pPr algn="ctr"/>
            <a:r>
              <a:rPr lang="en-US" sz="2800" dirty="0" smtClean="0"/>
              <a:t>Innovative Educators Webinar</a:t>
            </a:r>
          </a:p>
          <a:p>
            <a:pPr algn="ctr"/>
            <a:r>
              <a:rPr lang="en-US" sz="2800" dirty="0" smtClean="0"/>
              <a:t>October 20, 2010</a:t>
            </a:r>
            <a:endParaRPr lang="en-US" sz="2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274638"/>
            <a:ext cx="5029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173163" y="6265863"/>
            <a:ext cx="1905000" cy="457200"/>
          </a:xfrm>
          <a:prstGeom prst="rect">
            <a:avLst/>
          </a:prstGeom>
        </p:spPr>
        <p:txBody>
          <a:bodyPr/>
          <a:lstStyle/>
          <a:p>
            <a:pPr>
              <a:defRPr/>
            </a:pPr>
            <a:endParaRPr lang="en-US" dirty="0"/>
          </a:p>
        </p:txBody>
      </p:sp>
      <p:sp>
        <p:nvSpPr>
          <p:cNvPr id="5" name="Footer Placeholder 4"/>
          <p:cNvSpPr>
            <a:spLocks noGrp="1"/>
          </p:cNvSpPr>
          <p:nvPr>
            <p:ph type="ftr" sz="quarter" idx="11"/>
          </p:nvPr>
        </p:nvSpPr>
        <p:spPr>
          <a:xfrm>
            <a:off x="3581400" y="6248400"/>
            <a:ext cx="2895600" cy="457200"/>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7010400" y="6248400"/>
            <a:ext cx="1905000" cy="457200"/>
          </a:xfrm>
          <a:prstGeom prst="rect">
            <a:avLst/>
          </a:prstGeom>
        </p:spPr>
        <p:txBody>
          <a:bodyPr/>
          <a:lstStyle/>
          <a:p>
            <a:pPr>
              <a:defRPr/>
            </a:pPr>
            <a:fld id="{06968B97-AB73-4D98-A43A-2266794DABED}" type="slidenum">
              <a:rPr lang="en-US" smtClean="0"/>
              <a:pPr>
                <a:defRPr/>
              </a:pPr>
              <a:t>‹#›</a:t>
            </a:fld>
            <a:endParaRPr lang="en-US" dirty="0"/>
          </a:p>
        </p:txBody>
      </p:sp>
    </p:spTree>
    <p:extLst>
      <p:ext uri="{BB962C8B-B14F-4D97-AF65-F5344CB8AC3E}">
        <p14:creationId xmlns:p14="http://schemas.microsoft.com/office/powerpoint/2010/main" xmlns="" val="24217794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7"/>
          <p:cNvSpPr>
            <a:spLocks noGrp="1" noChangeArrowheads="1"/>
          </p:cNvSpPr>
          <p:nvPr>
            <p:ph type="dt" sz="half" idx="10"/>
          </p:nvPr>
        </p:nvSpPr>
        <p:spPr>
          <a:xfrm>
            <a:off x="1173163" y="6265863"/>
            <a:ext cx="1905000" cy="457200"/>
          </a:xfrm>
          <a:prstGeom prst="rect">
            <a:avLst/>
          </a:prstGeom>
          <a:ln/>
        </p:spPr>
        <p:txBody>
          <a:bodyPr/>
          <a:lstStyle>
            <a:lvl1pPr>
              <a:defRPr/>
            </a:lvl1pPr>
          </a:lstStyle>
          <a:p>
            <a:pPr>
              <a:defRPr/>
            </a:pPr>
            <a:endParaRPr lang="en-US" dirty="0"/>
          </a:p>
        </p:txBody>
      </p:sp>
      <p:sp>
        <p:nvSpPr>
          <p:cNvPr id="4" name="Rectangle 28"/>
          <p:cNvSpPr>
            <a:spLocks noGrp="1" noChangeArrowheads="1"/>
          </p:cNvSpPr>
          <p:nvPr>
            <p:ph type="ftr" sz="quarter" idx="11"/>
          </p:nvPr>
        </p:nvSpPr>
        <p:spPr>
          <a:xfrm>
            <a:off x="3581400" y="6248400"/>
            <a:ext cx="2895600" cy="457200"/>
          </a:xfrm>
          <a:prstGeom prst="rect">
            <a:avLst/>
          </a:prstGeom>
          <a:ln/>
        </p:spPr>
        <p:txBody>
          <a:bodyPr/>
          <a:lstStyle>
            <a:lvl1pPr>
              <a:defRPr/>
            </a:lvl1pPr>
          </a:lstStyle>
          <a:p>
            <a:pPr>
              <a:defRPr/>
            </a:pPr>
            <a:endParaRPr lang="en-US" dirty="0"/>
          </a:p>
        </p:txBody>
      </p:sp>
      <p:sp>
        <p:nvSpPr>
          <p:cNvPr id="5" name="Rectangle 29"/>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8C076582-7D8C-4105-8A38-C61BA0C8A34F}" type="slidenum">
              <a:rPr lang="en-US"/>
              <a:pPr>
                <a:defRPr/>
              </a:pPr>
              <a:t>‹#›</a:t>
            </a:fld>
            <a:endParaRPr lang="en-US" dirty="0"/>
          </a:p>
        </p:txBody>
      </p:sp>
    </p:spTree>
    <p:extLst>
      <p:ext uri="{BB962C8B-B14F-4D97-AF65-F5344CB8AC3E}">
        <p14:creationId xmlns:p14="http://schemas.microsoft.com/office/powerpoint/2010/main" xmlns="" val="34736961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199" y="4406900"/>
            <a:ext cx="68945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600199" y="2906713"/>
            <a:ext cx="6894513" cy="1500187"/>
          </a:xfrm>
        </p:spPr>
        <p:txBody>
          <a:bodyPr anchor="b"/>
          <a:lstStyle>
            <a:lvl1pPr marL="0" indent="0">
              <a:buNone/>
              <a:defRPr sz="2000">
                <a:solidFill>
                  <a:srgbClr val="66666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46212" y="1535113"/>
            <a:ext cx="3659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6212" y="2174875"/>
            <a:ext cx="3659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57800" y="1535113"/>
            <a:ext cx="3733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57800" y="2174875"/>
            <a:ext cx="3733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7800" y="273050"/>
            <a:ext cx="2627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14800" y="273050"/>
            <a:ext cx="4800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447800" y="1435100"/>
            <a:ext cx="2627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Straight Connector 8"/>
          <p:cNvCxnSpPr/>
          <p:nvPr userDrawn="1"/>
        </p:nvCxnSpPr>
        <p:spPr>
          <a:xfrm>
            <a:off x="0" y="6172200"/>
            <a:ext cx="9144000" cy="0"/>
          </a:xfrm>
          <a:prstGeom prst="line">
            <a:avLst/>
          </a:prstGeom>
          <a:ln w="76200">
            <a:solidFill>
              <a:srgbClr val="461D7C"/>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057400" y="274638"/>
            <a:ext cx="66294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057400" y="1600200"/>
            <a:ext cx="6629400" cy="4525963"/>
          </a:xfrm>
          <a:prstGeom prst="rect">
            <a:avLst/>
          </a:prstGeom>
        </p:spPr>
        <p:txBody>
          <a:bodyPr vert="horz" lIns="91440" tIns="45720" rIns="91440" bIns="45720" rtlCol="0">
            <a:normAutofit/>
          </a:bodyPr>
          <a:lstStyle/>
          <a:p>
            <a:pPr lvl="0"/>
            <a:endParaRPr lang="en-US" dirty="0"/>
          </a:p>
        </p:txBody>
      </p:sp>
      <p:sp>
        <p:nvSpPr>
          <p:cNvPr id="7" name="Rectangle 6"/>
          <p:cNvSpPr/>
          <p:nvPr userDrawn="1"/>
        </p:nvSpPr>
        <p:spPr>
          <a:xfrm>
            <a:off x="0" y="0"/>
            <a:ext cx="914400" cy="6858000"/>
          </a:xfrm>
          <a:prstGeom prst="rect">
            <a:avLst/>
          </a:prstGeom>
          <a:solidFill>
            <a:srgbClr val="461D7C"/>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Box 2"/>
          <p:cNvSpPr txBox="1">
            <a:spLocks noChangeArrowheads="1"/>
          </p:cNvSpPr>
          <p:nvPr userDrawn="1"/>
        </p:nvSpPr>
        <p:spPr bwMode="auto">
          <a:xfrm>
            <a:off x="6142863" y="6210300"/>
            <a:ext cx="2686050" cy="3429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Goudy Old Style" pitchFamily="18" charset="0"/>
                <a:cs typeface="Arial" pitchFamily="34" charset="0"/>
              </a:rPr>
              <a:t>C</a:t>
            </a:r>
            <a:r>
              <a:rPr kumimoji="0" lang="en-US" sz="1600" b="0" i="0" u="none" strike="noStrike" cap="none" normalizeH="0" baseline="0" dirty="0" smtClean="0">
                <a:ln>
                  <a:noFill/>
                </a:ln>
                <a:solidFill>
                  <a:srgbClr val="000000"/>
                </a:solidFill>
                <a:effectLst/>
                <a:latin typeface="Goudy Old Style" pitchFamily="18" charset="0"/>
                <a:cs typeface="Arial" pitchFamily="34" charset="0"/>
              </a:rPr>
              <a:t>enter for </a:t>
            </a:r>
            <a:r>
              <a:rPr kumimoji="0" lang="en-US" sz="2000" b="0" i="0" u="none" strike="noStrike" cap="none" normalizeH="0" baseline="0" dirty="0" smtClean="0">
                <a:ln>
                  <a:noFill/>
                </a:ln>
                <a:solidFill>
                  <a:srgbClr val="000000"/>
                </a:solidFill>
                <a:effectLst/>
                <a:latin typeface="Goudy Old Style" pitchFamily="18" charset="0"/>
                <a:cs typeface="Arial" pitchFamily="34" charset="0"/>
              </a:rPr>
              <a:t>A</a:t>
            </a:r>
            <a:r>
              <a:rPr kumimoji="0" lang="en-US" sz="1600" b="0" i="0" u="none" strike="noStrike" cap="none" normalizeH="0" baseline="0" dirty="0" smtClean="0">
                <a:ln>
                  <a:noFill/>
                </a:ln>
                <a:solidFill>
                  <a:srgbClr val="000000"/>
                </a:solidFill>
                <a:effectLst/>
                <a:latin typeface="Goudy Old Style" pitchFamily="18" charset="0"/>
                <a:cs typeface="Arial" pitchFamily="34" charset="0"/>
              </a:rPr>
              <a:t>cademic </a:t>
            </a:r>
            <a:r>
              <a:rPr kumimoji="0" lang="en-US" sz="2000" b="0" i="0" u="none" strike="noStrike" cap="none" normalizeH="0" baseline="0" dirty="0" smtClean="0">
                <a:ln>
                  <a:noFill/>
                </a:ln>
                <a:solidFill>
                  <a:srgbClr val="000000"/>
                </a:solidFill>
                <a:effectLst/>
                <a:latin typeface="Goudy Old Style" pitchFamily="18" charset="0"/>
                <a:cs typeface="Arial" pitchFamily="34" charset="0"/>
              </a:rPr>
              <a:t>S</a:t>
            </a:r>
            <a:r>
              <a:rPr kumimoji="0" lang="en-US" sz="1600" b="0" i="0" u="none" strike="noStrike" cap="none" normalizeH="0" baseline="0" dirty="0" smtClean="0">
                <a:ln>
                  <a:noFill/>
                </a:ln>
                <a:solidFill>
                  <a:srgbClr val="000000"/>
                </a:solidFill>
                <a:effectLst/>
                <a:latin typeface="Goudy Old Style" pitchFamily="18" charset="0"/>
                <a:cs typeface="Arial" pitchFamily="34" charset="0"/>
              </a:rPr>
              <a:t>uccess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8"/>
          <p:cNvSpPr txBox="1">
            <a:spLocks noChangeArrowheads="1"/>
          </p:cNvSpPr>
          <p:nvPr userDrawn="1"/>
        </p:nvSpPr>
        <p:spPr bwMode="auto">
          <a:xfrm>
            <a:off x="6048375" y="6477000"/>
            <a:ext cx="2867025"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smtClean="0">
                <a:ln>
                  <a:noFill/>
                </a:ln>
                <a:solidFill>
                  <a:srgbClr val="000000"/>
                </a:solidFill>
                <a:effectLst/>
                <a:latin typeface="Arial" pitchFamily="34" charset="0"/>
                <a:cs typeface="Arial" pitchFamily="34" charset="0"/>
              </a:rPr>
              <a:t>Transform Learning. Maximize Performance.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 name="Picture 2"/>
          <p:cNvPicPr>
            <a:picLocks noChangeAspect="1" noChangeArrowheads="1"/>
          </p:cNvPicPr>
          <p:nvPr userDrawn="1"/>
        </p:nvPicPr>
        <p:blipFill>
          <a:blip r:embed="rId15" cstate="print"/>
          <a:srcRect/>
          <a:stretch>
            <a:fillRect/>
          </a:stretch>
        </p:blipFill>
        <p:spPr bwMode="auto">
          <a:xfrm>
            <a:off x="1676400" y="6324600"/>
            <a:ext cx="991518" cy="304800"/>
          </a:xfrm>
          <a:prstGeom prst="rect">
            <a:avLst/>
          </a:prstGeom>
          <a:noFill/>
          <a:ln w="9525" algn="in">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defTabSz="914400" rtl="0" eaLnBrk="1" latinLnBrk="0" hangingPunct="1">
        <a:spcBef>
          <a:spcPct val="0"/>
        </a:spcBef>
        <a:buNone/>
        <a:defRPr sz="4400" b="1" kern="1200">
          <a:solidFill>
            <a:srgbClr val="461D7C"/>
          </a:solidFill>
          <a:latin typeface="Goudy Old Style"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666666"/>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9.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52.xml.rels><?xml version="1.0" encoding="UTF-8" standalone="yes"?>
<Relationships xmlns="http://schemas.openxmlformats.org/package/2006/relationships"><Relationship Id="rId3" Type="http://schemas.openxmlformats.org/officeDocument/2006/relationships/hyperlink" Target="http://www.cas.lsu.edu/" TargetMode="External"/><Relationship Id="rId7" Type="http://schemas.openxmlformats.org/officeDocument/2006/relationships/hyperlink" Target="http://www.khanacademy.org/" TargetMode="External"/><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hyperlink" Target="http://www.drearlbloch.com/" TargetMode="External"/><Relationship Id="rId5" Type="http://schemas.openxmlformats.org/officeDocument/2006/relationships/hyperlink" Target="http://www.vark-learn.com/" TargetMode="External"/><Relationship Id="rId4" Type="http://schemas.openxmlformats.org/officeDocument/2006/relationships/hyperlink" Target="http://www.howtostudy.org/" TargetMode="External"/></Relationships>
</file>

<file path=ppt/slides/_rels/slide53.xml.rels><?xml version="1.0" encoding="UTF-8" standalone="yes"?>
<Relationships xmlns="http://schemas.openxmlformats.org/package/2006/relationships"><Relationship Id="rId2" Type="http://schemas.openxmlformats.org/officeDocument/2006/relationships/hyperlink" Target="http://academic.pg.cc.md.us/~wpeirce/MCCCTR/metacognition.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7" name="Straight Connector 16"/>
          <p:cNvCxnSpPr/>
          <p:nvPr/>
        </p:nvCxnSpPr>
        <p:spPr>
          <a:xfrm>
            <a:off x="0" y="6172200"/>
            <a:ext cx="9144000" cy="0"/>
          </a:xfrm>
          <a:prstGeom prst="line">
            <a:avLst/>
          </a:prstGeom>
          <a:ln w="63500">
            <a:solidFill>
              <a:srgbClr val="461D7C"/>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143000" y="4540442"/>
            <a:ext cx="8001000" cy="2317558"/>
          </a:xfrm>
          <a:prstGeom prst="rect">
            <a:avLst/>
          </a:prstGeom>
          <a:noFill/>
        </p:spPr>
        <p:txBody>
          <a:bodyPr wrap="square" rtlCol="0">
            <a:spAutoFit/>
          </a:bodyPr>
          <a:lstStyle/>
          <a:p>
            <a:pPr algn="ctr"/>
            <a:r>
              <a:rPr lang="en-US" sz="2400" dirty="0" smtClean="0">
                <a:solidFill>
                  <a:srgbClr val="461D7C"/>
                </a:solidFill>
                <a:cs typeface="Arial" pitchFamily="34" charset="0"/>
              </a:rPr>
              <a:t>Saundra Yancy McGuire, Ph.D.</a:t>
            </a:r>
          </a:p>
          <a:p>
            <a:pPr algn="ctr"/>
            <a:r>
              <a:rPr lang="en-US" sz="2400" dirty="0" smtClean="0">
                <a:solidFill>
                  <a:srgbClr val="461D7C"/>
                </a:solidFill>
                <a:cs typeface="Arial" pitchFamily="34" charset="0"/>
              </a:rPr>
              <a:t>Asst. Vice Chancellor &amp; Professor of Chemistry</a:t>
            </a:r>
          </a:p>
          <a:p>
            <a:pPr algn="ctr"/>
            <a:r>
              <a:rPr lang="en-US" sz="2400" dirty="0" smtClean="0">
                <a:solidFill>
                  <a:srgbClr val="461D7C"/>
                </a:solidFill>
                <a:cs typeface="Arial" pitchFamily="34" charset="0"/>
              </a:rPr>
              <a:t>Professor, Department of Chemistry</a:t>
            </a:r>
          </a:p>
          <a:p>
            <a:pPr algn="ctr">
              <a:lnSpc>
                <a:spcPct val="80000"/>
              </a:lnSpc>
              <a:spcBef>
                <a:spcPts val="600"/>
              </a:spcBef>
            </a:pPr>
            <a:r>
              <a:rPr lang="en-US" sz="2400" dirty="0" smtClean="0">
                <a:solidFill>
                  <a:srgbClr val="461D7C"/>
                </a:solidFill>
                <a:cs typeface="Arial" pitchFamily="34" charset="0"/>
              </a:rPr>
              <a:t>Past Director, Center for Academic Success</a:t>
            </a:r>
          </a:p>
          <a:p>
            <a:pPr algn="ctr">
              <a:lnSpc>
                <a:spcPct val="80000"/>
              </a:lnSpc>
              <a:spcBef>
                <a:spcPts val="600"/>
              </a:spcBef>
            </a:pPr>
            <a:endParaRPr lang="en-US" sz="2400" b="1" dirty="0" smtClean="0">
              <a:solidFill>
                <a:srgbClr val="461D7C"/>
              </a:solidFill>
              <a:cs typeface="Arial" pitchFamily="34" charset="0"/>
            </a:endParaRPr>
          </a:p>
          <a:p>
            <a:pPr algn="ctr">
              <a:lnSpc>
                <a:spcPct val="80000"/>
              </a:lnSpc>
              <a:spcBef>
                <a:spcPts val="600"/>
              </a:spcBef>
            </a:pPr>
            <a:endParaRPr lang="en-US" sz="2400" b="1" dirty="0" smtClean="0">
              <a:cs typeface="Arial" pitchFamily="34" charset="0"/>
            </a:endParaRPr>
          </a:p>
        </p:txBody>
      </p:sp>
      <p:sp>
        <p:nvSpPr>
          <p:cNvPr id="19" name="Title 18"/>
          <p:cNvSpPr>
            <a:spLocks noGrp="1"/>
          </p:cNvSpPr>
          <p:nvPr>
            <p:ph type="ctrTitle"/>
          </p:nvPr>
        </p:nvSpPr>
        <p:spPr>
          <a:xfrm>
            <a:off x="1143000" y="381000"/>
            <a:ext cx="8001000" cy="1470025"/>
          </a:xfrm>
        </p:spPr>
        <p:txBody>
          <a:bodyPr>
            <a:normAutofit fontScale="90000"/>
          </a:bodyPr>
          <a:lstStyle/>
          <a:p>
            <a:r>
              <a:rPr lang="en-US" dirty="0" smtClean="0">
                <a:latin typeface="+mj-lt"/>
              </a:rPr>
              <a:t>Get Students to Focus on </a:t>
            </a:r>
            <a:r>
              <a:rPr lang="en-US" i="1" dirty="0" smtClean="0">
                <a:latin typeface="+mj-lt"/>
              </a:rPr>
              <a:t>Learning</a:t>
            </a:r>
            <a:r>
              <a:rPr lang="en-US" dirty="0" smtClean="0">
                <a:latin typeface="+mj-lt"/>
              </a:rPr>
              <a:t> Instead of </a:t>
            </a:r>
            <a:r>
              <a:rPr lang="en-US" i="1" dirty="0" smtClean="0">
                <a:latin typeface="+mj-lt"/>
              </a:rPr>
              <a:t>Grades</a:t>
            </a:r>
            <a:r>
              <a:rPr lang="en-US" dirty="0" smtClean="0">
                <a:latin typeface="+mj-lt"/>
              </a:rPr>
              <a:t>:</a:t>
            </a:r>
            <a:r>
              <a:rPr lang="en-US" dirty="0">
                <a:latin typeface="+mj-lt"/>
              </a:rPr>
              <a:t>  </a:t>
            </a:r>
            <a:r>
              <a:rPr lang="en-US" dirty="0" smtClean="0">
                <a:latin typeface="+mj-lt"/>
              </a:rPr>
              <a:t/>
            </a:r>
            <a:br>
              <a:rPr lang="en-US" dirty="0" smtClean="0">
                <a:latin typeface="+mj-lt"/>
              </a:rPr>
            </a:br>
            <a:r>
              <a:rPr lang="en-US" dirty="0" smtClean="0">
                <a:latin typeface="+mj-lt"/>
              </a:rPr>
              <a:t>Metacognition </a:t>
            </a:r>
            <a:r>
              <a:rPr lang="en-US" dirty="0">
                <a:latin typeface="+mj-lt"/>
              </a:rPr>
              <a:t>is the Key!</a:t>
            </a:r>
          </a:p>
        </p:txBody>
      </p:sp>
      <p:sp>
        <p:nvSpPr>
          <p:cNvPr id="20" name="Rectangle 19"/>
          <p:cNvSpPr/>
          <p:nvPr/>
        </p:nvSpPr>
        <p:spPr>
          <a:xfrm>
            <a:off x="0" y="0"/>
            <a:ext cx="11430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29000" y="2362200"/>
            <a:ext cx="3128211" cy="198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108954" y="0"/>
            <a:ext cx="8001000" cy="1143000"/>
          </a:xfrm>
        </p:spPr>
        <p:txBody>
          <a:bodyPr>
            <a:normAutofit fontScale="90000"/>
          </a:bodyPr>
          <a:lstStyle/>
          <a:p>
            <a:r>
              <a:rPr lang="en-US" dirty="0" smtClean="0">
                <a:latin typeface="+mj-lt"/>
              </a:rPr>
              <a:t>Turn Students into Expert Learners:</a:t>
            </a:r>
            <a:endParaRPr lang="en-US" b="1" dirty="0" smtClean="0">
              <a:latin typeface="+mj-lt"/>
              <a:cs typeface="Times New Roman" pitchFamily="18" charset="0"/>
            </a:endParaRPr>
          </a:p>
        </p:txBody>
      </p:sp>
      <p:sp>
        <p:nvSpPr>
          <p:cNvPr id="5" name="Rectangle 4"/>
          <p:cNvSpPr/>
          <p:nvPr/>
        </p:nvSpPr>
        <p:spPr>
          <a:xfrm>
            <a:off x="2147963" y="2121800"/>
            <a:ext cx="6009209" cy="1323439"/>
          </a:xfrm>
          <a:prstGeom prst="rect">
            <a:avLst/>
          </a:prstGeom>
        </p:spPr>
        <p:txBody>
          <a:bodyPr wrap="none">
            <a:spAutoFit/>
          </a:bodyPr>
          <a:lstStyle/>
          <a:p>
            <a:pPr algn="ctr"/>
            <a:r>
              <a:rPr lang="en-US" sz="4000" dirty="0" smtClean="0"/>
              <a:t>Teach Them Metacognitive </a:t>
            </a:r>
          </a:p>
          <a:p>
            <a:pPr algn="ctr"/>
            <a:r>
              <a:rPr lang="en-US" sz="4000" dirty="0" smtClean="0"/>
              <a:t>Learning Strategies!</a:t>
            </a:r>
          </a:p>
        </p:txBody>
      </p:sp>
      <p:sp>
        <p:nvSpPr>
          <p:cNvPr id="6" name="Rectangle 5"/>
          <p:cNvSpPr/>
          <p:nvPr/>
        </p:nvSpPr>
        <p:spPr>
          <a:xfrm>
            <a:off x="0" y="0"/>
            <a:ext cx="11430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0" y="6172200"/>
            <a:ext cx="9144000" cy="0"/>
          </a:xfrm>
          <a:prstGeom prst="line">
            <a:avLst/>
          </a:prstGeom>
          <a:ln w="63500">
            <a:solidFill>
              <a:srgbClr val="461D7C"/>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066800"/>
            <a:ext cx="9144000" cy="0"/>
          </a:xfrm>
          <a:prstGeom prst="line">
            <a:avLst/>
          </a:prstGeom>
          <a:ln w="127000">
            <a:solidFill>
              <a:srgbClr val="461D7C"/>
            </a:solidFill>
          </a:ln>
        </p:spPr>
        <p:style>
          <a:lnRef idx="1">
            <a:schemeClr val="accent1"/>
          </a:lnRef>
          <a:fillRef idx="0">
            <a:schemeClr val="accent1"/>
          </a:fillRef>
          <a:effectRef idx="0">
            <a:schemeClr val="accent1"/>
          </a:effectRef>
          <a:fontRef idx="minor">
            <a:schemeClr val="tx1"/>
          </a:fontRef>
        </p:style>
      </p:cxn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23817" y="3810000"/>
            <a:ext cx="2857500" cy="210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7169270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1602"/>
                                        </p:tgtEl>
                                        <p:attrNameLst>
                                          <p:attrName>style.visibility</p:attrName>
                                        </p:attrNameLst>
                                      </p:cBhvr>
                                      <p:to>
                                        <p:strVal val="visible"/>
                                      </p:to>
                                    </p:set>
                                    <p:animEffect transition="in" filter="dissolve">
                                      <p:cBhvr>
                                        <p:cTn id="7" dur="500"/>
                                        <p:tgtEl>
                                          <p:spTgt spid="281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43000" y="-102433"/>
            <a:ext cx="8001000" cy="1219200"/>
          </a:xfrm>
        </p:spPr>
        <p:txBody>
          <a:bodyPr/>
          <a:lstStyle/>
          <a:p>
            <a:pPr algn="ctr" eaLnBrk="1" hangingPunct="1"/>
            <a:r>
              <a:rPr lang="en-US" dirty="0" smtClean="0">
                <a:latin typeface="+mn-lt"/>
              </a:rPr>
              <a:t>The Story of Three Students</a:t>
            </a:r>
          </a:p>
        </p:txBody>
      </p:sp>
      <p:sp>
        <p:nvSpPr>
          <p:cNvPr id="5123" name="Rectangle 3"/>
          <p:cNvSpPr>
            <a:spLocks noGrp="1" noChangeArrowheads="1"/>
          </p:cNvSpPr>
          <p:nvPr>
            <p:ph type="body" idx="1"/>
          </p:nvPr>
        </p:nvSpPr>
        <p:spPr>
          <a:xfrm>
            <a:off x="1311322" y="1600200"/>
            <a:ext cx="7848600" cy="5867400"/>
          </a:xfrm>
        </p:spPr>
        <p:txBody>
          <a:bodyPr>
            <a:normAutofit fontScale="92500" lnSpcReduction="10000"/>
          </a:bodyPr>
          <a:lstStyle/>
          <a:p>
            <a:pPr eaLnBrk="1" hangingPunct="1">
              <a:lnSpc>
                <a:spcPct val="90000"/>
              </a:lnSpc>
              <a:buFont typeface="Wingdings" pitchFamily="2" charset="2"/>
              <a:buChar char="§"/>
            </a:pPr>
            <a:r>
              <a:rPr lang="en-US" sz="3000" b="1" dirty="0" smtClean="0">
                <a:solidFill>
                  <a:srgbClr val="461D7C"/>
                </a:solidFill>
                <a:latin typeface="+mn-lt"/>
              </a:rPr>
              <a:t>Travis</a:t>
            </a:r>
            <a:r>
              <a:rPr lang="en-US" sz="3000" dirty="0" smtClean="0">
                <a:solidFill>
                  <a:srgbClr val="461D7C"/>
                </a:solidFill>
                <a:latin typeface="+mn-lt"/>
              </a:rPr>
              <a:t>, </a:t>
            </a:r>
            <a:r>
              <a:rPr lang="en-US" sz="3000" i="1" dirty="0" smtClean="0">
                <a:solidFill>
                  <a:srgbClr val="461D7C"/>
                </a:solidFill>
                <a:latin typeface="+mn-lt"/>
              </a:rPr>
              <a:t>junior psychology student</a:t>
            </a:r>
          </a:p>
          <a:p>
            <a:pPr marL="0" indent="0" eaLnBrk="1" hangingPunct="1">
              <a:lnSpc>
                <a:spcPct val="90000"/>
              </a:lnSpc>
              <a:buNone/>
            </a:pPr>
            <a:r>
              <a:rPr lang="en-US" sz="3000" dirty="0" smtClean="0">
                <a:solidFill>
                  <a:srgbClr val="461D7C"/>
                </a:solidFill>
                <a:latin typeface="+mn-lt"/>
              </a:rPr>
              <a:t>    47, 52, </a:t>
            </a:r>
            <a:r>
              <a:rPr lang="en-US" sz="3000" u="sng" dirty="0" smtClean="0">
                <a:solidFill>
                  <a:srgbClr val="FF0000"/>
                </a:solidFill>
                <a:latin typeface="+mn-lt"/>
              </a:rPr>
              <a:t>82, 86</a:t>
            </a:r>
            <a:r>
              <a:rPr lang="en-US" sz="3000" dirty="0" smtClean="0">
                <a:solidFill>
                  <a:srgbClr val="461D7C"/>
                </a:solidFill>
                <a:latin typeface="+mn-lt"/>
              </a:rPr>
              <a:t>			   	B in course</a:t>
            </a:r>
          </a:p>
          <a:p>
            <a:pPr marL="0" indent="0" eaLnBrk="1" hangingPunct="1">
              <a:lnSpc>
                <a:spcPct val="90000"/>
              </a:lnSpc>
              <a:buNone/>
            </a:pPr>
            <a:endParaRPr lang="en-US" sz="3000" dirty="0">
              <a:solidFill>
                <a:srgbClr val="461D7C"/>
              </a:solidFill>
              <a:latin typeface="+mn-lt"/>
            </a:endParaRPr>
          </a:p>
          <a:p>
            <a:pPr>
              <a:lnSpc>
                <a:spcPct val="90000"/>
              </a:lnSpc>
            </a:pPr>
            <a:r>
              <a:rPr lang="en-US" sz="3000" b="1" dirty="0">
                <a:solidFill>
                  <a:srgbClr val="461D7C"/>
                </a:solidFill>
                <a:latin typeface="+mn-lt"/>
              </a:rPr>
              <a:t>Maryam</a:t>
            </a:r>
            <a:r>
              <a:rPr lang="en-US" sz="3000" dirty="0">
                <a:solidFill>
                  <a:srgbClr val="461D7C"/>
                </a:solidFill>
                <a:latin typeface="+mn-lt"/>
              </a:rPr>
              <a:t>, </a:t>
            </a:r>
            <a:r>
              <a:rPr lang="en-US" sz="3000" i="1" dirty="0">
                <a:solidFill>
                  <a:srgbClr val="461D7C"/>
                </a:solidFill>
                <a:latin typeface="+mn-lt"/>
              </a:rPr>
              <a:t>first year art student</a:t>
            </a:r>
          </a:p>
          <a:p>
            <a:pPr>
              <a:lnSpc>
                <a:spcPct val="90000"/>
              </a:lnSpc>
              <a:buNone/>
            </a:pPr>
            <a:r>
              <a:rPr lang="en-US" sz="3000" dirty="0">
                <a:solidFill>
                  <a:srgbClr val="461D7C"/>
                </a:solidFill>
                <a:latin typeface="+mn-lt"/>
              </a:rPr>
              <a:t>	57, </a:t>
            </a:r>
            <a:r>
              <a:rPr lang="en-US" sz="3000" u="sng" dirty="0" smtClean="0">
                <a:solidFill>
                  <a:srgbClr val="FF3300"/>
                </a:solidFill>
                <a:latin typeface="+mn-lt"/>
              </a:rPr>
              <a:t>87</a:t>
            </a:r>
            <a:r>
              <a:rPr lang="en-US" sz="3000" dirty="0" smtClean="0">
                <a:solidFill>
                  <a:srgbClr val="FF3300"/>
                </a:solidFill>
                <a:latin typeface="+mn-lt"/>
              </a:rPr>
              <a:t>					</a:t>
            </a:r>
            <a:r>
              <a:rPr lang="en-US" sz="3000" dirty="0" smtClean="0">
                <a:solidFill>
                  <a:srgbClr val="461D7C"/>
                </a:solidFill>
                <a:latin typeface="+mn-lt"/>
              </a:rPr>
              <a:t>B in course</a:t>
            </a:r>
            <a:endParaRPr lang="en-US" sz="3000" u="sng" dirty="0" smtClean="0">
              <a:solidFill>
                <a:srgbClr val="FF0000"/>
              </a:solidFill>
              <a:latin typeface="+mn-lt"/>
            </a:endParaRPr>
          </a:p>
          <a:p>
            <a:pPr marL="0" indent="0">
              <a:lnSpc>
                <a:spcPct val="90000"/>
              </a:lnSpc>
              <a:buNone/>
            </a:pPr>
            <a:endParaRPr lang="en-US" sz="3000" u="sng" dirty="0" smtClean="0">
              <a:solidFill>
                <a:srgbClr val="FF0000"/>
              </a:solidFill>
              <a:latin typeface="+mn-lt"/>
            </a:endParaRPr>
          </a:p>
          <a:p>
            <a:pPr>
              <a:buFont typeface="Wingdings" pitchFamily="2" charset="2"/>
              <a:buChar char="§"/>
            </a:pPr>
            <a:r>
              <a:rPr lang="en-US" sz="3000" b="1" dirty="0" smtClean="0">
                <a:solidFill>
                  <a:srgbClr val="461D7C"/>
                </a:solidFill>
                <a:latin typeface="+mn-lt"/>
              </a:rPr>
              <a:t>Dana</a:t>
            </a:r>
            <a:r>
              <a:rPr lang="en-US" sz="3000" dirty="0" smtClean="0">
                <a:solidFill>
                  <a:srgbClr val="461D7C"/>
                </a:solidFill>
                <a:latin typeface="+mn-lt"/>
              </a:rPr>
              <a:t>, </a:t>
            </a:r>
            <a:r>
              <a:rPr lang="en-US" sz="3000" i="1" dirty="0" smtClean="0">
                <a:solidFill>
                  <a:srgbClr val="461D7C"/>
                </a:solidFill>
                <a:latin typeface="+mn-lt"/>
              </a:rPr>
              <a:t>first year physics student</a:t>
            </a:r>
          </a:p>
          <a:p>
            <a:pPr marL="0" indent="0">
              <a:buNone/>
            </a:pPr>
            <a:r>
              <a:rPr lang="en-US" sz="3000" dirty="0" smtClean="0">
                <a:solidFill>
                  <a:srgbClr val="461D7C"/>
                </a:solidFill>
                <a:latin typeface="+mn-lt"/>
              </a:rPr>
              <a:t>    80, 54, </a:t>
            </a:r>
            <a:r>
              <a:rPr lang="en-US" sz="3000" u="sng" dirty="0" smtClean="0">
                <a:solidFill>
                  <a:srgbClr val="FF0000"/>
                </a:solidFill>
                <a:latin typeface="+mn-lt"/>
              </a:rPr>
              <a:t>91, 97, 90 (final)</a:t>
            </a:r>
            <a:r>
              <a:rPr lang="en-US" sz="3000" dirty="0" smtClean="0">
                <a:solidFill>
                  <a:srgbClr val="FF0000"/>
                </a:solidFill>
                <a:latin typeface="+mn-lt"/>
              </a:rPr>
              <a:t>	   	</a:t>
            </a:r>
            <a:r>
              <a:rPr lang="en-US" sz="3000" dirty="0" smtClean="0">
                <a:solidFill>
                  <a:srgbClr val="461D7C"/>
                </a:solidFill>
                <a:latin typeface="+mn-lt"/>
              </a:rPr>
              <a:t>A in course</a:t>
            </a:r>
          </a:p>
          <a:p>
            <a:pPr marL="0" indent="0">
              <a:buNone/>
            </a:pPr>
            <a:endParaRPr lang="en-US" dirty="0">
              <a:solidFill>
                <a:srgbClr val="461D7C"/>
              </a:solidFill>
              <a:latin typeface="+mn-lt"/>
            </a:endParaRPr>
          </a:p>
          <a:p>
            <a:pPr marL="0" indent="0">
              <a:buNone/>
            </a:pPr>
            <a:r>
              <a:rPr lang="en-US" dirty="0" smtClean="0">
                <a:solidFill>
                  <a:srgbClr val="FF0000"/>
                </a:solidFill>
              </a:rPr>
              <a:t>	</a:t>
            </a:r>
            <a:endParaRPr lang="en-US" u="sng" dirty="0" smtClean="0">
              <a:solidFill>
                <a:srgbClr val="FF0000"/>
              </a:solidFill>
            </a:endParaRPr>
          </a:p>
          <a:p>
            <a:pPr eaLnBrk="1" hangingPunct="1">
              <a:lnSpc>
                <a:spcPct val="90000"/>
              </a:lnSpc>
              <a:buFont typeface="Wingdings" pitchFamily="2" charset="2"/>
              <a:buNone/>
            </a:pPr>
            <a:endParaRPr lang="en-US" u="sng" dirty="0" smtClean="0">
              <a:solidFill>
                <a:srgbClr val="FF3300"/>
              </a:solidFill>
            </a:endParaRPr>
          </a:p>
          <a:p>
            <a:pPr>
              <a:buFont typeface="Wingdings" pitchFamily="2" charset="2"/>
              <a:buNone/>
            </a:pPr>
            <a:endParaRPr lang="en-US" u="sng" dirty="0" smtClean="0">
              <a:solidFill>
                <a:srgbClr val="FF3300"/>
              </a:solidFill>
            </a:endParaRPr>
          </a:p>
          <a:p>
            <a:pPr eaLnBrk="1" hangingPunct="1">
              <a:lnSpc>
                <a:spcPct val="90000"/>
              </a:lnSpc>
              <a:buFont typeface="Wingdings" pitchFamily="2" charset="2"/>
              <a:buNone/>
            </a:pPr>
            <a:r>
              <a:rPr lang="en-US" sz="2400" dirty="0" smtClean="0"/>
              <a:t>		</a:t>
            </a:r>
          </a:p>
          <a:p>
            <a:pPr eaLnBrk="1" hangingPunct="1">
              <a:lnSpc>
                <a:spcPct val="90000"/>
              </a:lnSpc>
              <a:buFont typeface="Wingdings" pitchFamily="2" charset="2"/>
              <a:buNone/>
            </a:pPr>
            <a:endParaRPr lang="en-US" sz="2800" dirty="0" smtClean="0">
              <a:solidFill>
                <a:srgbClr val="FF3300"/>
              </a:solidFill>
            </a:endParaRPr>
          </a:p>
          <a:p>
            <a:pPr eaLnBrk="1" hangingPunct="1">
              <a:lnSpc>
                <a:spcPct val="90000"/>
              </a:lnSpc>
              <a:buFont typeface="Wingdings" pitchFamily="2" charset="2"/>
              <a:buNone/>
            </a:pPr>
            <a:endParaRPr lang="en-US" sz="2800" dirty="0" smtClean="0">
              <a:solidFill>
                <a:srgbClr val="FF3300"/>
              </a:solidFill>
            </a:endParaRPr>
          </a:p>
          <a:p>
            <a:pPr eaLnBrk="1" hangingPunct="1">
              <a:lnSpc>
                <a:spcPct val="90000"/>
              </a:lnSpc>
              <a:buFont typeface="Wingdings" pitchFamily="2" charset="2"/>
              <a:buNone/>
            </a:pPr>
            <a:endParaRPr lang="en-US" sz="2800" dirty="0" smtClean="0">
              <a:solidFill>
                <a:srgbClr val="FF3300"/>
              </a:solidFill>
            </a:endParaRPr>
          </a:p>
        </p:txBody>
      </p:sp>
      <p:sp>
        <p:nvSpPr>
          <p:cNvPr id="4" name="Rectangle 3"/>
          <p:cNvSpPr/>
          <p:nvPr/>
        </p:nvSpPr>
        <p:spPr>
          <a:xfrm>
            <a:off x="0" y="0"/>
            <a:ext cx="11430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0" y="6172200"/>
            <a:ext cx="9144000" cy="0"/>
          </a:xfrm>
          <a:prstGeom prst="line">
            <a:avLst/>
          </a:prstGeom>
          <a:ln w="63500">
            <a:solidFill>
              <a:srgbClr val="461D7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066800"/>
            <a:ext cx="9144000" cy="0"/>
          </a:xfrm>
          <a:prstGeom prst="line">
            <a:avLst/>
          </a:prstGeom>
          <a:ln w="127000">
            <a:solidFill>
              <a:srgbClr val="461D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0814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0"/>
            <a:ext cx="7772400" cy="1143000"/>
          </a:xfrm>
        </p:spPr>
        <p:txBody>
          <a:bodyPr>
            <a:normAutofit/>
          </a:bodyPr>
          <a:lstStyle/>
          <a:p>
            <a:pPr algn="ctr" eaLnBrk="1" hangingPunct="1"/>
            <a:r>
              <a:rPr lang="en-US" sz="4000" dirty="0" smtClean="0">
                <a:latin typeface="Calibri" pitchFamily="34" charset="0"/>
                <a:cs typeface="Calibri" pitchFamily="34" charset="0"/>
              </a:rPr>
              <a:t>How’d They Do It?</a:t>
            </a:r>
          </a:p>
        </p:txBody>
      </p:sp>
      <p:sp>
        <p:nvSpPr>
          <p:cNvPr id="18435" name="Rectangle 3"/>
          <p:cNvSpPr>
            <a:spLocks noGrp="1" noChangeArrowheads="1"/>
          </p:cNvSpPr>
          <p:nvPr>
            <p:ph type="body" idx="1"/>
          </p:nvPr>
        </p:nvSpPr>
        <p:spPr>
          <a:xfrm>
            <a:off x="1295400" y="1981200"/>
            <a:ext cx="7848600" cy="3962400"/>
          </a:xfrm>
        </p:spPr>
        <p:txBody>
          <a:bodyPr>
            <a:noAutofit/>
          </a:bodyPr>
          <a:lstStyle/>
          <a:p>
            <a:pPr>
              <a:buFont typeface="Wingdings" pitchFamily="2" charset="2"/>
              <a:buChar char="§"/>
            </a:pPr>
            <a:r>
              <a:rPr lang="en-US" dirty="0" smtClean="0">
                <a:solidFill>
                  <a:schemeClr val="tx1"/>
                </a:solidFill>
                <a:latin typeface="+mn-lt"/>
              </a:rPr>
              <a:t>They used </a:t>
            </a:r>
            <a:r>
              <a:rPr lang="en-US" b="1" i="1" dirty="0" smtClean="0">
                <a:solidFill>
                  <a:schemeClr val="tx1"/>
                </a:solidFill>
                <a:latin typeface="+mn-lt"/>
              </a:rPr>
              <a:t>metacognitive strategies</a:t>
            </a:r>
            <a:endParaRPr lang="en-US" dirty="0" smtClean="0">
              <a:solidFill>
                <a:schemeClr val="tx1"/>
              </a:solidFill>
              <a:latin typeface="+mn-lt"/>
            </a:endParaRPr>
          </a:p>
          <a:p>
            <a:pPr eaLnBrk="1" hangingPunct="1">
              <a:buFont typeface="Wingdings" pitchFamily="2" charset="2"/>
              <a:buChar char="§"/>
            </a:pPr>
            <a:endParaRPr lang="en-US" dirty="0" smtClean="0">
              <a:solidFill>
                <a:schemeClr val="tx1"/>
              </a:solidFill>
              <a:latin typeface="+mn-lt"/>
            </a:endParaRPr>
          </a:p>
          <a:p>
            <a:pPr eaLnBrk="1" hangingPunct="1">
              <a:buFont typeface="Wingdings" pitchFamily="2" charset="2"/>
              <a:buChar char="§"/>
            </a:pPr>
            <a:r>
              <a:rPr lang="en-US" dirty="0" smtClean="0">
                <a:solidFill>
                  <a:schemeClr val="tx1"/>
                </a:solidFill>
                <a:latin typeface="+mn-lt"/>
              </a:rPr>
              <a:t>They began </a:t>
            </a:r>
            <a:r>
              <a:rPr lang="en-US" b="1" i="1" dirty="0" smtClean="0">
                <a:solidFill>
                  <a:schemeClr val="tx1"/>
                </a:solidFill>
                <a:latin typeface="+mn-lt"/>
              </a:rPr>
              <a:t>thinking about their thinking</a:t>
            </a:r>
          </a:p>
          <a:p>
            <a:pPr eaLnBrk="1" hangingPunct="1">
              <a:buFont typeface="Wingdings" pitchFamily="2" charset="2"/>
              <a:buChar char="§"/>
            </a:pPr>
            <a:endParaRPr lang="en-US" dirty="0">
              <a:solidFill>
                <a:schemeClr val="tx1"/>
              </a:solidFill>
              <a:latin typeface="+mn-lt"/>
            </a:endParaRPr>
          </a:p>
          <a:p>
            <a:pPr eaLnBrk="1" hangingPunct="1">
              <a:buFont typeface="Wingdings" pitchFamily="2" charset="2"/>
              <a:buChar char="§"/>
            </a:pPr>
            <a:r>
              <a:rPr lang="en-US" dirty="0" smtClean="0">
                <a:solidFill>
                  <a:schemeClr val="tx1"/>
                </a:solidFill>
                <a:latin typeface="+mn-lt"/>
              </a:rPr>
              <a:t> They focused on </a:t>
            </a:r>
            <a:r>
              <a:rPr lang="en-US" b="1" i="1" dirty="0" smtClean="0">
                <a:solidFill>
                  <a:schemeClr val="tx1"/>
                </a:solidFill>
                <a:latin typeface="+mn-lt"/>
              </a:rPr>
              <a:t>learning instead of grades</a:t>
            </a:r>
          </a:p>
        </p:txBody>
      </p:sp>
      <p:cxnSp>
        <p:nvCxnSpPr>
          <p:cNvPr id="4" name="Straight Connector 3"/>
          <p:cNvCxnSpPr/>
          <p:nvPr/>
        </p:nvCxnSpPr>
        <p:spPr>
          <a:xfrm>
            <a:off x="0" y="1066800"/>
            <a:ext cx="9144000" cy="0"/>
          </a:xfrm>
          <a:prstGeom prst="line">
            <a:avLst/>
          </a:prstGeom>
          <a:ln w="127000">
            <a:solidFill>
              <a:srgbClr val="461D7C"/>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0"/>
            <a:ext cx="9906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0" y="6172200"/>
            <a:ext cx="9144000" cy="0"/>
          </a:xfrm>
          <a:prstGeom prst="line">
            <a:avLst/>
          </a:prstGeom>
          <a:ln w="63500">
            <a:solidFill>
              <a:srgbClr val="461D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25072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36260" y="695467"/>
            <a:ext cx="7924800" cy="1143000"/>
          </a:xfrm>
        </p:spPr>
        <p:txBody>
          <a:bodyPr>
            <a:normAutofit fontScale="90000"/>
          </a:bodyPr>
          <a:lstStyle/>
          <a:p>
            <a:pPr algn="l">
              <a:lnSpc>
                <a:spcPct val="90000"/>
              </a:lnSpc>
            </a:pPr>
            <a:r>
              <a:rPr lang="en-US" b="1" dirty="0" smtClean="0"/>
              <a:t/>
            </a:r>
            <a:br>
              <a:rPr lang="en-US" b="1" dirty="0" smtClean="0"/>
            </a:br>
            <a:r>
              <a:rPr lang="en-US" dirty="0" smtClean="0"/>
              <a:t>Travis, </a:t>
            </a:r>
            <a:r>
              <a:rPr lang="en-US" b="0" i="1" dirty="0" smtClean="0"/>
              <a:t>junior psychology student</a:t>
            </a:r>
            <a:r>
              <a:rPr lang="en-US" dirty="0" smtClean="0"/>
              <a:t/>
            </a:r>
            <a:br>
              <a:rPr lang="en-US" dirty="0" smtClean="0"/>
            </a:br>
            <a:r>
              <a:rPr lang="en-US" dirty="0" smtClean="0"/>
              <a:t>	47, 52, </a:t>
            </a:r>
            <a:r>
              <a:rPr lang="en-US" u="sng" dirty="0" smtClean="0">
                <a:solidFill>
                  <a:srgbClr val="FF3300"/>
                </a:solidFill>
              </a:rPr>
              <a:t>82, 86</a:t>
            </a:r>
            <a:br>
              <a:rPr lang="en-US" u="sng" dirty="0" smtClean="0">
                <a:solidFill>
                  <a:srgbClr val="FF3300"/>
                </a:solidFill>
              </a:rPr>
            </a:br>
            <a:endParaRPr lang="en-US" b="1" dirty="0" smtClean="0"/>
          </a:p>
        </p:txBody>
      </p:sp>
      <p:sp>
        <p:nvSpPr>
          <p:cNvPr id="10243" name="Rectangle 3"/>
          <p:cNvSpPr>
            <a:spLocks noGrp="1" noChangeArrowheads="1"/>
          </p:cNvSpPr>
          <p:nvPr>
            <p:ph type="body" idx="1"/>
          </p:nvPr>
        </p:nvSpPr>
        <p:spPr>
          <a:xfrm>
            <a:off x="1141863" y="1828800"/>
            <a:ext cx="8229600" cy="5486400"/>
          </a:xfrm>
        </p:spPr>
        <p:txBody>
          <a:bodyPr/>
          <a:lstStyle/>
          <a:p>
            <a:pPr eaLnBrk="1" hangingPunct="1">
              <a:buFont typeface="Wingdings" pitchFamily="2" charset="2"/>
              <a:buNone/>
            </a:pPr>
            <a:r>
              <a:rPr lang="en-US" dirty="0" smtClean="0"/>
              <a:t>	</a:t>
            </a:r>
          </a:p>
          <a:p>
            <a:pPr eaLnBrk="1" hangingPunct="1">
              <a:buFont typeface="Wingdings" pitchFamily="2" charset="2"/>
              <a:buNone/>
            </a:pPr>
            <a:r>
              <a:rPr lang="en-US" sz="2800" dirty="0" smtClean="0"/>
              <a:t>	</a:t>
            </a:r>
            <a:r>
              <a:rPr lang="en-US" sz="2800" dirty="0" smtClean="0">
                <a:solidFill>
                  <a:srgbClr val="7030A0"/>
                </a:solidFill>
              </a:rPr>
              <a:t>Problem:  </a:t>
            </a:r>
            <a:r>
              <a:rPr lang="en-US" sz="2800" dirty="0" smtClean="0">
                <a:solidFill>
                  <a:schemeClr val="tx1"/>
                </a:solidFill>
              </a:rPr>
              <a:t>Reading Comprehension</a:t>
            </a:r>
          </a:p>
          <a:p>
            <a:pPr eaLnBrk="1" hangingPunct="1">
              <a:buFont typeface="Wingdings" pitchFamily="2" charset="2"/>
              <a:buNone/>
            </a:pPr>
            <a:endParaRPr lang="en-US" sz="2800" dirty="0" smtClean="0">
              <a:solidFill>
                <a:schemeClr val="tx1"/>
              </a:solidFill>
            </a:endParaRPr>
          </a:p>
          <a:p>
            <a:pPr eaLnBrk="1" hangingPunct="1">
              <a:buFont typeface="Wingdings" pitchFamily="2" charset="2"/>
              <a:buNone/>
            </a:pPr>
            <a:r>
              <a:rPr lang="en-US" sz="2800" dirty="0" smtClean="0">
                <a:solidFill>
                  <a:schemeClr val="tx1"/>
                </a:solidFill>
              </a:rPr>
              <a:t>	</a:t>
            </a:r>
            <a:r>
              <a:rPr lang="en-US" sz="2800" dirty="0" smtClean="0">
                <a:solidFill>
                  <a:srgbClr val="FF0000"/>
                </a:solidFill>
              </a:rPr>
              <a:t>Solution:  </a:t>
            </a:r>
            <a:r>
              <a:rPr lang="en-US" sz="2800" dirty="0" smtClean="0">
                <a:solidFill>
                  <a:schemeClr val="tx1"/>
                </a:solidFill>
              </a:rPr>
              <a:t>Preview text before reading</a:t>
            </a:r>
          </a:p>
          <a:p>
            <a:pPr eaLnBrk="1" hangingPunct="1">
              <a:buFont typeface="Wingdings" pitchFamily="2" charset="2"/>
              <a:buNone/>
            </a:pPr>
            <a:r>
              <a:rPr lang="en-US" sz="2800" dirty="0" smtClean="0">
                <a:solidFill>
                  <a:schemeClr val="tx1"/>
                </a:solidFill>
              </a:rPr>
              <a:t>			 Develop questions</a:t>
            </a:r>
          </a:p>
          <a:p>
            <a:pPr eaLnBrk="1" hangingPunct="1">
              <a:buFont typeface="Wingdings" pitchFamily="2" charset="2"/>
              <a:buNone/>
            </a:pPr>
            <a:r>
              <a:rPr lang="en-US" sz="2800" dirty="0" smtClean="0">
                <a:solidFill>
                  <a:schemeClr val="tx1"/>
                </a:solidFill>
              </a:rPr>
              <a:t>			 Read one paragraph at a time</a:t>
            </a:r>
          </a:p>
          <a:p>
            <a:pPr eaLnBrk="1" hangingPunct="1">
              <a:buFont typeface="Wingdings" pitchFamily="2" charset="2"/>
              <a:buNone/>
            </a:pPr>
            <a:r>
              <a:rPr lang="en-US" sz="2800" dirty="0" smtClean="0">
                <a:solidFill>
                  <a:schemeClr val="tx1"/>
                </a:solidFill>
              </a:rPr>
              <a:t>			     and paraphrase information</a:t>
            </a:r>
          </a:p>
          <a:p>
            <a:pPr eaLnBrk="1" hangingPunct="1">
              <a:buFont typeface="Wingdings" pitchFamily="2" charset="2"/>
              <a:buNone/>
            </a:pPr>
            <a:endParaRPr lang="en-US" sz="2800" b="1" dirty="0" smtClean="0"/>
          </a:p>
        </p:txBody>
      </p:sp>
      <p:pic>
        <p:nvPicPr>
          <p:cNvPr id="26626" name="Picture 2" descr="C:\Documents and Settings\Saundra\Local Settings\Temporary Internet Files\Content.IE5\J5TW0J2V\MC900217136[1].wmf"/>
          <p:cNvPicPr>
            <a:picLocks noChangeAspect="1" noChangeArrowheads="1"/>
          </p:cNvPicPr>
          <p:nvPr/>
        </p:nvPicPr>
        <p:blipFill>
          <a:blip r:embed="rId3" cstate="print"/>
          <a:srcRect/>
          <a:stretch>
            <a:fillRect/>
          </a:stretch>
        </p:blipFill>
        <p:spPr bwMode="auto">
          <a:xfrm>
            <a:off x="7543800" y="723900"/>
            <a:ext cx="1295400" cy="1295400"/>
          </a:xfrm>
          <a:prstGeom prst="rect">
            <a:avLst/>
          </a:prstGeom>
          <a:noFill/>
        </p:spPr>
      </p:pic>
      <p:sp>
        <p:nvSpPr>
          <p:cNvPr id="5" name="Rectangle 4"/>
          <p:cNvSpPr/>
          <p:nvPr/>
        </p:nvSpPr>
        <p:spPr>
          <a:xfrm>
            <a:off x="0" y="0"/>
            <a:ext cx="11430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0" y="6172200"/>
            <a:ext cx="9144000" cy="0"/>
          </a:xfrm>
          <a:prstGeom prst="line">
            <a:avLst/>
          </a:prstGeom>
          <a:ln w="63500">
            <a:solidFill>
              <a:srgbClr val="461D7C"/>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2204533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09934" y="685800"/>
            <a:ext cx="7924800" cy="1143000"/>
          </a:xfrm>
        </p:spPr>
        <p:txBody>
          <a:bodyPr>
            <a:normAutofit fontScale="90000"/>
          </a:bodyPr>
          <a:lstStyle/>
          <a:p>
            <a:pPr algn="l">
              <a:lnSpc>
                <a:spcPct val="90000"/>
              </a:lnSpc>
            </a:pPr>
            <a:r>
              <a:rPr lang="en-US" dirty="0" smtClean="0"/>
              <a:t>Maryam, </a:t>
            </a:r>
            <a:r>
              <a:rPr lang="en-US" b="0" i="1" dirty="0" smtClean="0"/>
              <a:t>freshman art student</a:t>
            </a:r>
            <a:r>
              <a:rPr lang="en-US" dirty="0" smtClean="0"/>
              <a:t/>
            </a:r>
            <a:br>
              <a:rPr lang="en-US" dirty="0" smtClean="0"/>
            </a:br>
            <a:r>
              <a:rPr lang="en-US" dirty="0" smtClean="0">
                <a:solidFill>
                  <a:srgbClr val="FF3300"/>
                </a:solidFill>
              </a:rPr>
              <a:t>	</a:t>
            </a:r>
            <a:r>
              <a:rPr lang="en-US" dirty="0" smtClean="0"/>
              <a:t>57, </a:t>
            </a:r>
            <a:r>
              <a:rPr lang="en-US" u="sng" dirty="0" smtClean="0">
                <a:solidFill>
                  <a:srgbClr val="FF3300"/>
                </a:solidFill>
              </a:rPr>
              <a:t>87</a:t>
            </a:r>
          </a:p>
        </p:txBody>
      </p:sp>
      <p:sp>
        <p:nvSpPr>
          <p:cNvPr id="10243" name="Rectangle 3"/>
          <p:cNvSpPr>
            <a:spLocks noGrp="1" noChangeArrowheads="1"/>
          </p:cNvSpPr>
          <p:nvPr>
            <p:ph type="body" idx="1"/>
          </p:nvPr>
        </p:nvSpPr>
        <p:spPr>
          <a:xfrm>
            <a:off x="990600" y="1981200"/>
            <a:ext cx="8153400" cy="5486400"/>
          </a:xfrm>
        </p:spPr>
        <p:txBody>
          <a:bodyPr>
            <a:normAutofit/>
          </a:bodyPr>
          <a:lstStyle/>
          <a:p>
            <a:pPr eaLnBrk="1" hangingPunct="1">
              <a:buFont typeface="Wingdings" pitchFamily="2" charset="2"/>
              <a:buNone/>
            </a:pPr>
            <a:r>
              <a:rPr lang="en-US" dirty="0" smtClean="0"/>
              <a:t>	</a:t>
            </a:r>
            <a:endParaRPr lang="en-US" b="1" dirty="0" smtClean="0"/>
          </a:p>
          <a:p>
            <a:pPr eaLnBrk="1" hangingPunct="1">
              <a:buFont typeface="Wingdings" pitchFamily="2" charset="2"/>
              <a:buNone/>
            </a:pPr>
            <a:r>
              <a:rPr lang="en-US" sz="2800" b="1" dirty="0" smtClean="0"/>
              <a:t>	</a:t>
            </a:r>
            <a:r>
              <a:rPr lang="en-US" sz="2800" dirty="0" smtClean="0">
                <a:solidFill>
                  <a:schemeClr val="tx1"/>
                </a:solidFill>
              </a:rPr>
              <a:t>Problem:  Not seeing the underlying 			           structure of different types of art</a:t>
            </a:r>
          </a:p>
          <a:p>
            <a:pPr eaLnBrk="1" hangingPunct="1">
              <a:buFont typeface="Wingdings" pitchFamily="2" charset="2"/>
              <a:buNone/>
            </a:pPr>
            <a:endParaRPr lang="en-US" sz="2800" dirty="0" smtClean="0">
              <a:solidFill>
                <a:schemeClr val="tx1"/>
              </a:solidFill>
            </a:endParaRPr>
          </a:p>
          <a:p>
            <a:pPr eaLnBrk="1" hangingPunct="1">
              <a:buFont typeface="Wingdings" pitchFamily="2" charset="2"/>
              <a:buNone/>
            </a:pPr>
            <a:r>
              <a:rPr lang="en-US" sz="2800" dirty="0" smtClean="0">
                <a:solidFill>
                  <a:schemeClr val="tx1"/>
                </a:solidFill>
              </a:rPr>
              <a:t>	Solution:  Focus on characteristics of different 		 artists’ work in order to indentify the 		 painter of an unfamiliar piece of art</a:t>
            </a:r>
            <a:endParaRPr lang="en-US" sz="2800" b="1" i="1" dirty="0" smtClean="0">
              <a:solidFill>
                <a:schemeClr val="tx1"/>
              </a:solidFill>
            </a:endParaRPr>
          </a:p>
        </p:txBody>
      </p:sp>
      <p:pic>
        <p:nvPicPr>
          <p:cNvPr id="28676" name="Picture 4" descr="C:\Documents and Settings\Saundra\Local Settings\Temporary Internet Files\Content.IE5\U8BNXLZZ\MC900240617[1].wmf"/>
          <p:cNvPicPr>
            <a:picLocks noChangeAspect="1" noChangeArrowheads="1"/>
          </p:cNvPicPr>
          <p:nvPr/>
        </p:nvPicPr>
        <p:blipFill>
          <a:blip r:embed="rId3" cstate="print"/>
          <a:srcRect/>
          <a:stretch>
            <a:fillRect/>
          </a:stretch>
        </p:blipFill>
        <p:spPr bwMode="auto">
          <a:xfrm>
            <a:off x="7317943" y="914400"/>
            <a:ext cx="1826057" cy="1289304"/>
          </a:xfrm>
          <a:prstGeom prst="rect">
            <a:avLst/>
          </a:prstGeom>
          <a:noFill/>
        </p:spPr>
      </p:pic>
      <p:sp>
        <p:nvSpPr>
          <p:cNvPr id="5" name="Rectangle 4"/>
          <p:cNvSpPr/>
          <p:nvPr/>
        </p:nvSpPr>
        <p:spPr>
          <a:xfrm>
            <a:off x="0" y="0"/>
            <a:ext cx="9906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xmlns="" val="316480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18063" y="700585"/>
            <a:ext cx="7924800" cy="1143000"/>
          </a:xfrm>
        </p:spPr>
        <p:txBody>
          <a:bodyPr>
            <a:normAutofit fontScale="90000"/>
          </a:bodyPr>
          <a:lstStyle/>
          <a:p>
            <a:pPr algn="l"/>
            <a:r>
              <a:rPr lang="en-US" dirty="0" smtClean="0"/>
              <a:t>Dana, </a:t>
            </a:r>
            <a:r>
              <a:rPr lang="en-US" b="0" i="1" dirty="0" smtClean="0"/>
              <a:t>first year physics student</a:t>
            </a:r>
            <a:r>
              <a:rPr lang="en-US" dirty="0" smtClean="0"/>
              <a:t/>
            </a:r>
            <a:br>
              <a:rPr lang="en-US" dirty="0" smtClean="0"/>
            </a:br>
            <a:r>
              <a:rPr lang="en-US" dirty="0" smtClean="0"/>
              <a:t>	80, 54, </a:t>
            </a:r>
            <a:r>
              <a:rPr lang="en-US" u="sng" dirty="0" smtClean="0">
                <a:solidFill>
                  <a:srgbClr val="FF3300"/>
                </a:solidFill>
              </a:rPr>
              <a:t>91, 97, 90 (final)</a:t>
            </a:r>
          </a:p>
        </p:txBody>
      </p:sp>
      <p:sp>
        <p:nvSpPr>
          <p:cNvPr id="10243" name="Rectangle 3"/>
          <p:cNvSpPr>
            <a:spLocks noGrp="1" noChangeArrowheads="1"/>
          </p:cNvSpPr>
          <p:nvPr>
            <p:ph type="body" idx="1"/>
          </p:nvPr>
        </p:nvSpPr>
        <p:spPr>
          <a:xfrm>
            <a:off x="914400" y="2362200"/>
            <a:ext cx="8229600" cy="3581400"/>
          </a:xfrm>
        </p:spPr>
        <p:txBody>
          <a:bodyPr>
            <a:normAutofit/>
          </a:bodyPr>
          <a:lstStyle/>
          <a:p>
            <a:pPr eaLnBrk="1" hangingPunct="1">
              <a:buFont typeface="Wingdings" pitchFamily="2" charset="2"/>
              <a:buNone/>
            </a:pPr>
            <a:r>
              <a:rPr lang="en-US" dirty="0" smtClean="0"/>
              <a:t>	</a:t>
            </a:r>
            <a:endParaRPr lang="en-US" b="1" dirty="0" smtClean="0"/>
          </a:p>
          <a:p>
            <a:pPr eaLnBrk="1" hangingPunct="1">
              <a:buFont typeface="Wingdings" pitchFamily="2" charset="2"/>
              <a:buNone/>
            </a:pPr>
            <a:r>
              <a:rPr lang="en-US" sz="2800" b="1" dirty="0" smtClean="0">
                <a:solidFill>
                  <a:schemeClr val="tx1"/>
                </a:solidFill>
                <a:latin typeface="Goudy Old Style" pitchFamily="18" charset="0"/>
              </a:rPr>
              <a:t>	</a:t>
            </a:r>
            <a:r>
              <a:rPr lang="en-US" sz="2800" dirty="0" smtClean="0">
                <a:solidFill>
                  <a:srgbClr val="7030A0"/>
                </a:solidFill>
              </a:rPr>
              <a:t>Problem:  </a:t>
            </a:r>
            <a:r>
              <a:rPr lang="en-US" sz="2800" dirty="0" smtClean="0">
                <a:solidFill>
                  <a:schemeClr val="tx1"/>
                </a:solidFill>
              </a:rPr>
              <a:t>Memorizing formulas and using 		        </a:t>
            </a:r>
            <a:r>
              <a:rPr lang="en-US" sz="2800" dirty="0" smtClean="0"/>
              <a:t>       </a:t>
            </a:r>
            <a:r>
              <a:rPr lang="en-US" sz="2800" dirty="0" smtClean="0">
                <a:solidFill>
                  <a:schemeClr val="tx1"/>
                </a:solidFill>
              </a:rPr>
              <a:t>www.cramster.com </a:t>
            </a:r>
          </a:p>
          <a:p>
            <a:pPr eaLnBrk="1" hangingPunct="1">
              <a:buFont typeface="Wingdings" pitchFamily="2" charset="2"/>
              <a:buNone/>
            </a:pPr>
            <a:endParaRPr lang="en-US" sz="2800" dirty="0" smtClean="0">
              <a:solidFill>
                <a:schemeClr val="tx1"/>
              </a:solidFill>
            </a:endParaRPr>
          </a:p>
          <a:p>
            <a:pPr eaLnBrk="1" hangingPunct="1">
              <a:buFont typeface="Wingdings" pitchFamily="2" charset="2"/>
              <a:buNone/>
            </a:pPr>
            <a:r>
              <a:rPr lang="en-US" sz="2800" dirty="0" smtClean="0">
                <a:solidFill>
                  <a:schemeClr val="tx1"/>
                </a:solidFill>
              </a:rPr>
              <a:t>	</a:t>
            </a:r>
            <a:r>
              <a:rPr lang="en-US" sz="2800" dirty="0" smtClean="0">
                <a:solidFill>
                  <a:srgbClr val="FF0000"/>
                </a:solidFill>
              </a:rPr>
              <a:t>Solution:  </a:t>
            </a:r>
            <a:r>
              <a:rPr lang="en-US" sz="2800" dirty="0" smtClean="0">
                <a:solidFill>
                  <a:schemeClr val="tx1"/>
                </a:solidFill>
              </a:rPr>
              <a:t>Solve problems with no external 		       	     aids and test mastery of concepts</a:t>
            </a:r>
            <a:endParaRPr lang="en-US" sz="2800" b="1" i="1" dirty="0" smtClean="0">
              <a:solidFill>
                <a:schemeClr val="tx1"/>
              </a:solidFill>
            </a:endParaRPr>
          </a:p>
        </p:txBody>
      </p:sp>
      <p:sp>
        <p:nvSpPr>
          <p:cNvPr id="5" name="Rectangle 4"/>
          <p:cNvSpPr/>
          <p:nvPr/>
        </p:nvSpPr>
        <p:spPr>
          <a:xfrm>
            <a:off x="0" y="0"/>
            <a:ext cx="11430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0" y="6172200"/>
            <a:ext cx="9144000" cy="0"/>
          </a:xfrm>
          <a:prstGeom prst="line">
            <a:avLst/>
          </a:prstGeom>
          <a:ln w="63500">
            <a:solidFill>
              <a:srgbClr val="461D7C"/>
            </a:solidFill>
          </a:ln>
        </p:spPr>
        <p:style>
          <a:lnRef idx="1">
            <a:schemeClr val="accent1"/>
          </a:lnRef>
          <a:fillRef idx="0">
            <a:schemeClr val="accent1"/>
          </a:fillRef>
          <a:effectRef idx="0">
            <a:schemeClr val="accent1"/>
          </a:effectRef>
          <a:fontRef idx="minor">
            <a:schemeClr val="tx1"/>
          </a:fontRef>
        </p:style>
      </p:cxnSp>
      <p:pic>
        <p:nvPicPr>
          <p:cNvPr id="7170" name="Picture 2" descr="C:\Users\Saundra\AppData\Local\Microsoft\Windows\Temporary Internet Files\Content.Outlook\E7KP0U7U\NSCS Induction 005.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29" t="26914" r="61134" b="35851"/>
          <a:stretch/>
        </p:blipFill>
        <p:spPr bwMode="auto">
          <a:xfrm>
            <a:off x="7823637" y="609600"/>
            <a:ext cx="1189800" cy="1792406"/>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569160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0"/>
            <a:ext cx="8229600" cy="1143000"/>
          </a:xfrm>
        </p:spPr>
        <p:txBody>
          <a:bodyPr>
            <a:normAutofit/>
          </a:bodyPr>
          <a:lstStyle/>
          <a:p>
            <a:pPr algn="ctr" eaLnBrk="1" hangingPunct="1"/>
            <a:r>
              <a:rPr lang="en-US" sz="4000" dirty="0" smtClean="0">
                <a:latin typeface="Calibri" pitchFamily="34" charset="0"/>
                <a:cs typeface="Calibri" pitchFamily="34" charset="0"/>
              </a:rPr>
              <a:t>Why the Fast and Dramatic Increase?</a:t>
            </a:r>
          </a:p>
        </p:txBody>
      </p:sp>
      <p:sp>
        <p:nvSpPr>
          <p:cNvPr id="18435" name="Rectangle 3"/>
          <p:cNvSpPr>
            <a:spLocks noGrp="1" noChangeArrowheads="1"/>
          </p:cNvSpPr>
          <p:nvPr>
            <p:ph type="body" idx="1"/>
          </p:nvPr>
        </p:nvSpPr>
        <p:spPr>
          <a:xfrm>
            <a:off x="1143000" y="1752600"/>
            <a:ext cx="7848600" cy="3962400"/>
          </a:xfrm>
        </p:spPr>
        <p:txBody>
          <a:bodyPr>
            <a:noAutofit/>
          </a:bodyPr>
          <a:lstStyle/>
          <a:p>
            <a:pPr marL="0" indent="0" algn="ctr">
              <a:buNone/>
            </a:pPr>
            <a:r>
              <a:rPr lang="en-US" sz="4000" dirty="0" smtClean="0">
                <a:solidFill>
                  <a:schemeClr val="tx1"/>
                </a:solidFill>
                <a:latin typeface="+mn-lt"/>
              </a:rPr>
              <a:t>It’s all about the </a:t>
            </a:r>
            <a:r>
              <a:rPr lang="en-US" sz="4000" b="1" i="1" dirty="0" smtClean="0">
                <a:solidFill>
                  <a:schemeClr val="tx1"/>
                </a:solidFill>
                <a:latin typeface="+mn-lt"/>
              </a:rPr>
              <a:t>strategies</a:t>
            </a:r>
            <a:r>
              <a:rPr lang="en-US" sz="4000" dirty="0" smtClean="0">
                <a:solidFill>
                  <a:schemeClr val="tx1"/>
                </a:solidFill>
                <a:latin typeface="+mn-lt"/>
              </a:rPr>
              <a:t>, and getting </a:t>
            </a:r>
            <a:r>
              <a:rPr lang="en-US" sz="4000" b="1" i="1" dirty="0" smtClean="0">
                <a:solidFill>
                  <a:schemeClr val="tx1"/>
                </a:solidFill>
                <a:latin typeface="+mn-lt"/>
              </a:rPr>
              <a:t>them</a:t>
            </a:r>
            <a:r>
              <a:rPr lang="en-US" sz="4000" dirty="0" smtClean="0">
                <a:solidFill>
                  <a:schemeClr val="tx1"/>
                </a:solidFill>
                <a:latin typeface="+mn-lt"/>
              </a:rPr>
              <a:t> to </a:t>
            </a:r>
            <a:r>
              <a:rPr lang="en-US" sz="4000" b="1" i="1" dirty="0" smtClean="0">
                <a:solidFill>
                  <a:schemeClr val="tx1"/>
                </a:solidFill>
                <a:latin typeface="+mn-lt"/>
              </a:rPr>
              <a:t>engage their brains</a:t>
            </a:r>
            <a:r>
              <a:rPr lang="en-US" sz="4000" dirty="0" smtClean="0">
                <a:solidFill>
                  <a:schemeClr val="tx1"/>
                </a:solidFill>
                <a:latin typeface="+mn-lt"/>
              </a:rPr>
              <a:t>!</a:t>
            </a:r>
            <a:endParaRPr lang="en-US" sz="4000" b="1" i="1" dirty="0" smtClean="0">
              <a:solidFill>
                <a:schemeClr val="tx1"/>
              </a:solidFill>
              <a:latin typeface="+mn-lt"/>
            </a:endParaRPr>
          </a:p>
        </p:txBody>
      </p:sp>
      <p:cxnSp>
        <p:nvCxnSpPr>
          <p:cNvPr id="4" name="Straight Connector 3"/>
          <p:cNvCxnSpPr/>
          <p:nvPr/>
        </p:nvCxnSpPr>
        <p:spPr>
          <a:xfrm>
            <a:off x="0" y="1066800"/>
            <a:ext cx="9144000" cy="0"/>
          </a:xfrm>
          <a:prstGeom prst="line">
            <a:avLst/>
          </a:prstGeom>
          <a:ln w="127000">
            <a:solidFill>
              <a:srgbClr val="461D7C"/>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0"/>
            <a:ext cx="9906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0" y="3386137"/>
            <a:ext cx="2286000" cy="146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81800" y="3216007"/>
            <a:ext cx="2038350" cy="18071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19600" y="4495800"/>
            <a:ext cx="2119312" cy="2119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25020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15922" y="990600"/>
            <a:ext cx="9128078" cy="6858000"/>
          </a:xfrm>
        </p:spPr>
        <p:txBody>
          <a:bodyPr>
            <a:normAutofit fontScale="77500" lnSpcReduction="20000"/>
          </a:bodyPr>
          <a:lstStyle/>
          <a:p>
            <a:pPr>
              <a:buNone/>
            </a:pPr>
            <a:r>
              <a:rPr lang="en-US" dirty="0" smtClean="0"/>
              <a:t>	</a:t>
            </a:r>
            <a:r>
              <a:rPr lang="en-US" sz="2800" dirty="0" smtClean="0">
                <a:solidFill>
                  <a:schemeClr val="tx1"/>
                </a:solidFill>
              </a:rPr>
              <a:t>“…</a:t>
            </a:r>
            <a:r>
              <a:rPr lang="en-US" sz="3300" dirty="0">
                <a:solidFill>
                  <a:schemeClr val="tx1"/>
                </a:solidFill>
                <a:latin typeface="+mn-lt"/>
              </a:rPr>
              <a:t>Personally, I am not so good at chemistry and unfortunately, at this point my grade for that class is reflecting exactly that. I am emailing you inquiring about a possibility of you </a:t>
            </a:r>
            <a:r>
              <a:rPr lang="en-US" sz="3300" dirty="0" smtClean="0">
                <a:solidFill>
                  <a:schemeClr val="tx1"/>
                </a:solidFill>
                <a:latin typeface="+mn-lt"/>
              </a:rPr>
              <a:t>tutoring me.”</a:t>
            </a:r>
          </a:p>
          <a:p>
            <a:pPr>
              <a:buNone/>
            </a:pPr>
            <a:r>
              <a:rPr lang="en-US" sz="3300" b="1" dirty="0">
                <a:solidFill>
                  <a:schemeClr val="tx1"/>
                </a:solidFill>
                <a:latin typeface="+mn-lt"/>
              </a:rPr>
              <a:t>	</a:t>
            </a:r>
            <a:r>
              <a:rPr lang="en-US" sz="3300" b="1" dirty="0" smtClean="0">
                <a:solidFill>
                  <a:schemeClr val="tx1"/>
                </a:solidFill>
                <a:latin typeface="+mn-lt"/>
              </a:rPr>
              <a:t>						</a:t>
            </a:r>
            <a:r>
              <a:rPr lang="en-US" sz="3300" dirty="0" smtClean="0">
                <a:solidFill>
                  <a:schemeClr val="tx1"/>
                </a:solidFill>
                <a:latin typeface="+mn-lt"/>
              </a:rPr>
              <a:t>April 6, 2011</a:t>
            </a:r>
            <a:endParaRPr lang="en-US" sz="3300" b="1" dirty="0">
              <a:solidFill>
                <a:schemeClr val="tx1"/>
              </a:solidFill>
              <a:latin typeface="+mn-lt"/>
            </a:endParaRPr>
          </a:p>
          <a:p>
            <a:pPr>
              <a:buNone/>
            </a:pPr>
            <a:r>
              <a:rPr lang="en-US" sz="3300" b="1" dirty="0" smtClean="0">
                <a:solidFill>
                  <a:schemeClr val="tx1"/>
                </a:solidFill>
                <a:latin typeface="+mn-lt"/>
              </a:rPr>
              <a:t>-------------------------------------------------------------------------------------</a:t>
            </a:r>
          </a:p>
          <a:p>
            <a:pPr>
              <a:buNone/>
            </a:pPr>
            <a:r>
              <a:rPr lang="en-US" sz="3300" b="1" dirty="0">
                <a:solidFill>
                  <a:schemeClr val="tx1"/>
                </a:solidFill>
                <a:latin typeface="+mn-lt"/>
              </a:rPr>
              <a:t>	</a:t>
            </a:r>
            <a:r>
              <a:rPr lang="en-US" sz="3300" b="1" dirty="0" smtClean="0">
                <a:solidFill>
                  <a:schemeClr val="tx1"/>
                </a:solidFill>
                <a:latin typeface="+mn-lt"/>
              </a:rPr>
              <a:t>“</a:t>
            </a:r>
            <a:r>
              <a:rPr lang="en-US" sz="3300" dirty="0" smtClean="0">
                <a:solidFill>
                  <a:schemeClr val="tx1"/>
                </a:solidFill>
                <a:latin typeface="+mn-lt"/>
              </a:rPr>
              <a:t>I </a:t>
            </a:r>
            <a:r>
              <a:rPr lang="en-US" sz="3300" dirty="0">
                <a:solidFill>
                  <a:schemeClr val="tx1"/>
                </a:solidFill>
                <a:latin typeface="+mn-lt"/>
              </a:rPr>
              <a:t>made a 68, 50, </a:t>
            </a:r>
            <a:r>
              <a:rPr lang="en-US" sz="3300" dirty="0" smtClean="0">
                <a:solidFill>
                  <a:schemeClr val="tx1"/>
                </a:solidFill>
                <a:latin typeface="+mn-lt"/>
              </a:rPr>
              <a:t>(50), </a:t>
            </a:r>
            <a:r>
              <a:rPr lang="en-US" sz="3300" dirty="0">
                <a:solidFill>
                  <a:srgbClr val="FF0000"/>
                </a:solidFill>
                <a:latin typeface="+mn-lt"/>
              </a:rPr>
              <a:t>87, 87, and a 97 on my final</a:t>
            </a:r>
            <a:r>
              <a:rPr lang="en-US" sz="3300" dirty="0">
                <a:solidFill>
                  <a:schemeClr val="tx1"/>
                </a:solidFill>
                <a:latin typeface="+mn-lt"/>
              </a:rPr>
              <a:t>. </a:t>
            </a:r>
            <a:r>
              <a:rPr lang="en-US" sz="3300" dirty="0" smtClean="0">
                <a:solidFill>
                  <a:schemeClr val="tx1"/>
                </a:solidFill>
                <a:latin typeface="+mn-lt"/>
              </a:rPr>
              <a:t>I </a:t>
            </a:r>
            <a:r>
              <a:rPr lang="en-US" sz="3300" b="1" dirty="0">
                <a:solidFill>
                  <a:schemeClr val="tx1"/>
                </a:solidFill>
                <a:latin typeface="+mn-lt"/>
              </a:rPr>
              <a:t>ended up earning a </a:t>
            </a:r>
            <a:r>
              <a:rPr lang="en-US" sz="3300" b="1" dirty="0" smtClean="0">
                <a:solidFill>
                  <a:schemeClr val="tx1"/>
                </a:solidFill>
                <a:latin typeface="+mn-lt"/>
              </a:rPr>
              <a:t>90 (A) </a:t>
            </a:r>
            <a:r>
              <a:rPr lang="en-US" sz="3300" b="1" dirty="0">
                <a:solidFill>
                  <a:schemeClr val="tx1"/>
                </a:solidFill>
                <a:latin typeface="+mn-lt"/>
              </a:rPr>
              <a:t>in the course</a:t>
            </a:r>
            <a:r>
              <a:rPr lang="en-US" sz="3300" dirty="0">
                <a:solidFill>
                  <a:schemeClr val="tx1"/>
                </a:solidFill>
                <a:latin typeface="+mn-lt"/>
              </a:rPr>
              <a:t>, </a:t>
            </a:r>
            <a:r>
              <a:rPr lang="en-US" sz="3300" b="1" dirty="0">
                <a:solidFill>
                  <a:schemeClr val="tx1"/>
                </a:solidFill>
                <a:latin typeface="+mn-lt"/>
              </a:rPr>
              <a:t>but I started with a </a:t>
            </a:r>
            <a:r>
              <a:rPr lang="en-US" sz="3300" b="1" dirty="0" smtClean="0">
                <a:solidFill>
                  <a:schemeClr val="tx1"/>
                </a:solidFill>
                <a:latin typeface="+mn-lt"/>
              </a:rPr>
              <a:t>60 (D)</a:t>
            </a:r>
            <a:r>
              <a:rPr lang="en-US" sz="3300" dirty="0" smtClean="0">
                <a:solidFill>
                  <a:schemeClr val="tx1"/>
                </a:solidFill>
                <a:latin typeface="+mn-lt"/>
              </a:rPr>
              <a:t>. </a:t>
            </a:r>
            <a:r>
              <a:rPr lang="en-US" sz="3300" dirty="0">
                <a:solidFill>
                  <a:schemeClr val="tx1"/>
                </a:solidFill>
                <a:latin typeface="+mn-lt"/>
              </a:rPr>
              <a:t>I think what I did different was make sidenotes in each chapter and as I progressed onto the next chapter I was able to refer to these notes. I would say that in chemistry everything builds from the previous </a:t>
            </a:r>
            <a:r>
              <a:rPr lang="en-US" sz="3300" dirty="0" smtClean="0">
                <a:solidFill>
                  <a:schemeClr val="tx1"/>
                </a:solidFill>
                <a:latin typeface="+mn-lt"/>
              </a:rPr>
              <a:t>topic.</a:t>
            </a:r>
            <a:endParaRPr lang="en-US" sz="3300" dirty="0">
              <a:latin typeface="+mn-lt"/>
            </a:endParaRPr>
          </a:p>
          <a:p>
            <a:pPr>
              <a:buNone/>
            </a:pPr>
            <a:r>
              <a:rPr lang="en-US" sz="3300" b="1" i="1" dirty="0">
                <a:solidFill>
                  <a:schemeClr val="tx1"/>
                </a:solidFill>
                <a:latin typeface="+mn-lt"/>
              </a:rPr>
              <a:t>	</a:t>
            </a:r>
            <a:r>
              <a:rPr lang="en-US" sz="3300" b="1" i="1" dirty="0" smtClean="0">
                <a:solidFill>
                  <a:schemeClr val="tx1"/>
                </a:solidFill>
                <a:latin typeface="+mn-lt"/>
              </a:rPr>
              <a:t>						</a:t>
            </a:r>
            <a:r>
              <a:rPr lang="en-US" sz="3300" dirty="0" smtClean="0">
                <a:solidFill>
                  <a:schemeClr val="tx1"/>
                </a:solidFill>
                <a:latin typeface="+mn-lt"/>
              </a:rPr>
              <a:t>May 13, 2011</a:t>
            </a:r>
          </a:p>
          <a:p>
            <a:pPr lvl="1">
              <a:buFont typeface="Wingdings" pitchFamily="2" charset="2"/>
              <a:buNone/>
            </a:pPr>
            <a:endParaRPr lang="en-US" dirty="0" smtClean="0">
              <a:solidFill>
                <a:schemeClr val="tx1"/>
              </a:solidFill>
              <a:latin typeface="Arial" pitchFamily="34" charset="0"/>
              <a:cs typeface="Arial" pitchFamily="34" charset="0"/>
            </a:endParaRPr>
          </a:p>
          <a:p>
            <a:pPr lvl="1">
              <a:buFont typeface="Wingdings" pitchFamily="2" charset="2"/>
              <a:buNone/>
            </a:pPr>
            <a:r>
              <a:rPr lang="en-US" dirty="0">
                <a:latin typeface="Arial" pitchFamily="34" charset="0"/>
                <a:cs typeface="Arial" pitchFamily="34" charset="0"/>
              </a:rPr>
              <a:t>	</a:t>
            </a:r>
            <a:r>
              <a:rPr lang="en-US" dirty="0" smtClean="0">
                <a:latin typeface="Arial" pitchFamily="34" charset="0"/>
                <a:cs typeface="Arial" pitchFamily="34" charset="0"/>
              </a:rPr>
              <a:t>					         </a:t>
            </a:r>
          </a:p>
          <a:p>
            <a:pPr lvl="1">
              <a:buFont typeface="Wingdings" pitchFamily="2" charset="2"/>
              <a:buNone/>
            </a:pPr>
            <a:r>
              <a:rPr lang="en-US" dirty="0">
                <a:solidFill>
                  <a:schemeClr val="tx1"/>
                </a:solidFill>
                <a:latin typeface="Arial" pitchFamily="34" charset="0"/>
                <a:cs typeface="Arial" pitchFamily="34" charset="0"/>
              </a:rPr>
              <a:t>	</a:t>
            </a:r>
            <a:r>
              <a:rPr lang="en-US" dirty="0" smtClean="0">
                <a:solidFill>
                  <a:schemeClr val="tx1"/>
                </a:solidFill>
                <a:latin typeface="Arial" pitchFamily="34" charset="0"/>
                <a:cs typeface="Arial" pitchFamily="34" charset="0"/>
              </a:rPr>
              <a:t>						Semester GPA:  3.8</a:t>
            </a:r>
            <a:endParaRPr lang="en-US" dirty="0">
              <a:solidFill>
                <a:schemeClr val="tx1"/>
              </a:solidFill>
              <a:latin typeface="Arial" pitchFamily="34" charset="0"/>
              <a:cs typeface="Arial" pitchFamily="34" charset="0"/>
            </a:endParaRPr>
          </a:p>
          <a:p>
            <a:pPr>
              <a:buFont typeface="Wingdings" pitchFamily="2" charset="2"/>
              <a:buNone/>
            </a:pPr>
            <a:endParaRPr lang="en-US" sz="2800" dirty="0" smtClean="0">
              <a:solidFill>
                <a:schemeClr val="tx1"/>
              </a:solidFill>
            </a:endParaRPr>
          </a:p>
          <a:p>
            <a:pPr>
              <a:buFont typeface="Wingdings" pitchFamily="2" charset="2"/>
              <a:buNone/>
            </a:pPr>
            <a:r>
              <a:rPr lang="en-US" sz="2800" dirty="0" smtClean="0"/>
              <a:t>					</a:t>
            </a:r>
            <a:endParaRPr lang="en-US" sz="2800" i="1" dirty="0" smtClean="0"/>
          </a:p>
          <a:p>
            <a:pPr algn="r">
              <a:buFont typeface="Wingdings" pitchFamily="2" charset="2"/>
              <a:buNone/>
            </a:pPr>
            <a:r>
              <a:rPr lang="en-US" sz="2800" dirty="0" smtClean="0"/>
              <a:t>		</a:t>
            </a:r>
            <a:endParaRPr lang="en-US" sz="2800" i="1" dirty="0" smtClean="0"/>
          </a:p>
        </p:txBody>
      </p:sp>
      <p:sp>
        <p:nvSpPr>
          <p:cNvPr id="44036" name="TextBox 3"/>
          <p:cNvSpPr txBox="1">
            <a:spLocks noChangeArrowheads="1"/>
          </p:cNvSpPr>
          <p:nvPr/>
        </p:nvSpPr>
        <p:spPr bwMode="auto">
          <a:xfrm>
            <a:off x="1066800" y="228600"/>
            <a:ext cx="8077200" cy="523220"/>
          </a:xfrm>
          <a:prstGeom prst="rect">
            <a:avLst/>
          </a:prstGeom>
          <a:noFill/>
          <a:ln w="9525">
            <a:noFill/>
            <a:miter lim="800000"/>
            <a:headEnd/>
            <a:tailEnd/>
          </a:ln>
        </p:spPr>
        <p:txBody>
          <a:bodyPr wrap="square">
            <a:spAutoFit/>
          </a:bodyPr>
          <a:lstStyle/>
          <a:p>
            <a:r>
              <a:rPr lang="en-US" sz="2800" i="1" dirty="0">
                <a:latin typeface="Technical" pitchFamily="66" charset="0"/>
              </a:rPr>
              <a:t>      </a:t>
            </a:r>
            <a:r>
              <a:rPr lang="en-US" sz="2800" i="1" dirty="0" smtClean="0">
                <a:latin typeface="Technical" pitchFamily="66" charset="0"/>
              </a:rPr>
              <a:t>      </a:t>
            </a:r>
            <a:r>
              <a:rPr lang="en-US" sz="2800" b="1" i="1" dirty="0" smtClean="0">
                <a:latin typeface="Goudy Old Style" pitchFamily="18" charset="0"/>
              </a:rPr>
              <a:t>Email </a:t>
            </a:r>
            <a:r>
              <a:rPr lang="en-US" sz="2800" b="1" i="1" dirty="0">
                <a:latin typeface="Goudy Old Style" pitchFamily="18" charset="0"/>
              </a:rPr>
              <a:t>from a</a:t>
            </a:r>
            <a:r>
              <a:rPr lang="en-US" sz="2800" b="1" i="1" dirty="0" smtClean="0">
                <a:latin typeface="Goudy Old Style" pitchFamily="18" charset="0"/>
              </a:rPr>
              <a:t> Spring 2011 Chem 1201 student </a:t>
            </a:r>
            <a:endParaRPr lang="en-US" sz="2800" b="1" i="1" dirty="0">
              <a:latin typeface="Goudy Old Style" pitchFamily="18" charset="0"/>
            </a:endParaRPr>
          </a:p>
        </p:txBody>
      </p:sp>
      <p:cxnSp>
        <p:nvCxnSpPr>
          <p:cNvPr id="6" name="Straight Connector 5"/>
          <p:cNvCxnSpPr/>
          <p:nvPr/>
        </p:nvCxnSpPr>
        <p:spPr>
          <a:xfrm>
            <a:off x="0" y="5943600"/>
            <a:ext cx="9144000" cy="0"/>
          </a:xfrm>
          <a:prstGeom prst="line">
            <a:avLst/>
          </a:prstGeom>
          <a:ln w="63500">
            <a:solidFill>
              <a:srgbClr val="461D7C"/>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20786307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143000" y="685800"/>
            <a:ext cx="8001000" cy="1143000"/>
          </a:xfrm>
        </p:spPr>
        <p:txBody>
          <a:bodyPr>
            <a:normAutofit/>
          </a:bodyPr>
          <a:lstStyle/>
          <a:p>
            <a:r>
              <a:rPr lang="en-US" dirty="0" smtClean="0">
                <a:latin typeface="+mj-lt"/>
              </a:rPr>
              <a:t>Counting Vowels in 45 seconds</a:t>
            </a:r>
            <a:endParaRPr lang="en-US" b="1" dirty="0" smtClean="0">
              <a:latin typeface="+mj-lt"/>
              <a:cs typeface="Times New Roman" pitchFamily="18" charset="0"/>
            </a:endParaRPr>
          </a:p>
        </p:txBody>
      </p:sp>
      <p:sp>
        <p:nvSpPr>
          <p:cNvPr id="5" name="Rectangle 4"/>
          <p:cNvSpPr/>
          <p:nvPr/>
        </p:nvSpPr>
        <p:spPr>
          <a:xfrm>
            <a:off x="2667000" y="2743200"/>
            <a:ext cx="5034392" cy="1323439"/>
          </a:xfrm>
          <a:prstGeom prst="rect">
            <a:avLst/>
          </a:prstGeom>
        </p:spPr>
        <p:txBody>
          <a:bodyPr wrap="none">
            <a:spAutoFit/>
          </a:bodyPr>
          <a:lstStyle/>
          <a:p>
            <a:pPr algn="ctr"/>
            <a:endParaRPr lang="en-US" sz="4000" b="1" dirty="0" smtClean="0">
              <a:solidFill>
                <a:srgbClr val="461D7C"/>
              </a:solidFill>
            </a:endParaRPr>
          </a:p>
          <a:p>
            <a:pPr algn="ctr"/>
            <a:r>
              <a:rPr lang="en-US" sz="4000" b="1" dirty="0" smtClean="0">
                <a:solidFill>
                  <a:srgbClr val="461D7C"/>
                </a:solidFill>
              </a:rPr>
              <a:t>How accurate are you?</a:t>
            </a:r>
          </a:p>
        </p:txBody>
      </p:sp>
      <p:pic>
        <p:nvPicPr>
          <p:cNvPr id="16386" name="Picture 2" descr="C:\Documents and Settings\Saundra\Local Settings\Temporary Internet Files\Content.IE5\94RU1QGU\MC900014096[1].wmf"/>
          <p:cNvPicPr>
            <a:picLocks noChangeAspect="1" noChangeArrowheads="1"/>
          </p:cNvPicPr>
          <p:nvPr/>
        </p:nvPicPr>
        <p:blipFill>
          <a:blip r:embed="rId3" cstate="print"/>
          <a:srcRect/>
          <a:stretch>
            <a:fillRect/>
          </a:stretch>
        </p:blipFill>
        <p:spPr bwMode="auto">
          <a:xfrm>
            <a:off x="1676400" y="2133600"/>
            <a:ext cx="875995" cy="807415"/>
          </a:xfrm>
          <a:prstGeom prst="rect">
            <a:avLst/>
          </a:prstGeom>
          <a:noFill/>
        </p:spPr>
      </p:pic>
      <p:pic>
        <p:nvPicPr>
          <p:cNvPr id="16387" name="Picture 3" descr="C:\Documents and Settings\Saundra\Local Settings\Temporary Internet Files\Content.IE5\27WC1QYS\MC900014103[1].wmf"/>
          <p:cNvPicPr>
            <a:picLocks noChangeAspect="1" noChangeArrowheads="1"/>
          </p:cNvPicPr>
          <p:nvPr/>
        </p:nvPicPr>
        <p:blipFill>
          <a:blip r:embed="rId4" cstate="print"/>
          <a:srcRect/>
          <a:stretch>
            <a:fillRect/>
          </a:stretch>
        </p:blipFill>
        <p:spPr bwMode="auto">
          <a:xfrm>
            <a:off x="3124200" y="2133600"/>
            <a:ext cx="875995" cy="807415"/>
          </a:xfrm>
          <a:prstGeom prst="rect">
            <a:avLst/>
          </a:prstGeom>
          <a:noFill/>
        </p:spPr>
      </p:pic>
      <p:pic>
        <p:nvPicPr>
          <p:cNvPr id="16388" name="Picture 4" descr="C:\Documents and Settings\Saundra\Local Settings\Temporary Internet Files\Content.IE5\J5TW0J2V\MC900014107[1].wmf"/>
          <p:cNvPicPr>
            <a:picLocks noChangeAspect="1" noChangeArrowheads="1"/>
          </p:cNvPicPr>
          <p:nvPr/>
        </p:nvPicPr>
        <p:blipFill>
          <a:blip r:embed="rId5" cstate="print"/>
          <a:srcRect/>
          <a:stretch>
            <a:fillRect/>
          </a:stretch>
        </p:blipFill>
        <p:spPr bwMode="auto">
          <a:xfrm>
            <a:off x="4572000" y="2133600"/>
            <a:ext cx="875995" cy="807415"/>
          </a:xfrm>
          <a:prstGeom prst="rect">
            <a:avLst/>
          </a:prstGeom>
          <a:noFill/>
        </p:spPr>
      </p:pic>
      <p:pic>
        <p:nvPicPr>
          <p:cNvPr id="16390" name="Picture 6" descr="C:\Documents and Settings\Saundra\Local Settings\Temporary Internet Files\Content.IE5\94RU1QGU\MC900014122[1].wmf"/>
          <p:cNvPicPr>
            <a:picLocks noChangeAspect="1" noChangeArrowheads="1"/>
          </p:cNvPicPr>
          <p:nvPr/>
        </p:nvPicPr>
        <p:blipFill>
          <a:blip r:embed="rId6" cstate="print"/>
          <a:srcRect/>
          <a:stretch>
            <a:fillRect/>
          </a:stretch>
        </p:blipFill>
        <p:spPr bwMode="auto">
          <a:xfrm>
            <a:off x="7467600" y="2133600"/>
            <a:ext cx="875995" cy="807415"/>
          </a:xfrm>
          <a:prstGeom prst="rect">
            <a:avLst/>
          </a:prstGeom>
          <a:noFill/>
        </p:spPr>
      </p:pic>
      <p:sp>
        <p:nvSpPr>
          <p:cNvPr id="9" name="Rectangle 8"/>
          <p:cNvSpPr/>
          <p:nvPr/>
        </p:nvSpPr>
        <p:spPr>
          <a:xfrm>
            <a:off x="0" y="0"/>
            <a:ext cx="11430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0" y="6172200"/>
            <a:ext cx="9144000" cy="0"/>
          </a:xfrm>
          <a:prstGeom prst="line">
            <a:avLst/>
          </a:prstGeom>
          <a:ln w="63500">
            <a:solidFill>
              <a:srgbClr val="461D7C"/>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38400" y="4800600"/>
            <a:ext cx="5715000" cy="1477328"/>
          </a:xfrm>
          <a:prstGeom prst="rect">
            <a:avLst/>
          </a:prstGeom>
          <a:noFill/>
        </p:spPr>
        <p:txBody>
          <a:bodyPr wrap="square" rtlCol="0">
            <a:spAutoFit/>
          </a:bodyPr>
          <a:lstStyle/>
          <a:p>
            <a:pPr algn="ctr"/>
            <a:r>
              <a:rPr lang="en-US" sz="3600" i="1" dirty="0" smtClean="0">
                <a:solidFill>
                  <a:srgbClr val="461D7C"/>
                </a:solidFill>
                <a:cs typeface="Century Gothic"/>
              </a:rPr>
              <a:t>Count all the vowels </a:t>
            </a:r>
          </a:p>
          <a:p>
            <a:pPr algn="ctr"/>
            <a:r>
              <a:rPr lang="en-US" sz="3600" i="1" dirty="0" smtClean="0">
                <a:solidFill>
                  <a:srgbClr val="461D7C"/>
                </a:solidFill>
                <a:cs typeface="Century Gothic"/>
              </a:rPr>
              <a:t>in the words on the next slide</a:t>
            </a:r>
            <a:r>
              <a:rPr lang="en-US" i="1" dirty="0" smtClean="0">
                <a:latin typeface="Century Gothic"/>
                <a:cs typeface="Century Gothic"/>
              </a:rPr>
              <a:t>.</a:t>
            </a:r>
          </a:p>
          <a:p>
            <a:endParaRPr lang="en-US" dirty="0"/>
          </a:p>
        </p:txBody>
      </p:sp>
      <p:grpSp>
        <p:nvGrpSpPr>
          <p:cNvPr id="87068" name="Group 28"/>
          <p:cNvGrpSpPr>
            <a:grpSpLocks noChangeAspect="1"/>
          </p:cNvGrpSpPr>
          <p:nvPr/>
        </p:nvGrpSpPr>
        <p:grpSpPr bwMode="auto">
          <a:xfrm>
            <a:off x="6019800" y="2133600"/>
            <a:ext cx="876300" cy="808038"/>
            <a:chOff x="3792" y="1344"/>
            <a:chExt cx="552" cy="509"/>
          </a:xfrm>
        </p:grpSpPr>
        <p:sp>
          <p:nvSpPr>
            <p:cNvPr id="87067" name="AutoShape 27"/>
            <p:cNvSpPr>
              <a:spLocks noChangeAspect="1" noChangeArrowheads="1" noTextEdit="1"/>
            </p:cNvSpPr>
            <p:nvPr/>
          </p:nvSpPr>
          <p:spPr bwMode="auto">
            <a:xfrm>
              <a:off x="3792" y="1344"/>
              <a:ext cx="552" cy="5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069" name="Freeform 29"/>
            <p:cNvSpPr>
              <a:spLocks/>
            </p:cNvSpPr>
            <p:nvPr/>
          </p:nvSpPr>
          <p:spPr bwMode="auto">
            <a:xfrm>
              <a:off x="3813" y="1357"/>
              <a:ext cx="512" cy="477"/>
            </a:xfrm>
            <a:custGeom>
              <a:avLst/>
              <a:gdLst/>
              <a:ahLst/>
              <a:cxnLst>
                <a:cxn ang="0">
                  <a:pos x="32" y="2"/>
                </a:cxn>
                <a:cxn ang="0">
                  <a:pos x="73" y="1"/>
                </a:cxn>
                <a:cxn ang="0">
                  <a:pos x="119" y="4"/>
                </a:cxn>
                <a:cxn ang="0">
                  <a:pos x="187" y="3"/>
                </a:cxn>
                <a:cxn ang="0">
                  <a:pos x="261" y="0"/>
                </a:cxn>
                <a:cxn ang="0">
                  <a:pos x="334" y="4"/>
                </a:cxn>
                <a:cxn ang="0">
                  <a:pos x="394" y="4"/>
                </a:cxn>
                <a:cxn ang="0">
                  <a:pos x="481" y="3"/>
                </a:cxn>
                <a:cxn ang="0">
                  <a:pos x="574" y="5"/>
                </a:cxn>
                <a:cxn ang="0">
                  <a:pos x="640" y="8"/>
                </a:cxn>
                <a:cxn ang="0">
                  <a:pos x="707" y="4"/>
                </a:cxn>
                <a:cxn ang="0">
                  <a:pos x="809" y="1"/>
                </a:cxn>
                <a:cxn ang="0">
                  <a:pos x="916" y="0"/>
                </a:cxn>
                <a:cxn ang="0">
                  <a:pos x="1006" y="1"/>
                </a:cxn>
                <a:cxn ang="0">
                  <a:pos x="1010" y="109"/>
                </a:cxn>
                <a:cxn ang="0">
                  <a:pos x="1015" y="246"/>
                </a:cxn>
                <a:cxn ang="0">
                  <a:pos x="1013" y="349"/>
                </a:cxn>
                <a:cxn ang="0">
                  <a:pos x="1021" y="432"/>
                </a:cxn>
                <a:cxn ang="0">
                  <a:pos x="1010" y="495"/>
                </a:cxn>
                <a:cxn ang="0">
                  <a:pos x="1020" y="568"/>
                </a:cxn>
                <a:cxn ang="0">
                  <a:pos x="1013" y="651"/>
                </a:cxn>
                <a:cxn ang="0">
                  <a:pos x="1015" y="742"/>
                </a:cxn>
                <a:cxn ang="0">
                  <a:pos x="1005" y="911"/>
                </a:cxn>
                <a:cxn ang="0">
                  <a:pos x="968" y="949"/>
                </a:cxn>
                <a:cxn ang="0">
                  <a:pos x="913" y="951"/>
                </a:cxn>
                <a:cxn ang="0">
                  <a:pos x="875" y="952"/>
                </a:cxn>
                <a:cxn ang="0">
                  <a:pos x="826" y="951"/>
                </a:cxn>
                <a:cxn ang="0">
                  <a:pos x="786" y="946"/>
                </a:cxn>
                <a:cxn ang="0">
                  <a:pos x="739" y="948"/>
                </a:cxn>
                <a:cxn ang="0">
                  <a:pos x="697" y="951"/>
                </a:cxn>
                <a:cxn ang="0">
                  <a:pos x="631" y="953"/>
                </a:cxn>
                <a:cxn ang="0">
                  <a:pos x="561" y="952"/>
                </a:cxn>
                <a:cxn ang="0">
                  <a:pos x="508" y="945"/>
                </a:cxn>
                <a:cxn ang="0">
                  <a:pos x="446" y="947"/>
                </a:cxn>
                <a:cxn ang="0">
                  <a:pos x="380" y="949"/>
                </a:cxn>
                <a:cxn ang="0">
                  <a:pos x="326" y="949"/>
                </a:cxn>
                <a:cxn ang="0">
                  <a:pos x="290" y="947"/>
                </a:cxn>
                <a:cxn ang="0">
                  <a:pos x="235" y="948"/>
                </a:cxn>
                <a:cxn ang="0">
                  <a:pos x="147" y="949"/>
                </a:cxn>
                <a:cxn ang="0">
                  <a:pos x="61" y="946"/>
                </a:cxn>
                <a:cxn ang="0">
                  <a:pos x="9" y="938"/>
                </a:cxn>
                <a:cxn ang="0">
                  <a:pos x="10" y="835"/>
                </a:cxn>
                <a:cxn ang="0">
                  <a:pos x="8" y="714"/>
                </a:cxn>
                <a:cxn ang="0">
                  <a:pos x="13" y="604"/>
                </a:cxn>
                <a:cxn ang="0">
                  <a:pos x="5" y="503"/>
                </a:cxn>
                <a:cxn ang="0">
                  <a:pos x="7" y="394"/>
                </a:cxn>
                <a:cxn ang="0">
                  <a:pos x="15" y="328"/>
                </a:cxn>
                <a:cxn ang="0">
                  <a:pos x="2" y="229"/>
                </a:cxn>
                <a:cxn ang="0">
                  <a:pos x="8" y="131"/>
                </a:cxn>
                <a:cxn ang="0">
                  <a:pos x="0" y="27"/>
                </a:cxn>
              </a:cxnLst>
              <a:rect l="0" t="0" r="r" b="b"/>
              <a:pathLst>
                <a:path w="1023" h="953">
                  <a:moveTo>
                    <a:pt x="4" y="5"/>
                  </a:moveTo>
                  <a:lnTo>
                    <a:pt x="12" y="4"/>
                  </a:lnTo>
                  <a:lnTo>
                    <a:pt x="22" y="2"/>
                  </a:lnTo>
                  <a:lnTo>
                    <a:pt x="32" y="2"/>
                  </a:lnTo>
                  <a:lnTo>
                    <a:pt x="42" y="1"/>
                  </a:lnTo>
                  <a:lnTo>
                    <a:pt x="53" y="1"/>
                  </a:lnTo>
                  <a:lnTo>
                    <a:pt x="63" y="1"/>
                  </a:lnTo>
                  <a:lnTo>
                    <a:pt x="73" y="1"/>
                  </a:lnTo>
                  <a:lnTo>
                    <a:pt x="83" y="2"/>
                  </a:lnTo>
                  <a:lnTo>
                    <a:pt x="93" y="3"/>
                  </a:lnTo>
                  <a:lnTo>
                    <a:pt x="106" y="4"/>
                  </a:lnTo>
                  <a:lnTo>
                    <a:pt x="119" y="4"/>
                  </a:lnTo>
                  <a:lnTo>
                    <a:pt x="136" y="4"/>
                  </a:lnTo>
                  <a:lnTo>
                    <a:pt x="153" y="4"/>
                  </a:lnTo>
                  <a:lnTo>
                    <a:pt x="170" y="3"/>
                  </a:lnTo>
                  <a:lnTo>
                    <a:pt x="187" y="3"/>
                  </a:lnTo>
                  <a:lnTo>
                    <a:pt x="205" y="2"/>
                  </a:lnTo>
                  <a:lnTo>
                    <a:pt x="222" y="1"/>
                  </a:lnTo>
                  <a:lnTo>
                    <a:pt x="242" y="0"/>
                  </a:lnTo>
                  <a:lnTo>
                    <a:pt x="261" y="0"/>
                  </a:lnTo>
                  <a:lnTo>
                    <a:pt x="281" y="0"/>
                  </a:lnTo>
                  <a:lnTo>
                    <a:pt x="300" y="1"/>
                  </a:lnTo>
                  <a:lnTo>
                    <a:pt x="318" y="2"/>
                  </a:lnTo>
                  <a:lnTo>
                    <a:pt x="334" y="4"/>
                  </a:lnTo>
                  <a:lnTo>
                    <a:pt x="348" y="6"/>
                  </a:lnTo>
                  <a:lnTo>
                    <a:pt x="360" y="5"/>
                  </a:lnTo>
                  <a:lnTo>
                    <a:pt x="375" y="4"/>
                  </a:lnTo>
                  <a:lnTo>
                    <a:pt x="394" y="4"/>
                  </a:lnTo>
                  <a:lnTo>
                    <a:pt x="413" y="3"/>
                  </a:lnTo>
                  <a:lnTo>
                    <a:pt x="435" y="3"/>
                  </a:lnTo>
                  <a:lnTo>
                    <a:pt x="458" y="3"/>
                  </a:lnTo>
                  <a:lnTo>
                    <a:pt x="481" y="3"/>
                  </a:lnTo>
                  <a:lnTo>
                    <a:pt x="506" y="4"/>
                  </a:lnTo>
                  <a:lnTo>
                    <a:pt x="529" y="4"/>
                  </a:lnTo>
                  <a:lnTo>
                    <a:pt x="552" y="4"/>
                  </a:lnTo>
                  <a:lnTo>
                    <a:pt x="574" y="5"/>
                  </a:lnTo>
                  <a:lnTo>
                    <a:pt x="594" y="6"/>
                  </a:lnTo>
                  <a:lnTo>
                    <a:pt x="612" y="6"/>
                  </a:lnTo>
                  <a:lnTo>
                    <a:pt x="628" y="8"/>
                  </a:lnTo>
                  <a:lnTo>
                    <a:pt x="640" y="8"/>
                  </a:lnTo>
                  <a:lnTo>
                    <a:pt x="650" y="9"/>
                  </a:lnTo>
                  <a:lnTo>
                    <a:pt x="667" y="6"/>
                  </a:lnTo>
                  <a:lnTo>
                    <a:pt x="686" y="5"/>
                  </a:lnTo>
                  <a:lnTo>
                    <a:pt x="707" y="4"/>
                  </a:lnTo>
                  <a:lnTo>
                    <a:pt x="731" y="3"/>
                  </a:lnTo>
                  <a:lnTo>
                    <a:pt x="756" y="2"/>
                  </a:lnTo>
                  <a:lnTo>
                    <a:pt x="782" y="1"/>
                  </a:lnTo>
                  <a:lnTo>
                    <a:pt x="809" y="1"/>
                  </a:lnTo>
                  <a:lnTo>
                    <a:pt x="836" y="0"/>
                  </a:lnTo>
                  <a:lnTo>
                    <a:pt x="863" y="0"/>
                  </a:lnTo>
                  <a:lnTo>
                    <a:pt x="889" y="0"/>
                  </a:lnTo>
                  <a:lnTo>
                    <a:pt x="916" y="0"/>
                  </a:lnTo>
                  <a:lnTo>
                    <a:pt x="941" y="0"/>
                  </a:lnTo>
                  <a:lnTo>
                    <a:pt x="964" y="0"/>
                  </a:lnTo>
                  <a:lnTo>
                    <a:pt x="986" y="1"/>
                  </a:lnTo>
                  <a:lnTo>
                    <a:pt x="1006" y="1"/>
                  </a:lnTo>
                  <a:lnTo>
                    <a:pt x="1023" y="2"/>
                  </a:lnTo>
                  <a:lnTo>
                    <a:pt x="1018" y="32"/>
                  </a:lnTo>
                  <a:lnTo>
                    <a:pt x="1014" y="70"/>
                  </a:lnTo>
                  <a:lnTo>
                    <a:pt x="1010" y="109"/>
                  </a:lnTo>
                  <a:lnTo>
                    <a:pt x="1009" y="139"/>
                  </a:lnTo>
                  <a:lnTo>
                    <a:pt x="1011" y="170"/>
                  </a:lnTo>
                  <a:lnTo>
                    <a:pt x="1014" y="208"/>
                  </a:lnTo>
                  <a:lnTo>
                    <a:pt x="1015" y="246"/>
                  </a:lnTo>
                  <a:lnTo>
                    <a:pt x="1013" y="274"/>
                  </a:lnTo>
                  <a:lnTo>
                    <a:pt x="1011" y="297"/>
                  </a:lnTo>
                  <a:lnTo>
                    <a:pt x="1011" y="323"/>
                  </a:lnTo>
                  <a:lnTo>
                    <a:pt x="1013" y="349"/>
                  </a:lnTo>
                  <a:lnTo>
                    <a:pt x="1015" y="365"/>
                  </a:lnTo>
                  <a:lnTo>
                    <a:pt x="1017" y="381"/>
                  </a:lnTo>
                  <a:lnTo>
                    <a:pt x="1021" y="405"/>
                  </a:lnTo>
                  <a:lnTo>
                    <a:pt x="1021" y="432"/>
                  </a:lnTo>
                  <a:lnTo>
                    <a:pt x="1018" y="450"/>
                  </a:lnTo>
                  <a:lnTo>
                    <a:pt x="1014" y="464"/>
                  </a:lnTo>
                  <a:lnTo>
                    <a:pt x="1010" y="480"/>
                  </a:lnTo>
                  <a:lnTo>
                    <a:pt x="1010" y="495"/>
                  </a:lnTo>
                  <a:lnTo>
                    <a:pt x="1013" y="511"/>
                  </a:lnTo>
                  <a:lnTo>
                    <a:pt x="1017" y="528"/>
                  </a:lnTo>
                  <a:lnTo>
                    <a:pt x="1020" y="548"/>
                  </a:lnTo>
                  <a:lnTo>
                    <a:pt x="1020" y="568"/>
                  </a:lnTo>
                  <a:lnTo>
                    <a:pt x="1017" y="585"/>
                  </a:lnTo>
                  <a:lnTo>
                    <a:pt x="1015" y="605"/>
                  </a:lnTo>
                  <a:lnTo>
                    <a:pt x="1013" y="628"/>
                  </a:lnTo>
                  <a:lnTo>
                    <a:pt x="1013" y="651"/>
                  </a:lnTo>
                  <a:lnTo>
                    <a:pt x="1015" y="668"/>
                  </a:lnTo>
                  <a:lnTo>
                    <a:pt x="1017" y="687"/>
                  </a:lnTo>
                  <a:lnTo>
                    <a:pt x="1017" y="713"/>
                  </a:lnTo>
                  <a:lnTo>
                    <a:pt x="1015" y="742"/>
                  </a:lnTo>
                  <a:lnTo>
                    <a:pt x="1011" y="767"/>
                  </a:lnTo>
                  <a:lnTo>
                    <a:pt x="1007" y="803"/>
                  </a:lnTo>
                  <a:lnTo>
                    <a:pt x="1005" y="857"/>
                  </a:lnTo>
                  <a:lnTo>
                    <a:pt x="1005" y="911"/>
                  </a:lnTo>
                  <a:lnTo>
                    <a:pt x="1008" y="949"/>
                  </a:lnTo>
                  <a:lnTo>
                    <a:pt x="996" y="949"/>
                  </a:lnTo>
                  <a:lnTo>
                    <a:pt x="983" y="949"/>
                  </a:lnTo>
                  <a:lnTo>
                    <a:pt x="968" y="949"/>
                  </a:lnTo>
                  <a:lnTo>
                    <a:pt x="953" y="949"/>
                  </a:lnTo>
                  <a:lnTo>
                    <a:pt x="938" y="949"/>
                  </a:lnTo>
                  <a:lnTo>
                    <a:pt x="925" y="949"/>
                  </a:lnTo>
                  <a:lnTo>
                    <a:pt x="913" y="951"/>
                  </a:lnTo>
                  <a:lnTo>
                    <a:pt x="905" y="951"/>
                  </a:lnTo>
                  <a:lnTo>
                    <a:pt x="897" y="951"/>
                  </a:lnTo>
                  <a:lnTo>
                    <a:pt x="887" y="952"/>
                  </a:lnTo>
                  <a:lnTo>
                    <a:pt x="875" y="952"/>
                  </a:lnTo>
                  <a:lnTo>
                    <a:pt x="863" y="952"/>
                  </a:lnTo>
                  <a:lnTo>
                    <a:pt x="850" y="952"/>
                  </a:lnTo>
                  <a:lnTo>
                    <a:pt x="837" y="952"/>
                  </a:lnTo>
                  <a:lnTo>
                    <a:pt x="826" y="951"/>
                  </a:lnTo>
                  <a:lnTo>
                    <a:pt x="816" y="949"/>
                  </a:lnTo>
                  <a:lnTo>
                    <a:pt x="806" y="948"/>
                  </a:lnTo>
                  <a:lnTo>
                    <a:pt x="796" y="947"/>
                  </a:lnTo>
                  <a:lnTo>
                    <a:pt x="786" y="946"/>
                  </a:lnTo>
                  <a:lnTo>
                    <a:pt x="775" y="946"/>
                  </a:lnTo>
                  <a:lnTo>
                    <a:pt x="764" y="947"/>
                  </a:lnTo>
                  <a:lnTo>
                    <a:pt x="751" y="947"/>
                  </a:lnTo>
                  <a:lnTo>
                    <a:pt x="739" y="948"/>
                  </a:lnTo>
                  <a:lnTo>
                    <a:pt x="727" y="949"/>
                  </a:lnTo>
                  <a:lnTo>
                    <a:pt x="719" y="949"/>
                  </a:lnTo>
                  <a:lnTo>
                    <a:pt x="708" y="951"/>
                  </a:lnTo>
                  <a:lnTo>
                    <a:pt x="697" y="951"/>
                  </a:lnTo>
                  <a:lnTo>
                    <a:pt x="682" y="952"/>
                  </a:lnTo>
                  <a:lnTo>
                    <a:pt x="666" y="952"/>
                  </a:lnTo>
                  <a:lnTo>
                    <a:pt x="650" y="952"/>
                  </a:lnTo>
                  <a:lnTo>
                    <a:pt x="631" y="953"/>
                  </a:lnTo>
                  <a:lnTo>
                    <a:pt x="614" y="953"/>
                  </a:lnTo>
                  <a:lnTo>
                    <a:pt x="595" y="952"/>
                  </a:lnTo>
                  <a:lnTo>
                    <a:pt x="577" y="952"/>
                  </a:lnTo>
                  <a:lnTo>
                    <a:pt x="561" y="952"/>
                  </a:lnTo>
                  <a:lnTo>
                    <a:pt x="545" y="951"/>
                  </a:lnTo>
                  <a:lnTo>
                    <a:pt x="530" y="949"/>
                  </a:lnTo>
                  <a:lnTo>
                    <a:pt x="518" y="947"/>
                  </a:lnTo>
                  <a:lnTo>
                    <a:pt x="508" y="945"/>
                  </a:lnTo>
                  <a:lnTo>
                    <a:pt x="500" y="943"/>
                  </a:lnTo>
                  <a:lnTo>
                    <a:pt x="481" y="945"/>
                  </a:lnTo>
                  <a:lnTo>
                    <a:pt x="464" y="946"/>
                  </a:lnTo>
                  <a:lnTo>
                    <a:pt x="446" y="947"/>
                  </a:lnTo>
                  <a:lnTo>
                    <a:pt x="428" y="948"/>
                  </a:lnTo>
                  <a:lnTo>
                    <a:pt x="412" y="948"/>
                  </a:lnTo>
                  <a:lnTo>
                    <a:pt x="396" y="949"/>
                  </a:lnTo>
                  <a:lnTo>
                    <a:pt x="380" y="949"/>
                  </a:lnTo>
                  <a:lnTo>
                    <a:pt x="365" y="949"/>
                  </a:lnTo>
                  <a:lnTo>
                    <a:pt x="351" y="949"/>
                  </a:lnTo>
                  <a:lnTo>
                    <a:pt x="338" y="949"/>
                  </a:lnTo>
                  <a:lnTo>
                    <a:pt x="326" y="949"/>
                  </a:lnTo>
                  <a:lnTo>
                    <a:pt x="315" y="948"/>
                  </a:lnTo>
                  <a:lnTo>
                    <a:pt x="305" y="948"/>
                  </a:lnTo>
                  <a:lnTo>
                    <a:pt x="297" y="947"/>
                  </a:lnTo>
                  <a:lnTo>
                    <a:pt x="290" y="947"/>
                  </a:lnTo>
                  <a:lnTo>
                    <a:pt x="284" y="946"/>
                  </a:lnTo>
                  <a:lnTo>
                    <a:pt x="270" y="947"/>
                  </a:lnTo>
                  <a:lnTo>
                    <a:pt x="254" y="948"/>
                  </a:lnTo>
                  <a:lnTo>
                    <a:pt x="235" y="948"/>
                  </a:lnTo>
                  <a:lnTo>
                    <a:pt x="214" y="949"/>
                  </a:lnTo>
                  <a:lnTo>
                    <a:pt x="192" y="949"/>
                  </a:lnTo>
                  <a:lnTo>
                    <a:pt x="170" y="949"/>
                  </a:lnTo>
                  <a:lnTo>
                    <a:pt x="147" y="949"/>
                  </a:lnTo>
                  <a:lnTo>
                    <a:pt x="124" y="949"/>
                  </a:lnTo>
                  <a:lnTo>
                    <a:pt x="102" y="948"/>
                  </a:lnTo>
                  <a:lnTo>
                    <a:pt x="80" y="947"/>
                  </a:lnTo>
                  <a:lnTo>
                    <a:pt x="61" y="946"/>
                  </a:lnTo>
                  <a:lnTo>
                    <a:pt x="43" y="945"/>
                  </a:lnTo>
                  <a:lnTo>
                    <a:pt x="28" y="943"/>
                  </a:lnTo>
                  <a:lnTo>
                    <a:pt x="17" y="941"/>
                  </a:lnTo>
                  <a:lnTo>
                    <a:pt x="9" y="938"/>
                  </a:lnTo>
                  <a:lnTo>
                    <a:pt x="4" y="936"/>
                  </a:lnTo>
                  <a:lnTo>
                    <a:pt x="8" y="906"/>
                  </a:lnTo>
                  <a:lnTo>
                    <a:pt x="10" y="870"/>
                  </a:lnTo>
                  <a:lnTo>
                    <a:pt x="10" y="835"/>
                  </a:lnTo>
                  <a:lnTo>
                    <a:pt x="8" y="812"/>
                  </a:lnTo>
                  <a:lnTo>
                    <a:pt x="7" y="787"/>
                  </a:lnTo>
                  <a:lnTo>
                    <a:pt x="7" y="750"/>
                  </a:lnTo>
                  <a:lnTo>
                    <a:pt x="8" y="714"/>
                  </a:lnTo>
                  <a:lnTo>
                    <a:pt x="11" y="690"/>
                  </a:lnTo>
                  <a:lnTo>
                    <a:pt x="15" y="669"/>
                  </a:lnTo>
                  <a:lnTo>
                    <a:pt x="15" y="637"/>
                  </a:lnTo>
                  <a:lnTo>
                    <a:pt x="13" y="604"/>
                  </a:lnTo>
                  <a:lnTo>
                    <a:pt x="11" y="578"/>
                  </a:lnTo>
                  <a:lnTo>
                    <a:pt x="9" y="556"/>
                  </a:lnTo>
                  <a:lnTo>
                    <a:pt x="7" y="530"/>
                  </a:lnTo>
                  <a:lnTo>
                    <a:pt x="5" y="503"/>
                  </a:lnTo>
                  <a:lnTo>
                    <a:pt x="8" y="480"/>
                  </a:lnTo>
                  <a:lnTo>
                    <a:pt x="9" y="455"/>
                  </a:lnTo>
                  <a:lnTo>
                    <a:pt x="8" y="424"/>
                  </a:lnTo>
                  <a:lnTo>
                    <a:pt x="7" y="394"/>
                  </a:lnTo>
                  <a:lnTo>
                    <a:pt x="8" y="375"/>
                  </a:lnTo>
                  <a:lnTo>
                    <a:pt x="11" y="362"/>
                  </a:lnTo>
                  <a:lnTo>
                    <a:pt x="13" y="344"/>
                  </a:lnTo>
                  <a:lnTo>
                    <a:pt x="15" y="328"/>
                  </a:lnTo>
                  <a:lnTo>
                    <a:pt x="13" y="318"/>
                  </a:lnTo>
                  <a:lnTo>
                    <a:pt x="10" y="298"/>
                  </a:lnTo>
                  <a:lnTo>
                    <a:pt x="5" y="265"/>
                  </a:lnTo>
                  <a:lnTo>
                    <a:pt x="2" y="229"/>
                  </a:lnTo>
                  <a:lnTo>
                    <a:pt x="2" y="205"/>
                  </a:lnTo>
                  <a:lnTo>
                    <a:pt x="5" y="184"/>
                  </a:lnTo>
                  <a:lnTo>
                    <a:pt x="8" y="157"/>
                  </a:lnTo>
                  <a:lnTo>
                    <a:pt x="8" y="131"/>
                  </a:lnTo>
                  <a:lnTo>
                    <a:pt x="7" y="110"/>
                  </a:lnTo>
                  <a:lnTo>
                    <a:pt x="3" y="88"/>
                  </a:lnTo>
                  <a:lnTo>
                    <a:pt x="1" y="57"/>
                  </a:lnTo>
                  <a:lnTo>
                    <a:pt x="0" y="27"/>
                  </a:lnTo>
                  <a:lnTo>
                    <a:pt x="4" y="5"/>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a:ln>
                  <a:solidFill>
                    <a:srgbClr val="C00000"/>
                  </a:solidFill>
                </a:ln>
              </a:endParaRPr>
            </a:p>
          </p:txBody>
        </p:sp>
        <p:sp>
          <p:nvSpPr>
            <p:cNvPr id="87070" name="Freeform 30"/>
            <p:cNvSpPr>
              <a:spLocks/>
            </p:cNvSpPr>
            <p:nvPr/>
          </p:nvSpPr>
          <p:spPr bwMode="auto">
            <a:xfrm>
              <a:off x="4142" y="1345"/>
              <a:ext cx="86" cy="8"/>
            </a:xfrm>
            <a:custGeom>
              <a:avLst/>
              <a:gdLst/>
              <a:ahLst/>
              <a:cxnLst>
                <a:cxn ang="0">
                  <a:pos x="0" y="12"/>
                </a:cxn>
                <a:cxn ang="0">
                  <a:pos x="4" y="11"/>
                </a:cxn>
                <a:cxn ang="0">
                  <a:pos x="10" y="9"/>
                </a:cxn>
                <a:cxn ang="0">
                  <a:pos x="18" y="7"/>
                </a:cxn>
                <a:cxn ang="0">
                  <a:pos x="26" y="6"/>
                </a:cxn>
                <a:cxn ang="0">
                  <a:pos x="34" y="4"/>
                </a:cxn>
                <a:cxn ang="0">
                  <a:pos x="41" y="1"/>
                </a:cxn>
                <a:cxn ang="0">
                  <a:pos x="47" y="0"/>
                </a:cxn>
                <a:cxn ang="0">
                  <a:pos x="49" y="0"/>
                </a:cxn>
                <a:cxn ang="0">
                  <a:pos x="51" y="0"/>
                </a:cxn>
                <a:cxn ang="0">
                  <a:pos x="57" y="1"/>
                </a:cxn>
                <a:cxn ang="0">
                  <a:pos x="65" y="1"/>
                </a:cxn>
                <a:cxn ang="0">
                  <a:pos x="74" y="2"/>
                </a:cxn>
                <a:cxn ang="0">
                  <a:pos x="84" y="4"/>
                </a:cxn>
                <a:cxn ang="0">
                  <a:pos x="92" y="4"/>
                </a:cxn>
                <a:cxn ang="0">
                  <a:pos x="99" y="5"/>
                </a:cxn>
                <a:cxn ang="0">
                  <a:pos x="103" y="5"/>
                </a:cxn>
                <a:cxn ang="0">
                  <a:pos x="108" y="5"/>
                </a:cxn>
                <a:cxn ang="0">
                  <a:pos x="116" y="4"/>
                </a:cxn>
                <a:cxn ang="0">
                  <a:pos x="126" y="2"/>
                </a:cxn>
                <a:cxn ang="0">
                  <a:pos x="138" y="2"/>
                </a:cxn>
                <a:cxn ang="0">
                  <a:pos x="148" y="1"/>
                </a:cxn>
                <a:cxn ang="0">
                  <a:pos x="159" y="0"/>
                </a:cxn>
                <a:cxn ang="0">
                  <a:pos x="167" y="0"/>
                </a:cxn>
                <a:cxn ang="0">
                  <a:pos x="171" y="0"/>
                </a:cxn>
                <a:cxn ang="0">
                  <a:pos x="170" y="4"/>
                </a:cxn>
                <a:cxn ang="0">
                  <a:pos x="169" y="8"/>
                </a:cxn>
                <a:cxn ang="0">
                  <a:pos x="165" y="13"/>
                </a:cxn>
                <a:cxn ang="0">
                  <a:pos x="163" y="15"/>
                </a:cxn>
                <a:cxn ang="0">
                  <a:pos x="150" y="14"/>
                </a:cxn>
                <a:cxn ang="0">
                  <a:pos x="137" y="14"/>
                </a:cxn>
                <a:cxn ang="0">
                  <a:pos x="122" y="14"/>
                </a:cxn>
                <a:cxn ang="0">
                  <a:pos x="106" y="13"/>
                </a:cxn>
                <a:cxn ang="0">
                  <a:pos x="91" y="13"/>
                </a:cxn>
                <a:cxn ang="0">
                  <a:pos x="77" y="13"/>
                </a:cxn>
                <a:cxn ang="0">
                  <a:pos x="65" y="14"/>
                </a:cxn>
                <a:cxn ang="0">
                  <a:pos x="56" y="14"/>
                </a:cxn>
                <a:cxn ang="0">
                  <a:pos x="49" y="14"/>
                </a:cxn>
                <a:cxn ang="0">
                  <a:pos x="41" y="15"/>
                </a:cxn>
                <a:cxn ang="0">
                  <a:pos x="33" y="15"/>
                </a:cxn>
                <a:cxn ang="0">
                  <a:pos x="24" y="15"/>
                </a:cxn>
                <a:cxn ang="0">
                  <a:pos x="17" y="16"/>
                </a:cxn>
                <a:cxn ang="0">
                  <a:pos x="10" y="16"/>
                </a:cxn>
                <a:cxn ang="0">
                  <a:pos x="5" y="16"/>
                </a:cxn>
                <a:cxn ang="0">
                  <a:pos x="2" y="16"/>
                </a:cxn>
                <a:cxn ang="0">
                  <a:pos x="0" y="12"/>
                </a:cxn>
              </a:cxnLst>
              <a:rect l="0" t="0" r="r" b="b"/>
              <a:pathLst>
                <a:path w="171" h="16">
                  <a:moveTo>
                    <a:pt x="0" y="12"/>
                  </a:moveTo>
                  <a:lnTo>
                    <a:pt x="4" y="11"/>
                  </a:lnTo>
                  <a:lnTo>
                    <a:pt x="10" y="9"/>
                  </a:lnTo>
                  <a:lnTo>
                    <a:pt x="18" y="7"/>
                  </a:lnTo>
                  <a:lnTo>
                    <a:pt x="26" y="6"/>
                  </a:lnTo>
                  <a:lnTo>
                    <a:pt x="34" y="4"/>
                  </a:lnTo>
                  <a:lnTo>
                    <a:pt x="41" y="1"/>
                  </a:lnTo>
                  <a:lnTo>
                    <a:pt x="47" y="0"/>
                  </a:lnTo>
                  <a:lnTo>
                    <a:pt x="49" y="0"/>
                  </a:lnTo>
                  <a:lnTo>
                    <a:pt x="51" y="0"/>
                  </a:lnTo>
                  <a:lnTo>
                    <a:pt x="57" y="1"/>
                  </a:lnTo>
                  <a:lnTo>
                    <a:pt x="65" y="1"/>
                  </a:lnTo>
                  <a:lnTo>
                    <a:pt x="74" y="2"/>
                  </a:lnTo>
                  <a:lnTo>
                    <a:pt x="84" y="4"/>
                  </a:lnTo>
                  <a:lnTo>
                    <a:pt x="92" y="4"/>
                  </a:lnTo>
                  <a:lnTo>
                    <a:pt x="99" y="5"/>
                  </a:lnTo>
                  <a:lnTo>
                    <a:pt x="103" y="5"/>
                  </a:lnTo>
                  <a:lnTo>
                    <a:pt x="108" y="5"/>
                  </a:lnTo>
                  <a:lnTo>
                    <a:pt x="116" y="4"/>
                  </a:lnTo>
                  <a:lnTo>
                    <a:pt x="126" y="2"/>
                  </a:lnTo>
                  <a:lnTo>
                    <a:pt x="138" y="2"/>
                  </a:lnTo>
                  <a:lnTo>
                    <a:pt x="148" y="1"/>
                  </a:lnTo>
                  <a:lnTo>
                    <a:pt x="159" y="0"/>
                  </a:lnTo>
                  <a:lnTo>
                    <a:pt x="167" y="0"/>
                  </a:lnTo>
                  <a:lnTo>
                    <a:pt x="171" y="0"/>
                  </a:lnTo>
                  <a:lnTo>
                    <a:pt x="170" y="4"/>
                  </a:lnTo>
                  <a:lnTo>
                    <a:pt x="169" y="8"/>
                  </a:lnTo>
                  <a:lnTo>
                    <a:pt x="165" y="13"/>
                  </a:lnTo>
                  <a:lnTo>
                    <a:pt x="163" y="15"/>
                  </a:lnTo>
                  <a:lnTo>
                    <a:pt x="150" y="14"/>
                  </a:lnTo>
                  <a:lnTo>
                    <a:pt x="137" y="14"/>
                  </a:lnTo>
                  <a:lnTo>
                    <a:pt x="122" y="14"/>
                  </a:lnTo>
                  <a:lnTo>
                    <a:pt x="106" y="13"/>
                  </a:lnTo>
                  <a:lnTo>
                    <a:pt x="91" y="13"/>
                  </a:lnTo>
                  <a:lnTo>
                    <a:pt x="77" y="13"/>
                  </a:lnTo>
                  <a:lnTo>
                    <a:pt x="65" y="14"/>
                  </a:lnTo>
                  <a:lnTo>
                    <a:pt x="56" y="14"/>
                  </a:lnTo>
                  <a:lnTo>
                    <a:pt x="49" y="14"/>
                  </a:lnTo>
                  <a:lnTo>
                    <a:pt x="41" y="15"/>
                  </a:lnTo>
                  <a:lnTo>
                    <a:pt x="33" y="15"/>
                  </a:lnTo>
                  <a:lnTo>
                    <a:pt x="24" y="15"/>
                  </a:lnTo>
                  <a:lnTo>
                    <a:pt x="17" y="16"/>
                  </a:lnTo>
                  <a:lnTo>
                    <a:pt x="10" y="16"/>
                  </a:lnTo>
                  <a:lnTo>
                    <a:pt x="5" y="16"/>
                  </a:lnTo>
                  <a:lnTo>
                    <a:pt x="2" y="16"/>
                  </a:lnTo>
                  <a:lnTo>
                    <a:pt x="0" y="12"/>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071" name="Freeform 31"/>
            <p:cNvSpPr>
              <a:spLocks/>
            </p:cNvSpPr>
            <p:nvPr/>
          </p:nvSpPr>
          <p:spPr bwMode="auto">
            <a:xfrm>
              <a:off x="4330" y="1371"/>
              <a:ext cx="13" cy="68"/>
            </a:xfrm>
            <a:custGeom>
              <a:avLst/>
              <a:gdLst/>
              <a:ahLst/>
              <a:cxnLst>
                <a:cxn ang="0">
                  <a:pos x="4" y="0"/>
                </a:cxn>
                <a:cxn ang="0">
                  <a:pos x="9" y="7"/>
                </a:cxn>
                <a:cxn ang="0">
                  <a:pos x="17" y="18"/>
                </a:cxn>
                <a:cxn ang="0">
                  <a:pos x="26" y="29"/>
                </a:cxn>
                <a:cxn ang="0">
                  <a:pos x="28" y="36"/>
                </a:cxn>
                <a:cxn ang="0">
                  <a:pos x="24" y="48"/>
                </a:cxn>
                <a:cxn ang="0">
                  <a:pos x="17" y="74"/>
                </a:cxn>
                <a:cxn ang="0">
                  <a:pos x="12" y="99"/>
                </a:cxn>
                <a:cxn ang="0">
                  <a:pos x="8" y="112"/>
                </a:cxn>
                <a:cxn ang="0">
                  <a:pos x="9" y="118"/>
                </a:cxn>
                <a:cxn ang="0">
                  <a:pos x="11" y="126"/>
                </a:cxn>
                <a:cxn ang="0">
                  <a:pos x="12" y="133"/>
                </a:cxn>
                <a:cxn ang="0">
                  <a:pos x="13" y="137"/>
                </a:cxn>
                <a:cxn ang="0">
                  <a:pos x="0" y="135"/>
                </a:cxn>
                <a:cxn ang="0">
                  <a:pos x="0" y="120"/>
                </a:cxn>
                <a:cxn ang="0">
                  <a:pos x="0" y="101"/>
                </a:cxn>
                <a:cxn ang="0">
                  <a:pos x="0" y="84"/>
                </a:cxn>
                <a:cxn ang="0">
                  <a:pos x="0" y="72"/>
                </a:cxn>
                <a:cxn ang="0">
                  <a:pos x="0" y="57"/>
                </a:cxn>
                <a:cxn ang="0">
                  <a:pos x="0" y="33"/>
                </a:cxn>
                <a:cxn ang="0">
                  <a:pos x="1" y="12"/>
                </a:cxn>
                <a:cxn ang="0">
                  <a:pos x="4" y="0"/>
                </a:cxn>
              </a:cxnLst>
              <a:rect l="0" t="0" r="r" b="b"/>
              <a:pathLst>
                <a:path w="28" h="137">
                  <a:moveTo>
                    <a:pt x="4" y="0"/>
                  </a:moveTo>
                  <a:lnTo>
                    <a:pt x="9" y="7"/>
                  </a:lnTo>
                  <a:lnTo>
                    <a:pt x="17" y="18"/>
                  </a:lnTo>
                  <a:lnTo>
                    <a:pt x="26" y="29"/>
                  </a:lnTo>
                  <a:lnTo>
                    <a:pt x="28" y="36"/>
                  </a:lnTo>
                  <a:lnTo>
                    <a:pt x="24" y="48"/>
                  </a:lnTo>
                  <a:lnTo>
                    <a:pt x="17" y="74"/>
                  </a:lnTo>
                  <a:lnTo>
                    <a:pt x="12" y="99"/>
                  </a:lnTo>
                  <a:lnTo>
                    <a:pt x="8" y="112"/>
                  </a:lnTo>
                  <a:lnTo>
                    <a:pt x="9" y="118"/>
                  </a:lnTo>
                  <a:lnTo>
                    <a:pt x="11" y="126"/>
                  </a:lnTo>
                  <a:lnTo>
                    <a:pt x="12" y="133"/>
                  </a:lnTo>
                  <a:lnTo>
                    <a:pt x="13" y="137"/>
                  </a:lnTo>
                  <a:lnTo>
                    <a:pt x="0" y="135"/>
                  </a:lnTo>
                  <a:lnTo>
                    <a:pt x="0" y="120"/>
                  </a:lnTo>
                  <a:lnTo>
                    <a:pt x="0" y="101"/>
                  </a:lnTo>
                  <a:lnTo>
                    <a:pt x="0" y="84"/>
                  </a:lnTo>
                  <a:lnTo>
                    <a:pt x="0" y="72"/>
                  </a:lnTo>
                  <a:lnTo>
                    <a:pt x="0" y="57"/>
                  </a:lnTo>
                  <a:lnTo>
                    <a:pt x="0" y="33"/>
                  </a:lnTo>
                  <a:lnTo>
                    <a:pt x="1" y="12"/>
                  </a:lnTo>
                  <a:lnTo>
                    <a:pt x="4"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072" name="Freeform 32"/>
            <p:cNvSpPr>
              <a:spLocks/>
            </p:cNvSpPr>
            <p:nvPr/>
          </p:nvSpPr>
          <p:spPr bwMode="auto">
            <a:xfrm>
              <a:off x="4326" y="1448"/>
              <a:ext cx="9" cy="26"/>
            </a:xfrm>
            <a:custGeom>
              <a:avLst/>
              <a:gdLst/>
              <a:ahLst/>
              <a:cxnLst>
                <a:cxn ang="0">
                  <a:pos x="1" y="0"/>
                </a:cxn>
                <a:cxn ang="0">
                  <a:pos x="6" y="12"/>
                </a:cxn>
                <a:cxn ang="0">
                  <a:pos x="12" y="27"/>
                </a:cxn>
                <a:cxn ang="0">
                  <a:pos x="16" y="41"/>
                </a:cxn>
                <a:cxn ang="0">
                  <a:pos x="18" y="49"/>
                </a:cxn>
                <a:cxn ang="0">
                  <a:pos x="15" y="50"/>
                </a:cxn>
                <a:cxn ang="0">
                  <a:pos x="11" y="51"/>
                </a:cxn>
                <a:cxn ang="0">
                  <a:pos x="5" y="53"/>
                </a:cxn>
                <a:cxn ang="0">
                  <a:pos x="3" y="53"/>
                </a:cxn>
                <a:cxn ang="0">
                  <a:pos x="1" y="46"/>
                </a:cxn>
                <a:cxn ang="0">
                  <a:pos x="0" y="31"/>
                </a:cxn>
                <a:cxn ang="0">
                  <a:pos x="0" y="13"/>
                </a:cxn>
                <a:cxn ang="0">
                  <a:pos x="1" y="0"/>
                </a:cxn>
              </a:cxnLst>
              <a:rect l="0" t="0" r="r" b="b"/>
              <a:pathLst>
                <a:path w="18" h="53">
                  <a:moveTo>
                    <a:pt x="1" y="0"/>
                  </a:moveTo>
                  <a:lnTo>
                    <a:pt x="6" y="12"/>
                  </a:lnTo>
                  <a:lnTo>
                    <a:pt x="12" y="27"/>
                  </a:lnTo>
                  <a:lnTo>
                    <a:pt x="16" y="41"/>
                  </a:lnTo>
                  <a:lnTo>
                    <a:pt x="18" y="49"/>
                  </a:lnTo>
                  <a:lnTo>
                    <a:pt x="15" y="50"/>
                  </a:lnTo>
                  <a:lnTo>
                    <a:pt x="11" y="51"/>
                  </a:lnTo>
                  <a:lnTo>
                    <a:pt x="5" y="53"/>
                  </a:lnTo>
                  <a:lnTo>
                    <a:pt x="3" y="53"/>
                  </a:lnTo>
                  <a:lnTo>
                    <a:pt x="1" y="46"/>
                  </a:lnTo>
                  <a:lnTo>
                    <a:pt x="0" y="31"/>
                  </a:lnTo>
                  <a:lnTo>
                    <a:pt x="0" y="13"/>
                  </a:lnTo>
                  <a:lnTo>
                    <a:pt x="1"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073" name="Freeform 33"/>
            <p:cNvSpPr>
              <a:spLocks/>
            </p:cNvSpPr>
            <p:nvPr/>
          </p:nvSpPr>
          <p:spPr bwMode="auto">
            <a:xfrm>
              <a:off x="4326" y="1752"/>
              <a:ext cx="18" cy="75"/>
            </a:xfrm>
            <a:custGeom>
              <a:avLst/>
              <a:gdLst/>
              <a:ahLst/>
              <a:cxnLst>
                <a:cxn ang="0">
                  <a:pos x="8" y="0"/>
                </a:cxn>
                <a:cxn ang="0">
                  <a:pos x="12" y="7"/>
                </a:cxn>
                <a:cxn ang="0">
                  <a:pos x="16" y="21"/>
                </a:cxn>
                <a:cxn ang="0">
                  <a:pos x="19" y="37"/>
                </a:cxn>
                <a:cxn ang="0">
                  <a:pos x="17" y="52"/>
                </a:cxn>
                <a:cxn ang="0">
                  <a:pos x="23" y="70"/>
                </a:cxn>
                <a:cxn ang="0">
                  <a:pos x="29" y="91"/>
                </a:cxn>
                <a:cxn ang="0">
                  <a:pos x="35" y="108"/>
                </a:cxn>
                <a:cxn ang="0">
                  <a:pos x="37" y="119"/>
                </a:cxn>
                <a:cxn ang="0">
                  <a:pos x="28" y="129"/>
                </a:cxn>
                <a:cxn ang="0">
                  <a:pos x="17" y="140"/>
                </a:cxn>
                <a:cxn ang="0">
                  <a:pos x="9" y="148"/>
                </a:cxn>
                <a:cxn ang="0">
                  <a:pos x="4" y="151"/>
                </a:cxn>
                <a:cxn ang="0">
                  <a:pos x="1" y="149"/>
                </a:cxn>
                <a:cxn ang="0">
                  <a:pos x="0" y="143"/>
                </a:cxn>
                <a:cxn ang="0">
                  <a:pos x="0" y="137"/>
                </a:cxn>
                <a:cxn ang="0">
                  <a:pos x="1" y="134"/>
                </a:cxn>
                <a:cxn ang="0">
                  <a:pos x="5" y="130"/>
                </a:cxn>
                <a:cxn ang="0">
                  <a:pos x="9" y="125"/>
                </a:cxn>
                <a:cxn ang="0">
                  <a:pos x="13" y="118"/>
                </a:cxn>
                <a:cxn ang="0">
                  <a:pos x="13" y="112"/>
                </a:cxn>
                <a:cxn ang="0">
                  <a:pos x="10" y="103"/>
                </a:cxn>
                <a:cxn ang="0">
                  <a:pos x="7" y="89"/>
                </a:cxn>
                <a:cxn ang="0">
                  <a:pos x="4" y="74"/>
                </a:cxn>
                <a:cxn ang="0">
                  <a:pos x="2" y="62"/>
                </a:cxn>
                <a:cxn ang="0">
                  <a:pos x="4" y="49"/>
                </a:cxn>
                <a:cxn ang="0">
                  <a:pos x="4" y="29"/>
                </a:cxn>
                <a:cxn ang="0">
                  <a:pos x="6" y="9"/>
                </a:cxn>
                <a:cxn ang="0">
                  <a:pos x="8" y="0"/>
                </a:cxn>
              </a:cxnLst>
              <a:rect l="0" t="0" r="r" b="b"/>
              <a:pathLst>
                <a:path w="37" h="151">
                  <a:moveTo>
                    <a:pt x="8" y="0"/>
                  </a:moveTo>
                  <a:lnTo>
                    <a:pt x="12" y="7"/>
                  </a:lnTo>
                  <a:lnTo>
                    <a:pt x="16" y="21"/>
                  </a:lnTo>
                  <a:lnTo>
                    <a:pt x="19" y="37"/>
                  </a:lnTo>
                  <a:lnTo>
                    <a:pt x="17" y="52"/>
                  </a:lnTo>
                  <a:lnTo>
                    <a:pt x="23" y="70"/>
                  </a:lnTo>
                  <a:lnTo>
                    <a:pt x="29" y="91"/>
                  </a:lnTo>
                  <a:lnTo>
                    <a:pt x="35" y="108"/>
                  </a:lnTo>
                  <a:lnTo>
                    <a:pt x="37" y="119"/>
                  </a:lnTo>
                  <a:lnTo>
                    <a:pt x="28" y="129"/>
                  </a:lnTo>
                  <a:lnTo>
                    <a:pt x="17" y="140"/>
                  </a:lnTo>
                  <a:lnTo>
                    <a:pt x="9" y="148"/>
                  </a:lnTo>
                  <a:lnTo>
                    <a:pt x="4" y="151"/>
                  </a:lnTo>
                  <a:lnTo>
                    <a:pt x="1" y="149"/>
                  </a:lnTo>
                  <a:lnTo>
                    <a:pt x="0" y="143"/>
                  </a:lnTo>
                  <a:lnTo>
                    <a:pt x="0" y="137"/>
                  </a:lnTo>
                  <a:lnTo>
                    <a:pt x="1" y="134"/>
                  </a:lnTo>
                  <a:lnTo>
                    <a:pt x="5" y="130"/>
                  </a:lnTo>
                  <a:lnTo>
                    <a:pt x="9" y="125"/>
                  </a:lnTo>
                  <a:lnTo>
                    <a:pt x="13" y="118"/>
                  </a:lnTo>
                  <a:lnTo>
                    <a:pt x="13" y="112"/>
                  </a:lnTo>
                  <a:lnTo>
                    <a:pt x="10" y="103"/>
                  </a:lnTo>
                  <a:lnTo>
                    <a:pt x="7" y="89"/>
                  </a:lnTo>
                  <a:lnTo>
                    <a:pt x="4" y="74"/>
                  </a:lnTo>
                  <a:lnTo>
                    <a:pt x="2" y="62"/>
                  </a:lnTo>
                  <a:lnTo>
                    <a:pt x="4" y="49"/>
                  </a:lnTo>
                  <a:lnTo>
                    <a:pt x="4" y="29"/>
                  </a:lnTo>
                  <a:lnTo>
                    <a:pt x="6" y="9"/>
                  </a:lnTo>
                  <a:lnTo>
                    <a:pt x="8"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074" name="Freeform 34"/>
            <p:cNvSpPr>
              <a:spLocks/>
            </p:cNvSpPr>
            <p:nvPr/>
          </p:nvSpPr>
          <p:spPr bwMode="auto">
            <a:xfrm>
              <a:off x="3820" y="1838"/>
              <a:ext cx="91" cy="15"/>
            </a:xfrm>
            <a:custGeom>
              <a:avLst/>
              <a:gdLst/>
              <a:ahLst/>
              <a:cxnLst>
                <a:cxn ang="0">
                  <a:pos x="174" y="16"/>
                </a:cxn>
                <a:cxn ang="0">
                  <a:pos x="164" y="16"/>
                </a:cxn>
                <a:cxn ang="0">
                  <a:pos x="146" y="17"/>
                </a:cxn>
                <a:cxn ang="0">
                  <a:pos x="121" y="20"/>
                </a:cxn>
                <a:cxn ang="0">
                  <a:pos x="94" y="21"/>
                </a:cxn>
                <a:cxn ang="0">
                  <a:pos x="67" y="23"/>
                </a:cxn>
                <a:cxn ang="0">
                  <a:pos x="43" y="25"/>
                </a:cxn>
                <a:cxn ang="0">
                  <a:pos x="24" y="28"/>
                </a:cxn>
                <a:cxn ang="0">
                  <a:pos x="12" y="30"/>
                </a:cxn>
                <a:cxn ang="0">
                  <a:pos x="5" y="25"/>
                </a:cxn>
                <a:cxn ang="0">
                  <a:pos x="2" y="20"/>
                </a:cxn>
                <a:cxn ang="0">
                  <a:pos x="0" y="12"/>
                </a:cxn>
                <a:cxn ang="0">
                  <a:pos x="6" y="0"/>
                </a:cxn>
                <a:cxn ang="0">
                  <a:pos x="10" y="2"/>
                </a:cxn>
                <a:cxn ang="0">
                  <a:pos x="13" y="3"/>
                </a:cxn>
                <a:cxn ang="0">
                  <a:pos x="18" y="6"/>
                </a:cxn>
                <a:cxn ang="0">
                  <a:pos x="22" y="6"/>
                </a:cxn>
                <a:cxn ang="0">
                  <a:pos x="27" y="7"/>
                </a:cxn>
                <a:cxn ang="0">
                  <a:pos x="32" y="7"/>
                </a:cxn>
                <a:cxn ang="0">
                  <a:pos x="37" y="7"/>
                </a:cxn>
                <a:cxn ang="0">
                  <a:pos x="42" y="7"/>
                </a:cxn>
                <a:cxn ang="0">
                  <a:pos x="49" y="7"/>
                </a:cxn>
                <a:cxn ang="0">
                  <a:pos x="58" y="7"/>
                </a:cxn>
                <a:cxn ang="0">
                  <a:pos x="70" y="8"/>
                </a:cxn>
                <a:cxn ang="0">
                  <a:pos x="82" y="8"/>
                </a:cxn>
                <a:cxn ang="0">
                  <a:pos x="95" y="9"/>
                </a:cxn>
                <a:cxn ang="0">
                  <a:pos x="106" y="10"/>
                </a:cxn>
                <a:cxn ang="0">
                  <a:pos x="117" y="10"/>
                </a:cxn>
                <a:cxn ang="0">
                  <a:pos x="124" y="10"/>
                </a:cxn>
                <a:cxn ang="0">
                  <a:pos x="130" y="10"/>
                </a:cxn>
                <a:cxn ang="0">
                  <a:pos x="138" y="10"/>
                </a:cxn>
                <a:cxn ang="0">
                  <a:pos x="147" y="10"/>
                </a:cxn>
                <a:cxn ang="0">
                  <a:pos x="157" y="9"/>
                </a:cxn>
                <a:cxn ang="0">
                  <a:pos x="165" y="9"/>
                </a:cxn>
                <a:cxn ang="0">
                  <a:pos x="173" y="9"/>
                </a:cxn>
                <a:cxn ang="0">
                  <a:pos x="179" y="9"/>
                </a:cxn>
                <a:cxn ang="0">
                  <a:pos x="183" y="9"/>
                </a:cxn>
                <a:cxn ang="0">
                  <a:pos x="174" y="16"/>
                </a:cxn>
              </a:cxnLst>
              <a:rect l="0" t="0" r="r" b="b"/>
              <a:pathLst>
                <a:path w="183" h="30">
                  <a:moveTo>
                    <a:pt x="174" y="16"/>
                  </a:moveTo>
                  <a:lnTo>
                    <a:pt x="164" y="16"/>
                  </a:lnTo>
                  <a:lnTo>
                    <a:pt x="146" y="17"/>
                  </a:lnTo>
                  <a:lnTo>
                    <a:pt x="121" y="20"/>
                  </a:lnTo>
                  <a:lnTo>
                    <a:pt x="94" y="21"/>
                  </a:lnTo>
                  <a:lnTo>
                    <a:pt x="67" y="23"/>
                  </a:lnTo>
                  <a:lnTo>
                    <a:pt x="43" y="25"/>
                  </a:lnTo>
                  <a:lnTo>
                    <a:pt x="24" y="28"/>
                  </a:lnTo>
                  <a:lnTo>
                    <a:pt x="12" y="30"/>
                  </a:lnTo>
                  <a:lnTo>
                    <a:pt x="5" y="25"/>
                  </a:lnTo>
                  <a:lnTo>
                    <a:pt x="2" y="20"/>
                  </a:lnTo>
                  <a:lnTo>
                    <a:pt x="0" y="12"/>
                  </a:lnTo>
                  <a:lnTo>
                    <a:pt x="6" y="0"/>
                  </a:lnTo>
                  <a:lnTo>
                    <a:pt x="10" y="2"/>
                  </a:lnTo>
                  <a:lnTo>
                    <a:pt x="13" y="3"/>
                  </a:lnTo>
                  <a:lnTo>
                    <a:pt x="18" y="6"/>
                  </a:lnTo>
                  <a:lnTo>
                    <a:pt x="22" y="6"/>
                  </a:lnTo>
                  <a:lnTo>
                    <a:pt x="27" y="7"/>
                  </a:lnTo>
                  <a:lnTo>
                    <a:pt x="32" y="7"/>
                  </a:lnTo>
                  <a:lnTo>
                    <a:pt x="37" y="7"/>
                  </a:lnTo>
                  <a:lnTo>
                    <a:pt x="42" y="7"/>
                  </a:lnTo>
                  <a:lnTo>
                    <a:pt x="49" y="7"/>
                  </a:lnTo>
                  <a:lnTo>
                    <a:pt x="58" y="7"/>
                  </a:lnTo>
                  <a:lnTo>
                    <a:pt x="70" y="8"/>
                  </a:lnTo>
                  <a:lnTo>
                    <a:pt x="82" y="8"/>
                  </a:lnTo>
                  <a:lnTo>
                    <a:pt x="95" y="9"/>
                  </a:lnTo>
                  <a:lnTo>
                    <a:pt x="106" y="10"/>
                  </a:lnTo>
                  <a:lnTo>
                    <a:pt x="117" y="10"/>
                  </a:lnTo>
                  <a:lnTo>
                    <a:pt x="124" y="10"/>
                  </a:lnTo>
                  <a:lnTo>
                    <a:pt x="130" y="10"/>
                  </a:lnTo>
                  <a:lnTo>
                    <a:pt x="138" y="10"/>
                  </a:lnTo>
                  <a:lnTo>
                    <a:pt x="147" y="10"/>
                  </a:lnTo>
                  <a:lnTo>
                    <a:pt x="157" y="9"/>
                  </a:lnTo>
                  <a:lnTo>
                    <a:pt x="165" y="9"/>
                  </a:lnTo>
                  <a:lnTo>
                    <a:pt x="173" y="9"/>
                  </a:lnTo>
                  <a:lnTo>
                    <a:pt x="179" y="9"/>
                  </a:lnTo>
                  <a:lnTo>
                    <a:pt x="183" y="9"/>
                  </a:lnTo>
                  <a:lnTo>
                    <a:pt x="174" y="16"/>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075" name="Freeform 35"/>
            <p:cNvSpPr>
              <a:spLocks/>
            </p:cNvSpPr>
            <p:nvPr/>
          </p:nvSpPr>
          <p:spPr bwMode="auto">
            <a:xfrm>
              <a:off x="3792" y="1567"/>
              <a:ext cx="16" cy="89"/>
            </a:xfrm>
            <a:custGeom>
              <a:avLst/>
              <a:gdLst/>
              <a:ahLst/>
              <a:cxnLst>
                <a:cxn ang="0">
                  <a:pos x="30" y="0"/>
                </a:cxn>
                <a:cxn ang="0">
                  <a:pos x="32" y="2"/>
                </a:cxn>
                <a:cxn ang="0">
                  <a:pos x="31" y="8"/>
                </a:cxn>
                <a:cxn ang="0">
                  <a:pos x="29" y="15"/>
                </a:cxn>
                <a:cxn ang="0">
                  <a:pos x="27" y="23"/>
                </a:cxn>
                <a:cxn ang="0">
                  <a:pos x="25" y="31"/>
                </a:cxn>
                <a:cxn ang="0">
                  <a:pos x="27" y="40"/>
                </a:cxn>
                <a:cxn ang="0">
                  <a:pos x="28" y="48"/>
                </a:cxn>
                <a:cxn ang="0">
                  <a:pos x="29" y="55"/>
                </a:cxn>
                <a:cxn ang="0">
                  <a:pos x="29" y="61"/>
                </a:cxn>
                <a:cxn ang="0">
                  <a:pos x="29" y="67"/>
                </a:cxn>
                <a:cxn ang="0">
                  <a:pos x="27" y="74"/>
                </a:cxn>
                <a:cxn ang="0">
                  <a:pos x="22" y="80"/>
                </a:cxn>
                <a:cxn ang="0">
                  <a:pos x="18" y="85"/>
                </a:cxn>
                <a:cxn ang="0">
                  <a:pos x="18" y="91"/>
                </a:cxn>
                <a:cxn ang="0">
                  <a:pos x="21" y="97"/>
                </a:cxn>
                <a:cxn ang="0">
                  <a:pos x="22" y="104"/>
                </a:cxn>
                <a:cxn ang="0">
                  <a:pos x="24" y="116"/>
                </a:cxn>
                <a:cxn ang="0">
                  <a:pos x="25" y="136"/>
                </a:cxn>
                <a:cxn ang="0">
                  <a:pos x="25" y="159"/>
                </a:cxn>
                <a:cxn ang="0">
                  <a:pos x="22" y="180"/>
                </a:cxn>
                <a:cxn ang="0">
                  <a:pos x="17" y="179"/>
                </a:cxn>
                <a:cxn ang="0">
                  <a:pos x="14" y="153"/>
                </a:cxn>
                <a:cxn ang="0">
                  <a:pos x="9" y="119"/>
                </a:cxn>
                <a:cxn ang="0">
                  <a:pos x="3" y="84"/>
                </a:cxn>
                <a:cxn ang="0">
                  <a:pos x="0" y="61"/>
                </a:cxn>
                <a:cxn ang="0">
                  <a:pos x="7" y="44"/>
                </a:cxn>
                <a:cxn ang="0">
                  <a:pos x="14" y="23"/>
                </a:cxn>
                <a:cxn ang="0">
                  <a:pos x="22" y="7"/>
                </a:cxn>
                <a:cxn ang="0">
                  <a:pos x="30" y="0"/>
                </a:cxn>
              </a:cxnLst>
              <a:rect l="0" t="0" r="r" b="b"/>
              <a:pathLst>
                <a:path w="32" h="180">
                  <a:moveTo>
                    <a:pt x="30" y="0"/>
                  </a:moveTo>
                  <a:lnTo>
                    <a:pt x="32" y="2"/>
                  </a:lnTo>
                  <a:lnTo>
                    <a:pt x="31" y="8"/>
                  </a:lnTo>
                  <a:lnTo>
                    <a:pt x="29" y="15"/>
                  </a:lnTo>
                  <a:lnTo>
                    <a:pt x="27" y="23"/>
                  </a:lnTo>
                  <a:lnTo>
                    <a:pt x="25" y="31"/>
                  </a:lnTo>
                  <a:lnTo>
                    <a:pt x="27" y="40"/>
                  </a:lnTo>
                  <a:lnTo>
                    <a:pt x="28" y="48"/>
                  </a:lnTo>
                  <a:lnTo>
                    <a:pt x="29" y="55"/>
                  </a:lnTo>
                  <a:lnTo>
                    <a:pt x="29" y="61"/>
                  </a:lnTo>
                  <a:lnTo>
                    <a:pt x="29" y="67"/>
                  </a:lnTo>
                  <a:lnTo>
                    <a:pt x="27" y="74"/>
                  </a:lnTo>
                  <a:lnTo>
                    <a:pt x="22" y="80"/>
                  </a:lnTo>
                  <a:lnTo>
                    <a:pt x="18" y="85"/>
                  </a:lnTo>
                  <a:lnTo>
                    <a:pt x="18" y="91"/>
                  </a:lnTo>
                  <a:lnTo>
                    <a:pt x="21" y="97"/>
                  </a:lnTo>
                  <a:lnTo>
                    <a:pt x="22" y="104"/>
                  </a:lnTo>
                  <a:lnTo>
                    <a:pt x="24" y="116"/>
                  </a:lnTo>
                  <a:lnTo>
                    <a:pt x="25" y="136"/>
                  </a:lnTo>
                  <a:lnTo>
                    <a:pt x="25" y="159"/>
                  </a:lnTo>
                  <a:lnTo>
                    <a:pt x="22" y="180"/>
                  </a:lnTo>
                  <a:lnTo>
                    <a:pt x="17" y="179"/>
                  </a:lnTo>
                  <a:lnTo>
                    <a:pt x="14" y="153"/>
                  </a:lnTo>
                  <a:lnTo>
                    <a:pt x="9" y="119"/>
                  </a:lnTo>
                  <a:lnTo>
                    <a:pt x="3" y="84"/>
                  </a:lnTo>
                  <a:lnTo>
                    <a:pt x="0" y="61"/>
                  </a:lnTo>
                  <a:lnTo>
                    <a:pt x="7" y="44"/>
                  </a:lnTo>
                  <a:lnTo>
                    <a:pt x="14" y="23"/>
                  </a:lnTo>
                  <a:lnTo>
                    <a:pt x="22" y="7"/>
                  </a:lnTo>
                  <a:lnTo>
                    <a:pt x="30"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076" name="Freeform 36"/>
            <p:cNvSpPr>
              <a:spLocks/>
            </p:cNvSpPr>
            <p:nvPr/>
          </p:nvSpPr>
          <p:spPr bwMode="auto">
            <a:xfrm>
              <a:off x="3839" y="1375"/>
              <a:ext cx="458" cy="442"/>
            </a:xfrm>
            <a:custGeom>
              <a:avLst/>
              <a:gdLst/>
              <a:ahLst/>
              <a:cxnLst>
                <a:cxn ang="0">
                  <a:pos x="190" y="20"/>
                </a:cxn>
                <a:cxn ang="0">
                  <a:pos x="252" y="16"/>
                </a:cxn>
                <a:cxn ang="0">
                  <a:pos x="339" y="60"/>
                </a:cxn>
                <a:cxn ang="0">
                  <a:pos x="411" y="45"/>
                </a:cxn>
                <a:cxn ang="0">
                  <a:pos x="486" y="43"/>
                </a:cxn>
                <a:cxn ang="0">
                  <a:pos x="566" y="10"/>
                </a:cxn>
                <a:cxn ang="0">
                  <a:pos x="653" y="5"/>
                </a:cxn>
                <a:cxn ang="0">
                  <a:pos x="737" y="50"/>
                </a:cxn>
                <a:cxn ang="0">
                  <a:pos x="807" y="39"/>
                </a:cxn>
                <a:cxn ang="0">
                  <a:pos x="827" y="49"/>
                </a:cxn>
                <a:cxn ang="0">
                  <a:pos x="884" y="60"/>
                </a:cxn>
                <a:cxn ang="0">
                  <a:pos x="849" y="85"/>
                </a:cxn>
                <a:cxn ang="0">
                  <a:pos x="861" y="129"/>
                </a:cxn>
                <a:cxn ang="0">
                  <a:pos x="835" y="159"/>
                </a:cxn>
                <a:cxn ang="0">
                  <a:pos x="893" y="206"/>
                </a:cxn>
                <a:cxn ang="0">
                  <a:pos x="904" y="238"/>
                </a:cxn>
                <a:cxn ang="0">
                  <a:pos x="889" y="277"/>
                </a:cxn>
                <a:cxn ang="0">
                  <a:pos x="861" y="308"/>
                </a:cxn>
                <a:cxn ang="0">
                  <a:pos x="820" y="356"/>
                </a:cxn>
                <a:cxn ang="0">
                  <a:pos x="880" y="386"/>
                </a:cxn>
                <a:cxn ang="0">
                  <a:pos x="839" y="428"/>
                </a:cxn>
                <a:cxn ang="0">
                  <a:pos x="903" y="470"/>
                </a:cxn>
                <a:cxn ang="0">
                  <a:pos x="893" y="517"/>
                </a:cxn>
                <a:cxn ang="0">
                  <a:pos x="852" y="567"/>
                </a:cxn>
                <a:cxn ang="0">
                  <a:pos x="857" y="612"/>
                </a:cxn>
                <a:cxn ang="0">
                  <a:pos x="857" y="651"/>
                </a:cxn>
                <a:cxn ang="0">
                  <a:pos x="852" y="691"/>
                </a:cxn>
                <a:cxn ang="0">
                  <a:pos x="874" y="732"/>
                </a:cxn>
                <a:cxn ang="0">
                  <a:pos x="898" y="776"/>
                </a:cxn>
                <a:cxn ang="0">
                  <a:pos x="906" y="827"/>
                </a:cxn>
                <a:cxn ang="0">
                  <a:pos x="832" y="837"/>
                </a:cxn>
                <a:cxn ang="0">
                  <a:pos x="804" y="835"/>
                </a:cxn>
                <a:cxn ang="0">
                  <a:pos x="710" y="856"/>
                </a:cxn>
                <a:cxn ang="0">
                  <a:pos x="633" y="818"/>
                </a:cxn>
                <a:cxn ang="0">
                  <a:pos x="530" y="873"/>
                </a:cxn>
                <a:cxn ang="0">
                  <a:pos x="465" y="835"/>
                </a:cxn>
                <a:cxn ang="0">
                  <a:pos x="385" y="827"/>
                </a:cxn>
                <a:cxn ang="0">
                  <a:pos x="298" y="871"/>
                </a:cxn>
                <a:cxn ang="0">
                  <a:pos x="197" y="868"/>
                </a:cxn>
                <a:cxn ang="0">
                  <a:pos x="126" y="837"/>
                </a:cxn>
                <a:cxn ang="0">
                  <a:pos x="91" y="831"/>
                </a:cxn>
                <a:cxn ang="0">
                  <a:pos x="63" y="807"/>
                </a:cxn>
                <a:cxn ang="0">
                  <a:pos x="40" y="773"/>
                </a:cxn>
                <a:cxn ang="0">
                  <a:pos x="53" y="737"/>
                </a:cxn>
                <a:cxn ang="0">
                  <a:pos x="33" y="701"/>
                </a:cxn>
                <a:cxn ang="0">
                  <a:pos x="22" y="665"/>
                </a:cxn>
                <a:cxn ang="0">
                  <a:pos x="56" y="622"/>
                </a:cxn>
                <a:cxn ang="0">
                  <a:pos x="68" y="570"/>
                </a:cxn>
                <a:cxn ang="0">
                  <a:pos x="95" y="525"/>
                </a:cxn>
                <a:cxn ang="0">
                  <a:pos x="71" y="477"/>
                </a:cxn>
                <a:cxn ang="0">
                  <a:pos x="66" y="434"/>
                </a:cxn>
                <a:cxn ang="0">
                  <a:pos x="29" y="383"/>
                </a:cxn>
                <a:cxn ang="0">
                  <a:pos x="18" y="349"/>
                </a:cxn>
                <a:cxn ang="0">
                  <a:pos x="31" y="308"/>
                </a:cxn>
                <a:cxn ang="0">
                  <a:pos x="33" y="274"/>
                </a:cxn>
                <a:cxn ang="0">
                  <a:pos x="74" y="233"/>
                </a:cxn>
                <a:cxn ang="0">
                  <a:pos x="64" y="190"/>
                </a:cxn>
                <a:cxn ang="0">
                  <a:pos x="88" y="137"/>
                </a:cxn>
                <a:cxn ang="0">
                  <a:pos x="60" y="88"/>
                </a:cxn>
                <a:cxn ang="0">
                  <a:pos x="28" y="27"/>
                </a:cxn>
                <a:cxn ang="0">
                  <a:pos x="103" y="40"/>
                </a:cxn>
              </a:cxnLst>
              <a:rect l="0" t="0" r="r" b="b"/>
              <a:pathLst>
                <a:path w="918" h="884">
                  <a:moveTo>
                    <a:pt x="128" y="16"/>
                  </a:moveTo>
                  <a:lnTo>
                    <a:pt x="135" y="23"/>
                  </a:lnTo>
                  <a:lnTo>
                    <a:pt x="141" y="38"/>
                  </a:lnTo>
                  <a:lnTo>
                    <a:pt x="144" y="52"/>
                  </a:lnTo>
                  <a:lnTo>
                    <a:pt x="147" y="59"/>
                  </a:lnTo>
                  <a:lnTo>
                    <a:pt x="149" y="57"/>
                  </a:lnTo>
                  <a:lnTo>
                    <a:pt x="152" y="52"/>
                  </a:lnTo>
                  <a:lnTo>
                    <a:pt x="157" y="46"/>
                  </a:lnTo>
                  <a:lnTo>
                    <a:pt x="162" y="38"/>
                  </a:lnTo>
                  <a:lnTo>
                    <a:pt x="167" y="30"/>
                  </a:lnTo>
                  <a:lnTo>
                    <a:pt x="173" y="24"/>
                  </a:lnTo>
                  <a:lnTo>
                    <a:pt x="179" y="20"/>
                  </a:lnTo>
                  <a:lnTo>
                    <a:pt x="185" y="17"/>
                  </a:lnTo>
                  <a:lnTo>
                    <a:pt x="190" y="20"/>
                  </a:lnTo>
                  <a:lnTo>
                    <a:pt x="195" y="25"/>
                  </a:lnTo>
                  <a:lnTo>
                    <a:pt x="201" y="35"/>
                  </a:lnTo>
                  <a:lnTo>
                    <a:pt x="205" y="44"/>
                  </a:lnTo>
                  <a:lnTo>
                    <a:pt x="210" y="54"/>
                  </a:lnTo>
                  <a:lnTo>
                    <a:pt x="214" y="64"/>
                  </a:lnTo>
                  <a:lnTo>
                    <a:pt x="217" y="69"/>
                  </a:lnTo>
                  <a:lnTo>
                    <a:pt x="219" y="72"/>
                  </a:lnTo>
                  <a:lnTo>
                    <a:pt x="222" y="69"/>
                  </a:lnTo>
                  <a:lnTo>
                    <a:pt x="225" y="62"/>
                  </a:lnTo>
                  <a:lnTo>
                    <a:pt x="230" y="53"/>
                  </a:lnTo>
                  <a:lnTo>
                    <a:pt x="234" y="43"/>
                  </a:lnTo>
                  <a:lnTo>
                    <a:pt x="240" y="32"/>
                  </a:lnTo>
                  <a:lnTo>
                    <a:pt x="246" y="23"/>
                  </a:lnTo>
                  <a:lnTo>
                    <a:pt x="252" y="16"/>
                  </a:lnTo>
                  <a:lnTo>
                    <a:pt x="258" y="14"/>
                  </a:lnTo>
                  <a:lnTo>
                    <a:pt x="269" y="19"/>
                  </a:lnTo>
                  <a:lnTo>
                    <a:pt x="273" y="29"/>
                  </a:lnTo>
                  <a:lnTo>
                    <a:pt x="275" y="39"/>
                  </a:lnTo>
                  <a:lnTo>
                    <a:pt x="278" y="44"/>
                  </a:lnTo>
                  <a:lnTo>
                    <a:pt x="283" y="39"/>
                  </a:lnTo>
                  <a:lnTo>
                    <a:pt x="290" y="29"/>
                  </a:lnTo>
                  <a:lnTo>
                    <a:pt x="299" y="19"/>
                  </a:lnTo>
                  <a:lnTo>
                    <a:pt x="310" y="14"/>
                  </a:lnTo>
                  <a:lnTo>
                    <a:pt x="320" y="21"/>
                  </a:lnTo>
                  <a:lnTo>
                    <a:pt x="325" y="37"/>
                  </a:lnTo>
                  <a:lnTo>
                    <a:pt x="330" y="54"/>
                  </a:lnTo>
                  <a:lnTo>
                    <a:pt x="336" y="61"/>
                  </a:lnTo>
                  <a:lnTo>
                    <a:pt x="339" y="60"/>
                  </a:lnTo>
                  <a:lnTo>
                    <a:pt x="343" y="55"/>
                  </a:lnTo>
                  <a:lnTo>
                    <a:pt x="346" y="50"/>
                  </a:lnTo>
                  <a:lnTo>
                    <a:pt x="350" y="43"/>
                  </a:lnTo>
                  <a:lnTo>
                    <a:pt x="354" y="36"/>
                  </a:lnTo>
                  <a:lnTo>
                    <a:pt x="359" y="30"/>
                  </a:lnTo>
                  <a:lnTo>
                    <a:pt x="363" y="25"/>
                  </a:lnTo>
                  <a:lnTo>
                    <a:pt x="370" y="24"/>
                  </a:lnTo>
                  <a:lnTo>
                    <a:pt x="381" y="30"/>
                  </a:lnTo>
                  <a:lnTo>
                    <a:pt x="388" y="44"/>
                  </a:lnTo>
                  <a:lnTo>
                    <a:pt x="393" y="59"/>
                  </a:lnTo>
                  <a:lnTo>
                    <a:pt x="399" y="65"/>
                  </a:lnTo>
                  <a:lnTo>
                    <a:pt x="403" y="62"/>
                  </a:lnTo>
                  <a:lnTo>
                    <a:pt x="406" y="55"/>
                  </a:lnTo>
                  <a:lnTo>
                    <a:pt x="411" y="45"/>
                  </a:lnTo>
                  <a:lnTo>
                    <a:pt x="415" y="34"/>
                  </a:lnTo>
                  <a:lnTo>
                    <a:pt x="421" y="23"/>
                  </a:lnTo>
                  <a:lnTo>
                    <a:pt x="427" y="13"/>
                  </a:lnTo>
                  <a:lnTo>
                    <a:pt x="434" y="6"/>
                  </a:lnTo>
                  <a:lnTo>
                    <a:pt x="441" y="4"/>
                  </a:lnTo>
                  <a:lnTo>
                    <a:pt x="449" y="6"/>
                  </a:lnTo>
                  <a:lnTo>
                    <a:pt x="456" y="10"/>
                  </a:lnTo>
                  <a:lnTo>
                    <a:pt x="461" y="17"/>
                  </a:lnTo>
                  <a:lnTo>
                    <a:pt x="467" y="25"/>
                  </a:lnTo>
                  <a:lnTo>
                    <a:pt x="472" y="35"/>
                  </a:lnTo>
                  <a:lnTo>
                    <a:pt x="476" y="42"/>
                  </a:lnTo>
                  <a:lnTo>
                    <a:pt x="479" y="46"/>
                  </a:lnTo>
                  <a:lnTo>
                    <a:pt x="481" y="49"/>
                  </a:lnTo>
                  <a:lnTo>
                    <a:pt x="486" y="43"/>
                  </a:lnTo>
                  <a:lnTo>
                    <a:pt x="492" y="31"/>
                  </a:lnTo>
                  <a:lnTo>
                    <a:pt x="502" y="21"/>
                  </a:lnTo>
                  <a:lnTo>
                    <a:pt x="512" y="15"/>
                  </a:lnTo>
                  <a:lnTo>
                    <a:pt x="525" y="22"/>
                  </a:lnTo>
                  <a:lnTo>
                    <a:pt x="530" y="38"/>
                  </a:lnTo>
                  <a:lnTo>
                    <a:pt x="533" y="54"/>
                  </a:lnTo>
                  <a:lnTo>
                    <a:pt x="535" y="62"/>
                  </a:lnTo>
                  <a:lnTo>
                    <a:pt x="537" y="60"/>
                  </a:lnTo>
                  <a:lnTo>
                    <a:pt x="541" y="54"/>
                  </a:lnTo>
                  <a:lnTo>
                    <a:pt x="544" y="45"/>
                  </a:lnTo>
                  <a:lnTo>
                    <a:pt x="550" y="35"/>
                  </a:lnTo>
                  <a:lnTo>
                    <a:pt x="555" y="25"/>
                  </a:lnTo>
                  <a:lnTo>
                    <a:pt x="560" y="16"/>
                  </a:lnTo>
                  <a:lnTo>
                    <a:pt x="566" y="10"/>
                  </a:lnTo>
                  <a:lnTo>
                    <a:pt x="571" y="8"/>
                  </a:lnTo>
                  <a:lnTo>
                    <a:pt x="581" y="16"/>
                  </a:lnTo>
                  <a:lnTo>
                    <a:pt x="592" y="35"/>
                  </a:lnTo>
                  <a:lnTo>
                    <a:pt x="598" y="53"/>
                  </a:lnTo>
                  <a:lnTo>
                    <a:pt x="604" y="61"/>
                  </a:lnTo>
                  <a:lnTo>
                    <a:pt x="607" y="59"/>
                  </a:lnTo>
                  <a:lnTo>
                    <a:pt x="611" y="53"/>
                  </a:lnTo>
                  <a:lnTo>
                    <a:pt x="616" y="44"/>
                  </a:lnTo>
                  <a:lnTo>
                    <a:pt x="621" y="34"/>
                  </a:lnTo>
                  <a:lnTo>
                    <a:pt x="628" y="23"/>
                  </a:lnTo>
                  <a:lnTo>
                    <a:pt x="634" y="14"/>
                  </a:lnTo>
                  <a:lnTo>
                    <a:pt x="641" y="7"/>
                  </a:lnTo>
                  <a:lnTo>
                    <a:pt x="647" y="4"/>
                  </a:lnTo>
                  <a:lnTo>
                    <a:pt x="653" y="5"/>
                  </a:lnTo>
                  <a:lnTo>
                    <a:pt x="658" y="9"/>
                  </a:lnTo>
                  <a:lnTo>
                    <a:pt x="663" y="17"/>
                  </a:lnTo>
                  <a:lnTo>
                    <a:pt x="669" y="25"/>
                  </a:lnTo>
                  <a:lnTo>
                    <a:pt x="672" y="35"/>
                  </a:lnTo>
                  <a:lnTo>
                    <a:pt x="677" y="43"/>
                  </a:lnTo>
                  <a:lnTo>
                    <a:pt x="680" y="49"/>
                  </a:lnTo>
                  <a:lnTo>
                    <a:pt x="683" y="51"/>
                  </a:lnTo>
                  <a:lnTo>
                    <a:pt x="689" y="44"/>
                  </a:lnTo>
                  <a:lnTo>
                    <a:pt x="699" y="29"/>
                  </a:lnTo>
                  <a:lnTo>
                    <a:pt x="707" y="15"/>
                  </a:lnTo>
                  <a:lnTo>
                    <a:pt x="714" y="8"/>
                  </a:lnTo>
                  <a:lnTo>
                    <a:pt x="721" y="16"/>
                  </a:lnTo>
                  <a:lnTo>
                    <a:pt x="729" y="32"/>
                  </a:lnTo>
                  <a:lnTo>
                    <a:pt x="737" y="50"/>
                  </a:lnTo>
                  <a:lnTo>
                    <a:pt x="742" y="58"/>
                  </a:lnTo>
                  <a:lnTo>
                    <a:pt x="745" y="55"/>
                  </a:lnTo>
                  <a:lnTo>
                    <a:pt x="748" y="50"/>
                  </a:lnTo>
                  <a:lnTo>
                    <a:pt x="752" y="42"/>
                  </a:lnTo>
                  <a:lnTo>
                    <a:pt x="756" y="32"/>
                  </a:lnTo>
                  <a:lnTo>
                    <a:pt x="761" y="22"/>
                  </a:lnTo>
                  <a:lnTo>
                    <a:pt x="766" y="14"/>
                  </a:lnTo>
                  <a:lnTo>
                    <a:pt x="771" y="7"/>
                  </a:lnTo>
                  <a:lnTo>
                    <a:pt x="777" y="4"/>
                  </a:lnTo>
                  <a:lnTo>
                    <a:pt x="791" y="8"/>
                  </a:lnTo>
                  <a:lnTo>
                    <a:pt x="799" y="21"/>
                  </a:lnTo>
                  <a:lnTo>
                    <a:pt x="802" y="35"/>
                  </a:lnTo>
                  <a:lnTo>
                    <a:pt x="805" y="42"/>
                  </a:lnTo>
                  <a:lnTo>
                    <a:pt x="807" y="39"/>
                  </a:lnTo>
                  <a:lnTo>
                    <a:pt x="810" y="34"/>
                  </a:lnTo>
                  <a:lnTo>
                    <a:pt x="817" y="27"/>
                  </a:lnTo>
                  <a:lnTo>
                    <a:pt x="824" y="17"/>
                  </a:lnTo>
                  <a:lnTo>
                    <a:pt x="832" y="9"/>
                  </a:lnTo>
                  <a:lnTo>
                    <a:pt x="842" y="4"/>
                  </a:lnTo>
                  <a:lnTo>
                    <a:pt x="852" y="0"/>
                  </a:lnTo>
                  <a:lnTo>
                    <a:pt x="861" y="1"/>
                  </a:lnTo>
                  <a:lnTo>
                    <a:pt x="865" y="5"/>
                  </a:lnTo>
                  <a:lnTo>
                    <a:pt x="862" y="12"/>
                  </a:lnTo>
                  <a:lnTo>
                    <a:pt x="857" y="19"/>
                  </a:lnTo>
                  <a:lnTo>
                    <a:pt x="847" y="28"/>
                  </a:lnTo>
                  <a:lnTo>
                    <a:pt x="839" y="36"/>
                  </a:lnTo>
                  <a:lnTo>
                    <a:pt x="831" y="43"/>
                  </a:lnTo>
                  <a:lnTo>
                    <a:pt x="827" y="49"/>
                  </a:lnTo>
                  <a:lnTo>
                    <a:pt x="827" y="51"/>
                  </a:lnTo>
                  <a:lnTo>
                    <a:pt x="832" y="51"/>
                  </a:lnTo>
                  <a:lnTo>
                    <a:pt x="840" y="47"/>
                  </a:lnTo>
                  <a:lnTo>
                    <a:pt x="852" y="43"/>
                  </a:lnTo>
                  <a:lnTo>
                    <a:pt x="865" y="37"/>
                  </a:lnTo>
                  <a:lnTo>
                    <a:pt x="877" y="32"/>
                  </a:lnTo>
                  <a:lnTo>
                    <a:pt x="890" y="28"/>
                  </a:lnTo>
                  <a:lnTo>
                    <a:pt x="899" y="27"/>
                  </a:lnTo>
                  <a:lnTo>
                    <a:pt x="906" y="29"/>
                  </a:lnTo>
                  <a:lnTo>
                    <a:pt x="908" y="34"/>
                  </a:lnTo>
                  <a:lnTo>
                    <a:pt x="906" y="39"/>
                  </a:lnTo>
                  <a:lnTo>
                    <a:pt x="900" y="46"/>
                  </a:lnTo>
                  <a:lnTo>
                    <a:pt x="892" y="53"/>
                  </a:lnTo>
                  <a:lnTo>
                    <a:pt x="884" y="60"/>
                  </a:lnTo>
                  <a:lnTo>
                    <a:pt x="875" y="65"/>
                  </a:lnTo>
                  <a:lnTo>
                    <a:pt x="868" y="69"/>
                  </a:lnTo>
                  <a:lnTo>
                    <a:pt x="863" y="70"/>
                  </a:lnTo>
                  <a:lnTo>
                    <a:pt x="859" y="70"/>
                  </a:lnTo>
                  <a:lnTo>
                    <a:pt x="854" y="72"/>
                  </a:lnTo>
                  <a:lnTo>
                    <a:pt x="847" y="73"/>
                  </a:lnTo>
                  <a:lnTo>
                    <a:pt x="840" y="73"/>
                  </a:lnTo>
                  <a:lnTo>
                    <a:pt x="834" y="74"/>
                  </a:lnTo>
                  <a:lnTo>
                    <a:pt x="828" y="75"/>
                  </a:lnTo>
                  <a:lnTo>
                    <a:pt x="824" y="77"/>
                  </a:lnTo>
                  <a:lnTo>
                    <a:pt x="823" y="78"/>
                  </a:lnTo>
                  <a:lnTo>
                    <a:pt x="827" y="81"/>
                  </a:lnTo>
                  <a:lnTo>
                    <a:pt x="836" y="83"/>
                  </a:lnTo>
                  <a:lnTo>
                    <a:pt x="849" y="85"/>
                  </a:lnTo>
                  <a:lnTo>
                    <a:pt x="863" y="89"/>
                  </a:lnTo>
                  <a:lnTo>
                    <a:pt x="877" y="93"/>
                  </a:lnTo>
                  <a:lnTo>
                    <a:pt x="891" y="98"/>
                  </a:lnTo>
                  <a:lnTo>
                    <a:pt x="900" y="104"/>
                  </a:lnTo>
                  <a:lnTo>
                    <a:pt x="904" y="112"/>
                  </a:lnTo>
                  <a:lnTo>
                    <a:pt x="903" y="119"/>
                  </a:lnTo>
                  <a:lnTo>
                    <a:pt x="897" y="122"/>
                  </a:lnTo>
                  <a:lnTo>
                    <a:pt x="890" y="125"/>
                  </a:lnTo>
                  <a:lnTo>
                    <a:pt x="882" y="126"/>
                  </a:lnTo>
                  <a:lnTo>
                    <a:pt x="874" y="126"/>
                  </a:lnTo>
                  <a:lnTo>
                    <a:pt x="866" y="126"/>
                  </a:lnTo>
                  <a:lnTo>
                    <a:pt x="861" y="127"/>
                  </a:lnTo>
                  <a:lnTo>
                    <a:pt x="859" y="128"/>
                  </a:lnTo>
                  <a:lnTo>
                    <a:pt x="861" y="129"/>
                  </a:lnTo>
                  <a:lnTo>
                    <a:pt x="865" y="130"/>
                  </a:lnTo>
                  <a:lnTo>
                    <a:pt x="872" y="133"/>
                  </a:lnTo>
                  <a:lnTo>
                    <a:pt x="880" y="134"/>
                  </a:lnTo>
                  <a:lnTo>
                    <a:pt x="887" y="136"/>
                  </a:lnTo>
                  <a:lnTo>
                    <a:pt x="893" y="138"/>
                  </a:lnTo>
                  <a:lnTo>
                    <a:pt x="897" y="142"/>
                  </a:lnTo>
                  <a:lnTo>
                    <a:pt x="899" y="147"/>
                  </a:lnTo>
                  <a:lnTo>
                    <a:pt x="896" y="151"/>
                  </a:lnTo>
                  <a:lnTo>
                    <a:pt x="889" y="153"/>
                  </a:lnTo>
                  <a:lnTo>
                    <a:pt x="877" y="156"/>
                  </a:lnTo>
                  <a:lnTo>
                    <a:pt x="866" y="157"/>
                  </a:lnTo>
                  <a:lnTo>
                    <a:pt x="853" y="158"/>
                  </a:lnTo>
                  <a:lnTo>
                    <a:pt x="842" y="158"/>
                  </a:lnTo>
                  <a:lnTo>
                    <a:pt x="835" y="159"/>
                  </a:lnTo>
                  <a:lnTo>
                    <a:pt x="831" y="160"/>
                  </a:lnTo>
                  <a:lnTo>
                    <a:pt x="835" y="163"/>
                  </a:lnTo>
                  <a:lnTo>
                    <a:pt x="844" y="165"/>
                  </a:lnTo>
                  <a:lnTo>
                    <a:pt x="857" y="168"/>
                  </a:lnTo>
                  <a:lnTo>
                    <a:pt x="870" y="172"/>
                  </a:lnTo>
                  <a:lnTo>
                    <a:pt x="885" y="175"/>
                  </a:lnTo>
                  <a:lnTo>
                    <a:pt x="899" y="180"/>
                  </a:lnTo>
                  <a:lnTo>
                    <a:pt x="908" y="183"/>
                  </a:lnTo>
                  <a:lnTo>
                    <a:pt x="913" y="188"/>
                  </a:lnTo>
                  <a:lnTo>
                    <a:pt x="914" y="196"/>
                  </a:lnTo>
                  <a:lnTo>
                    <a:pt x="913" y="201"/>
                  </a:lnTo>
                  <a:lnTo>
                    <a:pt x="908" y="203"/>
                  </a:lnTo>
                  <a:lnTo>
                    <a:pt x="900" y="205"/>
                  </a:lnTo>
                  <a:lnTo>
                    <a:pt x="893" y="206"/>
                  </a:lnTo>
                  <a:lnTo>
                    <a:pt x="883" y="206"/>
                  </a:lnTo>
                  <a:lnTo>
                    <a:pt x="872" y="208"/>
                  </a:lnTo>
                  <a:lnTo>
                    <a:pt x="860" y="209"/>
                  </a:lnTo>
                  <a:lnTo>
                    <a:pt x="847" y="209"/>
                  </a:lnTo>
                  <a:lnTo>
                    <a:pt x="838" y="210"/>
                  </a:lnTo>
                  <a:lnTo>
                    <a:pt x="831" y="211"/>
                  </a:lnTo>
                  <a:lnTo>
                    <a:pt x="829" y="212"/>
                  </a:lnTo>
                  <a:lnTo>
                    <a:pt x="832" y="213"/>
                  </a:lnTo>
                  <a:lnTo>
                    <a:pt x="840" y="216"/>
                  </a:lnTo>
                  <a:lnTo>
                    <a:pt x="853" y="219"/>
                  </a:lnTo>
                  <a:lnTo>
                    <a:pt x="868" y="223"/>
                  </a:lnTo>
                  <a:lnTo>
                    <a:pt x="882" y="226"/>
                  </a:lnTo>
                  <a:lnTo>
                    <a:pt x="895" y="232"/>
                  </a:lnTo>
                  <a:lnTo>
                    <a:pt x="904" y="238"/>
                  </a:lnTo>
                  <a:lnTo>
                    <a:pt x="907" y="245"/>
                  </a:lnTo>
                  <a:lnTo>
                    <a:pt x="905" y="251"/>
                  </a:lnTo>
                  <a:lnTo>
                    <a:pt x="899" y="256"/>
                  </a:lnTo>
                  <a:lnTo>
                    <a:pt x="891" y="260"/>
                  </a:lnTo>
                  <a:lnTo>
                    <a:pt x="881" y="262"/>
                  </a:lnTo>
                  <a:lnTo>
                    <a:pt x="870" y="263"/>
                  </a:lnTo>
                  <a:lnTo>
                    <a:pt x="861" y="263"/>
                  </a:lnTo>
                  <a:lnTo>
                    <a:pt x="855" y="264"/>
                  </a:lnTo>
                  <a:lnTo>
                    <a:pt x="853" y="265"/>
                  </a:lnTo>
                  <a:lnTo>
                    <a:pt x="855" y="266"/>
                  </a:lnTo>
                  <a:lnTo>
                    <a:pt x="861" y="269"/>
                  </a:lnTo>
                  <a:lnTo>
                    <a:pt x="869" y="271"/>
                  </a:lnTo>
                  <a:lnTo>
                    <a:pt x="880" y="273"/>
                  </a:lnTo>
                  <a:lnTo>
                    <a:pt x="889" y="277"/>
                  </a:lnTo>
                  <a:lnTo>
                    <a:pt x="897" y="280"/>
                  </a:lnTo>
                  <a:lnTo>
                    <a:pt x="903" y="284"/>
                  </a:lnTo>
                  <a:lnTo>
                    <a:pt x="905" y="287"/>
                  </a:lnTo>
                  <a:lnTo>
                    <a:pt x="903" y="292"/>
                  </a:lnTo>
                  <a:lnTo>
                    <a:pt x="896" y="295"/>
                  </a:lnTo>
                  <a:lnTo>
                    <a:pt x="885" y="298"/>
                  </a:lnTo>
                  <a:lnTo>
                    <a:pt x="874" y="299"/>
                  </a:lnTo>
                  <a:lnTo>
                    <a:pt x="862" y="300"/>
                  </a:lnTo>
                  <a:lnTo>
                    <a:pt x="852" y="300"/>
                  </a:lnTo>
                  <a:lnTo>
                    <a:pt x="845" y="300"/>
                  </a:lnTo>
                  <a:lnTo>
                    <a:pt x="843" y="301"/>
                  </a:lnTo>
                  <a:lnTo>
                    <a:pt x="845" y="302"/>
                  </a:lnTo>
                  <a:lnTo>
                    <a:pt x="852" y="304"/>
                  </a:lnTo>
                  <a:lnTo>
                    <a:pt x="861" y="308"/>
                  </a:lnTo>
                  <a:lnTo>
                    <a:pt x="872" y="311"/>
                  </a:lnTo>
                  <a:lnTo>
                    <a:pt x="883" y="316"/>
                  </a:lnTo>
                  <a:lnTo>
                    <a:pt x="892" y="321"/>
                  </a:lnTo>
                  <a:lnTo>
                    <a:pt x="898" y="326"/>
                  </a:lnTo>
                  <a:lnTo>
                    <a:pt x="900" y="333"/>
                  </a:lnTo>
                  <a:lnTo>
                    <a:pt x="897" y="339"/>
                  </a:lnTo>
                  <a:lnTo>
                    <a:pt x="887" y="344"/>
                  </a:lnTo>
                  <a:lnTo>
                    <a:pt x="873" y="347"/>
                  </a:lnTo>
                  <a:lnTo>
                    <a:pt x="858" y="348"/>
                  </a:lnTo>
                  <a:lnTo>
                    <a:pt x="843" y="351"/>
                  </a:lnTo>
                  <a:lnTo>
                    <a:pt x="829" y="352"/>
                  </a:lnTo>
                  <a:lnTo>
                    <a:pt x="820" y="353"/>
                  </a:lnTo>
                  <a:lnTo>
                    <a:pt x="816" y="354"/>
                  </a:lnTo>
                  <a:lnTo>
                    <a:pt x="820" y="356"/>
                  </a:lnTo>
                  <a:lnTo>
                    <a:pt x="828" y="357"/>
                  </a:lnTo>
                  <a:lnTo>
                    <a:pt x="838" y="360"/>
                  </a:lnTo>
                  <a:lnTo>
                    <a:pt x="851" y="362"/>
                  </a:lnTo>
                  <a:lnTo>
                    <a:pt x="863" y="366"/>
                  </a:lnTo>
                  <a:lnTo>
                    <a:pt x="875" y="368"/>
                  </a:lnTo>
                  <a:lnTo>
                    <a:pt x="883" y="369"/>
                  </a:lnTo>
                  <a:lnTo>
                    <a:pt x="885" y="371"/>
                  </a:lnTo>
                  <a:lnTo>
                    <a:pt x="883" y="375"/>
                  </a:lnTo>
                  <a:lnTo>
                    <a:pt x="877" y="377"/>
                  </a:lnTo>
                  <a:lnTo>
                    <a:pt x="870" y="378"/>
                  </a:lnTo>
                  <a:lnTo>
                    <a:pt x="868" y="381"/>
                  </a:lnTo>
                  <a:lnTo>
                    <a:pt x="869" y="382"/>
                  </a:lnTo>
                  <a:lnTo>
                    <a:pt x="874" y="384"/>
                  </a:lnTo>
                  <a:lnTo>
                    <a:pt x="880" y="386"/>
                  </a:lnTo>
                  <a:lnTo>
                    <a:pt x="887" y="390"/>
                  </a:lnTo>
                  <a:lnTo>
                    <a:pt x="893" y="392"/>
                  </a:lnTo>
                  <a:lnTo>
                    <a:pt x="899" y="396"/>
                  </a:lnTo>
                  <a:lnTo>
                    <a:pt x="904" y="399"/>
                  </a:lnTo>
                  <a:lnTo>
                    <a:pt x="905" y="401"/>
                  </a:lnTo>
                  <a:lnTo>
                    <a:pt x="902" y="406"/>
                  </a:lnTo>
                  <a:lnTo>
                    <a:pt x="895" y="409"/>
                  </a:lnTo>
                  <a:lnTo>
                    <a:pt x="883" y="413"/>
                  </a:lnTo>
                  <a:lnTo>
                    <a:pt x="870" y="416"/>
                  </a:lnTo>
                  <a:lnTo>
                    <a:pt x="858" y="420"/>
                  </a:lnTo>
                  <a:lnTo>
                    <a:pt x="846" y="422"/>
                  </a:lnTo>
                  <a:lnTo>
                    <a:pt x="839" y="424"/>
                  </a:lnTo>
                  <a:lnTo>
                    <a:pt x="836" y="426"/>
                  </a:lnTo>
                  <a:lnTo>
                    <a:pt x="839" y="428"/>
                  </a:lnTo>
                  <a:lnTo>
                    <a:pt x="846" y="430"/>
                  </a:lnTo>
                  <a:lnTo>
                    <a:pt x="858" y="432"/>
                  </a:lnTo>
                  <a:lnTo>
                    <a:pt x="870" y="436"/>
                  </a:lnTo>
                  <a:lnTo>
                    <a:pt x="883" y="439"/>
                  </a:lnTo>
                  <a:lnTo>
                    <a:pt x="895" y="442"/>
                  </a:lnTo>
                  <a:lnTo>
                    <a:pt x="902" y="445"/>
                  </a:lnTo>
                  <a:lnTo>
                    <a:pt x="905" y="449"/>
                  </a:lnTo>
                  <a:lnTo>
                    <a:pt x="902" y="451"/>
                  </a:lnTo>
                  <a:lnTo>
                    <a:pt x="892" y="453"/>
                  </a:lnTo>
                  <a:lnTo>
                    <a:pt x="883" y="455"/>
                  </a:lnTo>
                  <a:lnTo>
                    <a:pt x="880" y="458"/>
                  </a:lnTo>
                  <a:lnTo>
                    <a:pt x="884" y="461"/>
                  </a:lnTo>
                  <a:lnTo>
                    <a:pt x="893" y="465"/>
                  </a:lnTo>
                  <a:lnTo>
                    <a:pt x="903" y="470"/>
                  </a:lnTo>
                  <a:lnTo>
                    <a:pt x="907" y="475"/>
                  </a:lnTo>
                  <a:lnTo>
                    <a:pt x="905" y="483"/>
                  </a:lnTo>
                  <a:lnTo>
                    <a:pt x="899" y="489"/>
                  </a:lnTo>
                  <a:lnTo>
                    <a:pt x="889" y="492"/>
                  </a:lnTo>
                  <a:lnTo>
                    <a:pt x="877" y="495"/>
                  </a:lnTo>
                  <a:lnTo>
                    <a:pt x="866" y="495"/>
                  </a:lnTo>
                  <a:lnTo>
                    <a:pt x="857" y="496"/>
                  </a:lnTo>
                  <a:lnTo>
                    <a:pt x="849" y="496"/>
                  </a:lnTo>
                  <a:lnTo>
                    <a:pt x="846" y="497"/>
                  </a:lnTo>
                  <a:lnTo>
                    <a:pt x="850" y="499"/>
                  </a:lnTo>
                  <a:lnTo>
                    <a:pt x="857" y="503"/>
                  </a:lnTo>
                  <a:lnTo>
                    <a:pt x="868" y="506"/>
                  </a:lnTo>
                  <a:lnTo>
                    <a:pt x="881" y="511"/>
                  </a:lnTo>
                  <a:lnTo>
                    <a:pt x="893" y="517"/>
                  </a:lnTo>
                  <a:lnTo>
                    <a:pt x="905" y="522"/>
                  </a:lnTo>
                  <a:lnTo>
                    <a:pt x="912" y="528"/>
                  </a:lnTo>
                  <a:lnTo>
                    <a:pt x="915" y="534"/>
                  </a:lnTo>
                  <a:lnTo>
                    <a:pt x="912" y="541"/>
                  </a:lnTo>
                  <a:lnTo>
                    <a:pt x="902" y="545"/>
                  </a:lnTo>
                  <a:lnTo>
                    <a:pt x="887" y="549"/>
                  </a:lnTo>
                  <a:lnTo>
                    <a:pt x="870" y="552"/>
                  </a:lnTo>
                  <a:lnTo>
                    <a:pt x="853" y="553"/>
                  </a:lnTo>
                  <a:lnTo>
                    <a:pt x="838" y="555"/>
                  </a:lnTo>
                  <a:lnTo>
                    <a:pt x="828" y="556"/>
                  </a:lnTo>
                  <a:lnTo>
                    <a:pt x="824" y="557"/>
                  </a:lnTo>
                  <a:lnTo>
                    <a:pt x="828" y="560"/>
                  </a:lnTo>
                  <a:lnTo>
                    <a:pt x="837" y="564"/>
                  </a:lnTo>
                  <a:lnTo>
                    <a:pt x="852" y="567"/>
                  </a:lnTo>
                  <a:lnTo>
                    <a:pt x="868" y="572"/>
                  </a:lnTo>
                  <a:lnTo>
                    <a:pt x="884" y="575"/>
                  </a:lnTo>
                  <a:lnTo>
                    <a:pt x="898" y="580"/>
                  </a:lnTo>
                  <a:lnTo>
                    <a:pt x="908" y="583"/>
                  </a:lnTo>
                  <a:lnTo>
                    <a:pt x="912" y="587"/>
                  </a:lnTo>
                  <a:lnTo>
                    <a:pt x="910" y="595"/>
                  </a:lnTo>
                  <a:lnTo>
                    <a:pt x="903" y="601"/>
                  </a:lnTo>
                  <a:lnTo>
                    <a:pt x="893" y="604"/>
                  </a:lnTo>
                  <a:lnTo>
                    <a:pt x="883" y="605"/>
                  </a:lnTo>
                  <a:lnTo>
                    <a:pt x="873" y="607"/>
                  </a:lnTo>
                  <a:lnTo>
                    <a:pt x="863" y="608"/>
                  </a:lnTo>
                  <a:lnTo>
                    <a:pt x="857" y="609"/>
                  </a:lnTo>
                  <a:lnTo>
                    <a:pt x="854" y="610"/>
                  </a:lnTo>
                  <a:lnTo>
                    <a:pt x="857" y="612"/>
                  </a:lnTo>
                  <a:lnTo>
                    <a:pt x="862" y="615"/>
                  </a:lnTo>
                  <a:lnTo>
                    <a:pt x="870" y="617"/>
                  </a:lnTo>
                  <a:lnTo>
                    <a:pt x="881" y="620"/>
                  </a:lnTo>
                  <a:lnTo>
                    <a:pt x="890" y="624"/>
                  </a:lnTo>
                  <a:lnTo>
                    <a:pt x="899" y="627"/>
                  </a:lnTo>
                  <a:lnTo>
                    <a:pt x="905" y="633"/>
                  </a:lnTo>
                  <a:lnTo>
                    <a:pt x="907" y="639"/>
                  </a:lnTo>
                  <a:lnTo>
                    <a:pt x="905" y="643"/>
                  </a:lnTo>
                  <a:lnTo>
                    <a:pt x="899" y="647"/>
                  </a:lnTo>
                  <a:lnTo>
                    <a:pt x="890" y="648"/>
                  </a:lnTo>
                  <a:lnTo>
                    <a:pt x="881" y="649"/>
                  </a:lnTo>
                  <a:lnTo>
                    <a:pt x="872" y="649"/>
                  </a:lnTo>
                  <a:lnTo>
                    <a:pt x="862" y="650"/>
                  </a:lnTo>
                  <a:lnTo>
                    <a:pt x="857" y="651"/>
                  </a:lnTo>
                  <a:lnTo>
                    <a:pt x="854" y="655"/>
                  </a:lnTo>
                  <a:lnTo>
                    <a:pt x="857" y="658"/>
                  </a:lnTo>
                  <a:lnTo>
                    <a:pt x="865" y="661"/>
                  </a:lnTo>
                  <a:lnTo>
                    <a:pt x="874" y="663"/>
                  </a:lnTo>
                  <a:lnTo>
                    <a:pt x="887" y="664"/>
                  </a:lnTo>
                  <a:lnTo>
                    <a:pt x="898" y="668"/>
                  </a:lnTo>
                  <a:lnTo>
                    <a:pt x="907" y="670"/>
                  </a:lnTo>
                  <a:lnTo>
                    <a:pt x="915" y="673"/>
                  </a:lnTo>
                  <a:lnTo>
                    <a:pt x="918" y="678"/>
                  </a:lnTo>
                  <a:lnTo>
                    <a:pt x="913" y="683"/>
                  </a:lnTo>
                  <a:lnTo>
                    <a:pt x="903" y="685"/>
                  </a:lnTo>
                  <a:lnTo>
                    <a:pt x="888" y="687"/>
                  </a:lnTo>
                  <a:lnTo>
                    <a:pt x="870" y="690"/>
                  </a:lnTo>
                  <a:lnTo>
                    <a:pt x="852" y="691"/>
                  </a:lnTo>
                  <a:lnTo>
                    <a:pt x="837" y="692"/>
                  </a:lnTo>
                  <a:lnTo>
                    <a:pt x="827" y="694"/>
                  </a:lnTo>
                  <a:lnTo>
                    <a:pt x="822" y="698"/>
                  </a:lnTo>
                  <a:lnTo>
                    <a:pt x="825" y="701"/>
                  </a:lnTo>
                  <a:lnTo>
                    <a:pt x="834" y="703"/>
                  </a:lnTo>
                  <a:lnTo>
                    <a:pt x="846" y="706"/>
                  </a:lnTo>
                  <a:lnTo>
                    <a:pt x="861" y="709"/>
                  </a:lnTo>
                  <a:lnTo>
                    <a:pt x="875" y="711"/>
                  </a:lnTo>
                  <a:lnTo>
                    <a:pt x="888" y="714"/>
                  </a:lnTo>
                  <a:lnTo>
                    <a:pt x="896" y="717"/>
                  </a:lnTo>
                  <a:lnTo>
                    <a:pt x="899" y="721"/>
                  </a:lnTo>
                  <a:lnTo>
                    <a:pt x="896" y="726"/>
                  </a:lnTo>
                  <a:lnTo>
                    <a:pt x="887" y="730"/>
                  </a:lnTo>
                  <a:lnTo>
                    <a:pt x="874" y="732"/>
                  </a:lnTo>
                  <a:lnTo>
                    <a:pt x="860" y="734"/>
                  </a:lnTo>
                  <a:lnTo>
                    <a:pt x="846" y="736"/>
                  </a:lnTo>
                  <a:lnTo>
                    <a:pt x="834" y="737"/>
                  </a:lnTo>
                  <a:lnTo>
                    <a:pt x="825" y="738"/>
                  </a:lnTo>
                  <a:lnTo>
                    <a:pt x="822" y="741"/>
                  </a:lnTo>
                  <a:lnTo>
                    <a:pt x="825" y="744"/>
                  </a:lnTo>
                  <a:lnTo>
                    <a:pt x="835" y="746"/>
                  </a:lnTo>
                  <a:lnTo>
                    <a:pt x="847" y="748"/>
                  </a:lnTo>
                  <a:lnTo>
                    <a:pt x="861" y="751"/>
                  </a:lnTo>
                  <a:lnTo>
                    <a:pt x="875" y="754"/>
                  </a:lnTo>
                  <a:lnTo>
                    <a:pt x="888" y="758"/>
                  </a:lnTo>
                  <a:lnTo>
                    <a:pt x="897" y="763"/>
                  </a:lnTo>
                  <a:lnTo>
                    <a:pt x="900" y="771"/>
                  </a:lnTo>
                  <a:lnTo>
                    <a:pt x="898" y="776"/>
                  </a:lnTo>
                  <a:lnTo>
                    <a:pt x="891" y="779"/>
                  </a:lnTo>
                  <a:lnTo>
                    <a:pt x="882" y="781"/>
                  </a:lnTo>
                  <a:lnTo>
                    <a:pt x="872" y="782"/>
                  </a:lnTo>
                  <a:lnTo>
                    <a:pt x="861" y="783"/>
                  </a:lnTo>
                  <a:lnTo>
                    <a:pt x="852" y="783"/>
                  </a:lnTo>
                  <a:lnTo>
                    <a:pt x="845" y="785"/>
                  </a:lnTo>
                  <a:lnTo>
                    <a:pt x="843" y="788"/>
                  </a:lnTo>
                  <a:lnTo>
                    <a:pt x="845" y="791"/>
                  </a:lnTo>
                  <a:lnTo>
                    <a:pt x="852" y="794"/>
                  </a:lnTo>
                  <a:lnTo>
                    <a:pt x="861" y="798"/>
                  </a:lnTo>
                  <a:lnTo>
                    <a:pt x="872" y="803"/>
                  </a:lnTo>
                  <a:lnTo>
                    <a:pt x="884" y="808"/>
                  </a:lnTo>
                  <a:lnTo>
                    <a:pt x="896" y="816"/>
                  </a:lnTo>
                  <a:lnTo>
                    <a:pt x="906" y="827"/>
                  </a:lnTo>
                  <a:lnTo>
                    <a:pt x="914" y="841"/>
                  </a:lnTo>
                  <a:lnTo>
                    <a:pt x="913" y="845"/>
                  </a:lnTo>
                  <a:lnTo>
                    <a:pt x="908" y="850"/>
                  </a:lnTo>
                  <a:lnTo>
                    <a:pt x="902" y="852"/>
                  </a:lnTo>
                  <a:lnTo>
                    <a:pt x="896" y="852"/>
                  </a:lnTo>
                  <a:lnTo>
                    <a:pt x="891" y="851"/>
                  </a:lnTo>
                  <a:lnTo>
                    <a:pt x="884" y="847"/>
                  </a:lnTo>
                  <a:lnTo>
                    <a:pt x="874" y="844"/>
                  </a:lnTo>
                  <a:lnTo>
                    <a:pt x="863" y="841"/>
                  </a:lnTo>
                  <a:lnTo>
                    <a:pt x="852" y="837"/>
                  </a:lnTo>
                  <a:lnTo>
                    <a:pt x="843" y="834"/>
                  </a:lnTo>
                  <a:lnTo>
                    <a:pt x="835" y="831"/>
                  </a:lnTo>
                  <a:lnTo>
                    <a:pt x="831" y="831"/>
                  </a:lnTo>
                  <a:lnTo>
                    <a:pt x="832" y="837"/>
                  </a:lnTo>
                  <a:lnTo>
                    <a:pt x="838" y="847"/>
                  </a:lnTo>
                  <a:lnTo>
                    <a:pt x="846" y="859"/>
                  </a:lnTo>
                  <a:lnTo>
                    <a:pt x="851" y="867"/>
                  </a:lnTo>
                  <a:lnTo>
                    <a:pt x="853" y="873"/>
                  </a:lnTo>
                  <a:lnTo>
                    <a:pt x="854" y="879"/>
                  </a:lnTo>
                  <a:lnTo>
                    <a:pt x="850" y="883"/>
                  </a:lnTo>
                  <a:lnTo>
                    <a:pt x="839" y="884"/>
                  </a:lnTo>
                  <a:lnTo>
                    <a:pt x="828" y="883"/>
                  </a:lnTo>
                  <a:lnTo>
                    <a:pt x="821" y="879"/>
                  </a:lnTo>
                  <a:lnTo>
                    <a:pt x="817" y="873"/>
                  </a:lnTo>
                  <a:lnTo>
                    <a:pt x="815" y="867"/>
                  </a:lnTo>
                  <a:lnTo>
                    <a:pt x="812" y="858"/>
                  </a:lnTo>
                  <a:lnTo>
                    <a:pt x="808" y="846"/>
                  </a:lnTo>
                  <a:lnTo>
                    <a:pt x="804" y="835"/>
                  </a:lnTo>
                  <a:lnTo>
                    <a:pt x="801" y="830"/>
                  </a:lnTo>
                  <a:lnTo>
                    <a:pt x="797" y="838"/>
                  </a:lnTo>
                  <a:lnTo>
                    <a:pt x="789" y="856"/>
                  </a:lnTo>
                  <a:lnTo>
                    <a:pt x="779" y="874"/>
                  </a:lnTo>
                  <a:lnTo>
                    <a:pt x="768" y="882"/>
                  </a:lnTo>
                  <a:lnTo>
                    <a:pt x="759" y="875"/>
                  </a:lnTo>
                  <a:lnTo>
                    <a:pt x="753" y="858"/>
                  </a:lnTo>
                  <a:lnTo>
                    <a:pt x="748" y="842"/>
                  </a:lnTo>
                  <a:lnTo>
                    <a:pt x="742" y="835"/>
                  </a:lnTo>
                  <a:lnTo>
                    <a:pt x="737" y="839"/>
                  </a:lnTo>
                  <a:lnTo>
                    <a:pt x="732" y="851"/>
                  </a:lnTo>
                  <a:lnTo>
                    <a:pt x="725" y="862"/>
                  </a:lnTo>
                  <a:lnTo>
                    <a:pt x="717" y="867"/>
                  </a:lnTo>
                  <a:lnTo>
                    <a:pt x="710" y="856"/>
                  </a:lnTo>
                  <a:lnTo>
                    <a:pt x="706" y="830"/>
                  </a:lnTo>
                  <a:lnTo>
                    <a:pt x="701" y="806"/>
                  </a:lnTo>
                  <a:lnTo>
                    <a:pt x="695" y="794"/>
                  </a:lnTo>
                  <a:lnTo>
                    <a:pt x="691" y="797"/>
                  </a:lnTo>
                  <a:lnTo>
                    <a:pt x="687" y="806"/>
                  </a:lnTo>
                  <a:lnTo>
                    <a:pt x="683" y="820"/>
                  </a:lnTo>
                  <a:lnTo>
                    <a:pt x="678" y="835"/>
                  </a:lnTo>
                  <a:lnTo>
                    <a:pt x="672" y="850"/>
                  </a:lnTo>
                  <a:lnTo>
                    <a:pt x="666" y="864"/>
                  </a:lnTo>
                  <a:lnTo>
                    <a:pt x="658" y="873"/>
                  </a:lnTo>
                  <a:lnTo>
                    <a:pt x="650" y="876"/>
                  </a:lnTo>
                  <a:lnTo>
                    <a:pt x="639" y="866"/>
                  </a:lnTo>
                  <a:lnTo>
                    <a:pt x="634" y="842"/>
                  </a:lnTo>
                  <a:lnTo>
                    <a:pt x="633" y="818"/>
                  </a:lnTo>
                  <a:lnTo>
                    <a:pt x="627" y="807"/>
                  </a:lnTo>
                  <a:lnTo>
                    <a:pt x="620" y="815"/>
                  </a:lnTo>
                  <a:lnTo>
                    <a:pt x="617" y="831"/>
                  </a:lnTo>
                  <a:lnTo>
                    <a:pt x="610" y="849"/>
                  </a:lnTo>
                  <a:lnTo>
                    <a:pt x="594" y="858"/>
                  </a:lnTo>
                  <a:lnTo>
                    <a:pt x="587" y="854"/>
                  </a:lnTo>
                  <a:lnTo>
                    <a:pt x="582" y="846"/>
                  </a:lnTo>
                  <a:lnTo>
                    <a:pt x="579" y="838"/>
                  </a:lnTo>
                  <a:lnTo>
                    <a:pt x="574" y="834"/>
                  </a:lnTo>
                  <a:lnTo>
                    <a:pt x="567" y="842"/>
                  </a:lnTo>
                  <a:lnTo>
                    <a:pt x="560" y="858"/>
                  </a:lnTo>
                  <a:lnTo>
                    <a:pt x="552" y="874"/>
                  </a:lnTo>
                  <a:lnTo>
                    <a:pt x="541" y="882"/>
                  </a:lnTo>
                  <a:lnTo>
                    <a:pt x="530" y="873"/>
                  </a:lnTo>
                  <a:lnTo>
                    <a:pt x="526" y="854"/>
                  </a:lnTo>
                  <a:lnTo>
                    <a:pt x="521" y="835"/>
                  </a:lnTo>
                  <a:lnTo>
                    <a:pt x="517" y="826"/>
                  </a:lnTo>
                  <a:lnTo>
                    <a:pt x="512" y="828"/>
                  </a:lnTo>
                  <a:lnTo>
                    <a:pt x="509" y="835"/>
                  </a:lnTo>
                  <a:lnTo>
                    <a:pt x="504" y="844"/>
                  </a:lnTo>
                  <a:lnTo>
                    <a:pt x="498" y="854"/>
                  </a:lnTo>
                  <a:lnTo>
                    <a:pt x="492" y="866"/>
                  </a:lnTo>
                  <a:lnTo>
                    <a:pt x="487" y="875"/>
                  </a:lnTo>
                  <a:lnTo>
                    <a:pt x="480" y="882"/>
                  </a:lnTo>
                  <a:lnTo>
                    <a:pt x="473" y="884"/>
                  </a:lnTo>
                  <a:lnTo>
                    <a:pt x="465" y="875"/>
                  </a:lnTo>
                  <a:lnTo>
                    <a:pt x="465" y="854"/>
                  </a:lnTo>
                  <a:lnTo>
                    <a:pt x="465" y="835"/>
                  </a:lnTo>
                  <a:lnTo>
                    <a:pt x="457" y="826"/>
                  </a:lnTo>
                  <a:lnTo>
                    <a:pt x="453" y="828"/>
                  </a:lnTo>
                  <a:lnTo>
                    <a:pt x="450" y="834"/>
                  </a:lnTo>
                  <a:lnTo>
                    <a:pt x="445" y="843"/>
                  </a:lnTo>
                  <a:lnTo>
                    <a:pt x="441" y="853"/>
                  </a:lnTo>
                  <a:lnTo>
                    <a:pt x="435" y="864"/>
                  </a:lnTo>
                  <a:lnTo>
                    <a:pt x="430" y="872"/>
                  </a:lnTo>
                  <a:lnTo>
                    <a:pt x="424" y="879"/>
                  </a:lnTo>
                  <a:lnTo>
                    <a:pt x="420" y="881"/>
                  </a:lnTo>
                  <a:lnTo>
                    <a:pt x="412" y="872"/>
                  </a:lnTo>
                  <a:lnTo>
                    <a:pt x="403" y="852"/>
                  </a:lnTo>
                  <a:lnTo>
                    <a:pt x="396" y="834"/>
                  </a:lnTo>
                  <a:lnTo>
                    <a:pt x="389" y="824"/>
                  </a:lnTo>
                  <a:lnTo>
                    <a:pt x="385" y="827"/>
                  </a:lnTo>
                  <a:lnTo>
                    <a:pt x="381" y="834"/>
                  </a:lnTo>
                  <a:lnTo>
                    <a:pt x="375" y="843"/>
                  </a:lnTo>
                  <a:lnTo>
                    <a:pt x="370" y="854"/>
                  </a:lnTo>
                  <a:lnTo>
                    <a:pt x="365" y="866"/>
                  </a:lnTo>
                  <a:lnTo>
                    <a:pt x="360" y="875"/>
                  </a:lnTo>
                  <a:lnTo>
                    <a:pt x="355" y="882"/>
                  </a:lnTo>
                  <a:lnTo>
                    <a:pt x="351" y="884"/>
                  </a:lnTo>
                  <a:lnTo>
                    <a:pt x="343" y="879"/>
                  </a:lnTo>
                  <a:lnTo>
                    <a:pt x="333" y="866"/>
                  </a:lnTo>
                  <a:lnTo>
                    <a:pt x="324" y="853"/>
                  </a:lnTo>
                  <a:lnTo>
                    <a:pt x="318" y="847"/>
                  </a:lnTo>
                  <a:lnTo>
                    <a:pt x="314" y="852"/>
                  </a:lnTo>
                  <a:lnTo>
                    <a:pt x="307" y="861"/>
                  </a:lnTo>
                  <a:lnTo>
                    <a:pt x="298" y="871"/>
                  </a:lnTo>
                  <a:lnTo>
                    <a:pt x="286" y="875"/>
                  </a:lnTo>
                  <a:lnTo>
                    <a:pt x="276" y="867"/>
                  </a:lnTo>
                  <a:lnTo>
                    <a:pt x="268" y="849"/>
                  </a:lnTo>
                  <a:lnTo>
                    <a:pt x="261" y="830"/>
                  </a:lnTo>
                  <a:lnTo>
                    <a:pt x="255" y="821"/>
                  </a:lnTo>
                  <a:lnTo>
                    <a:pt x="252" y="823"/>
                  </a:lnTo>
                  <a:lnTo>
                    <a:pt x="248" y="829"/>
                  </a:lnTo>
                  <a:lnTo>
                    <a:pt x="244" y="837"/>
                  </a:lnTo>
                  <a:lnTo>
                    <a:pt x="239" y="847"/>
                  </a:lnTo>
                  <a:lnTo>
                    <a:pt x="233" y="857"/>
                  </a:lnTo>
                  <a:lnTo>
                    <a:pt x="227" y="866"/>
                  </a:lnTo>
                  <a:lnTo>
                    <a:pt x="219" y="872"/>
                  </a:lnTo>
                  <a:lnTo>
                    <a:pt x="211" y="874"/>
                  </a:lnTo>
                  <a:lnTo>
                    <a:pt x="197" y="868"/>
                  </a:lnTo>
                  <a:lnTo>
                    <a:pt x="192" y="853"/>
                  </a:lnTo>
                  <a:lnTo>
                    <a:pt x="188" y="839"/>
                  </a:lnTo>
                  <a:lnTo>
                    <a:pt x="186" y="834"/>
                  </a:lnTo>
                  <a:lnTo>
                    <a:pt x="184" y="836"/>
                  </a:lnTo>
                  <a:lnTo>
                    <a:pt x="180" y="842"/>
                  </a:lnTo>
                  <a:lnTo>
                    <a:pt x="176" y="849"/>
                  </a:lnTo>
                  <a:lnTo>
                    <a:pt x="171" y="858"/>
                  </a:lnTo>
                  <a:lnTo>
                    <a:pt x="165" y="867"/>
                  </a:lnTo>
                  <a:lnTo>
                    <a:pt x="158" y="874"/>
                  </a:lnTo>
                  <a:lnTo>
                    <a:pt x="150" y="880"/>
                  </a:lnTo>
                  <a:lnTo>
                    <a:pt x="142" y="882"/>
                  </a:lnTo>
                  <a:lnTo>
                    <a:pt x="133" y="874"/>
                  </a:lnTo>
                  <a:lnTo>
                    <a:pt x="128" y="856"/>
                  </a:lnTo>
                  <a:lnTo>
                    <a:pt x="126" y="837"/>
                  </a:lnTo>
                  <a:lnTo>
                    <a:pt x="120" y="828"/>
                  </a:lnTo>
                  <a:lnTo>
                    <a:pt x="116" y="830"/>
                  </a:lnTo>
                  <a:lnTo>
                    <a:pt x="112" y="836"/>
                  </a:lnTo>
                  <a:lnTo>
                    <a:pt x="106" y="844"/>
                  </a:lnTo>
                  <a:lnTo>
                    <a:pt x="102" y="854"/>
                  </a:lnTo>
                  <a:lnTo>
                    <a:pt x="95" y="864"/>
                  </a:lnTo>
                  <a:lnTo>
                    <a:pt x="89" y="872"/>
                  </a:lnTo>
                  <a:lnTo>
                    <a:pt x="82" y="876"/>
                  </a:lnTo>
                  <a:lnTo>
                    <a:pt x="75" y="877"/>
                  </a:lnTo>
                  <a:lnTo>
                    <a:pt x="71" y="869"/>
                  </a:lnTo>
                  <a:lnTo>
                    <a:pt x="76" y="853"/>
                  </a:lnTo>
                  <a:lnTo>
                    <a:pt x="86" y="837"/>
                  </a:lnTo>
                  <a:lnTo>
                    <a:pt x="93" y="830"/>
                  </a:lnTo>
                  <a:lnTo>
                    <a:pt x="91" y="831"/>
                  </a:lnTo>
                  <a:lnTo>
                    <a:pt x="88" y="834"/>
                  </a:lnTo>
                  <a:lnTo>
                    <a:pt x="81" y="836"/>
                  </a:lnTo>
                  <a:lnTo>
                    <a:pt x="72" y="839"/>
                  </a:lnTo>
                  <a:lnTo>
                    <a:pt x="63" y="842"/>
                  </a:lnTo>
                  <a:lnTo>
                    <a:pt x="52" y="843"/>
                  </a:lnTo>
                  <a:lnTo>
                    <a:pt x="44" y="844"/>
                  </a:lnTo>
                  <a:lnTo>
                    <a:pt x="37" y="842"/>
                  </a:lnTo>
                  <a:lnTo>
                    <a:pt x="28" y="834"/>
                  </a:lnTo>
                  <a:lnTo>
                    <a:pt x="23" y="824"/>
                  </a:lnTo>
                  <a:lnTo>
                    <a:pt x="27" y="816"/>
                  </a:lnTo>
                  <a:lnTo>
                    <a:pt x="37" y="812"/>
                  </a:lnTo>
                  <a:lnTo>
                    <a:pt x="45" y="811"/>
                  </a:lnTo>
                  <a:lnTo>
                    <a:pt x="53" y="808"/>
                  </a:lnTo>
                  <a:lnTo>
                    <a:pt x="63" y="807"/>
                  </a:lnTo>
                  <a:lnTo>
                    <a:pt x="71" y="806"/>
                  </a:lnTo>
                  <a:lnTo>
                    <a:pt x="78" y="804"/>
                  </a:lnTo>
                  <a:lnTo>
                    <a:pt x="83" y="803"/>
                  </a:lnTo>
                  <a:lnTo>
                    <a:pt x="87" y="801"/>
                  </a:lnTo>
                  <a:lnTo>
                    <a:pt x="88" y="800"/>
                  </a:lnTo>
                  <a:lnTo>
                    <a:pt x="86" y="799"/>
                  </a:lnTo>
                  <a:lnTo>
                    <a:pt x="79" y="797"/>
                  </a:lnTo>
                  <a:lnTo>
                    <a:pt x="69" y="794"/>
                  </a:lnTo>
                  <a:lnTo>
                    <a:pt x="59" y="791"/>
                  </a:lnTo>
                  <a:lnTo>
                    <a:pt x="50" y="788"/>
                  </a:lnTo>
                  <a:lnTo>
                    <a:pt x="41" y="784"/>
                  </a:lnTo>
                  <a:lnTo>
                    <a:pt x="35" y="781"/>
                  </a:lnTo>
                  <a:lnTo>
                    <a:pt x="34" y="777"/>
                  </a:lnTo>
                  <a:lnTo>
                    <a:pt x="40" y="773"/>
                  </a:lnTo>
                  <a:lnTo>
                    <a:pt x="50" y="771"/>
                  </a:lnTo>
                  <a:lnTo>
                    <a:pt x="60" y="770"/>
                  </a:lnTo>
                  <a:lnTo>
                    <a:pt x="66" y="768"/>
                  </a:lnTo>
                  <a:lnTo>
                    <a:pt x="65" y="767"/>
                  </a:lnTo>
                  <a:lnTo>
                    <a:pt x="60" y="764"/>
                  </a:lnTo>
                  <a:lnTo>
                    <a:pt x="55" y="763"/>
                  </a:lnTo>
                  <a:lnTo>
                    <a:pt x="46" y="761"/>
                  </a:lnTo>
                  <a:lnTo>
                    <a:pt x="40" y="759"/>
                  </a:lnTo>
                  <a:lnTo>
                    <a:pt x="34" y="755"/>
                  </a:lnTo>
                  <a:lnTo>
                    <a:pt x="30" y="752"/>
                  </a:lnTo>
                  <a:lnTo>
                    <a:pt x="29" y="747"/>
                  </a:lnTo>
                  <a:lnTo>
                    <a:pt x="33" y="743"/>
                  </a:lnTo>
                  <a:lnTo>
                    <a:pt x="42" y="739"/>
                  </a:lnTo>
                  <a:lnTo>
                    <a:pt x="53" y="737"/>
                  </a:lnTo>
                  <a:lnTo>
                    <a:pt x="67" y="734"/>
                  </a:lnTo>
                  <a:lnTo>
                    <a:pt x="80" y="733"/>
                  </a:lnTo>
                  <a:lnTo>
                    <a:pt x="91" y="732"/>
                  </a:lnTo>
                  <a:lnTo>
                    <a:pt x="99" y="731"/>
                  </a:lnTo>
                  <a:lnTo>
                    <a:pt x="103" y="730"/>
                  </a:lnTo>
                  <a:lnTo>
                    <a:pt x="99" y="728"/>
                  </a:lnTo>
                  <a:lnTo>
                    <a:pt x="91" y="726"/>
                  </a:lnTo>
                  <a:lnTo>
                    <a:pt x="80" y="724"/>
                  </a:lnTo>
                  <a:lnTo>
                    <a:pt x="66" y="721"/>
                  </a:lnTo>
                  <a:lnTo>
                    <a:pt x="52" y="718"/>
                  </a:lnTo>
                  <a:lnTo>
                    <a:pt x="41" y="715"/>
                  </a:lnTo>
                  <a:lnTo>
                    <a:pt x="33" y="710"/>
                  </a:lnTo>
                  <a:lnTo>
                    <a:pt x="30" y="706"/>
                  </a:lnTo>
                  <a:lnTo>
                    <a:pt x="33" y="701"/>
                  </a:lnTo>
                  <a:lnTo>
                    <a:pt x="40" y="696"/>
                  </a:lnTo>
                  <a:lnTo>
                    <a:pt x="50" y="693"/>
                  </a:lnTo>
                  <a:lnTo>
                    <a:pt x="60" y="690"/>
                  </a:lnTo>
                  <a:lnTo>
                    <a:pt x="71" y="687"/>
                  </a:lnTo>
                  <a:lnTo>
                    <a:pt x="80" y="686"/>
                  </a:lnTo>
                  <a:lnTo>
                    <a:pt x="87" y="685"/>
                  </a:lnTo>
                  <a:lnTo>
                    <a:pt x="89" y="684"/>
                  </a:lnTo>
                  <a:lnTo>
                    <a:pt x="86" y="683"/>
                  </a:lnTo>
                  <a:lnTo>
                    <a:pt x="78" y="680"/>
                  </a:lnTo>
                  <a:lnTo>
                    <a:pt x="67" y="679"/>
                  </a:lnTo>
                  <a:lnTo>
                    <a:pt x="55" y="677"/>
                  </a:lnTo>
                  <a:lnTo>
                    <a:pt x="42" y="673"/>
                  </a:lnTo>
                  <a:lnTo>
                    <a:pt x="30" y="670"/>
                  </a:lnTo>
                  <a:lnTo>
                    <a:pt x="22" y="665"/>
                  </a:lnTo>
                  <a:lnTo>
                    <a:pt x="20" y="660"/>
                  </a:lnTo>
                  <a:lnTo>
                    <a:pt x="25" y="654"/>
                  </a:lnTo>
                  <a:lnTo>
                    <a:pt x="35" y="649"/>
                  </a:lnTo>
                  <a:lnTo>
                    <a:pt x="51" y="647"/>
                  </a:lnTo>
                  <a:lnTo>
                    <a:pt x="68" y="645"/>
                  </a:lnTo>
                  <a:lnTo>
                    <a:pt x="86" y="642"/>
                  </a:lnTo>
                  <a:lnTo>
                    <a:pt x="102" y="641"/>
                  </a:lnTo>
                  <a:lnTo>
                    <a:pt x="112" y="639"/>
                  </a:lnTo>
                  <a:lnTo>
                    <a:pt x="117" y="636"/>
                  </a:lnTo>
                  <a:lnTo>
                    <a:pt x="113" y="634"/>
                  </a:lnTo>
                  <a:lnTo>
                    <a:pt x="103" y="632"/>
                  </a:lnTo>
                  <a:lnTo>
                    <a:pt x="89" y="630"/>
                  </a:lnTo>
                  <a:lnTo>
                    <a:pt x="73" y="626"/>
                  </a:lnTo>
                  <a:lnTo>
                    <a:pt x="56" y="622"/>
                  </a:lnTo>
                  <a:lnTo>
                    <a:pt x="41" y="616"/>
                  </a:lnTo>
                  <a:lnTo>
                    <a:pt x="30" y="608"/>
                  </a:lnTo>
                  <a:lnTo>
                    <a:pt x="26" y="596"/>
                  </a:lnTo>
                  <a:lnTo>
                    <a:pt x="28" y="590"/>
                  </a:lnTo>
                  <a:lnTo>
                    <a:pt x="34" y="586"/>
                  </a:lnTo>
                  <a:lnTo>
                    <a:pt x="43" y="582"/>
                  </a:lnTo>
                  <a:lnTo>
                    <a:pt x="53" y="580"/>
                  </a:lnTo>
                  <a:lnTo>
                    <a:pt x="64" y="578"/>
                  </a:lnTo>
                  <a:lnTo>
                    <a:pt x="73" y="577"/>
                  </a:lnTo>
                  <a:lnTo>
                    <a:pt x="80" y="575"/>
                  </a:lnTo>
                  <a:lnTo>
                    <a:pt x="82" y="574"/>
                  </a:lnTo>
                  <a:lnTo>
                    <a:pt x="80" y="573"/>
                  </a:lnTo>
                  <a:lnTo>
                    <a:pt x="75" y="572"/>
                  </a:lnTo>
                  <a:lnTo>
                    <a:pt x="68" y="570"/>
                  </a:lnTo>
                  <a:lnTo>
                    <a:pt x="60" y="567"/>
                  </a:lnTo>
                  <a:lnTo>
                    <a:pt x="51" y="564"/>
                  </a:lnTo>
                  <a:lnTo>
                    <a:pt x="44" y="560"/>
                  </a:lnTo>
                  <a:lnTo>
                    <a:pt x="38" y="555"/>
                  </a:lnTo>
                  <a:lnTo>
                    <a:pt x="35" y="548"/>
                  </a:lnTo>
                  <a:lnTo>
                    <a:pt x="37" y="543"/>
                  </a:lnTo>
                  <a:lnTo>
                    <a:pt x="44" y="540"/>
                  </a:lnTo>
                  <a:lnTo>
                    <a:pt x="55" y="537"/>
                  </a:lnTo>
                  <a:lnTo>
                    <a:pt x="66" y="535"/>
                  </a:lnTo>
                  <a:lnTo>
                    <a:pt x="78" y="534"/>
                  </a:lnTo>
                  <a:lnTo>
                    <a:pt x="88" y="532"/>
                  </a:lnTo>
                  <a:lnTo>
                    <a:pt x="96" y="529"/>
                  </a:lnTo>
                  <a:lnTo>
                    <a:pt x="98" y="527"/>
                  </a:lnTo>
                  <a:lnTo>
                    <a:pt x="95" y="525"/>
                  </a:lnTo>
                  <a:lnTo>
                    <a:pt x="87" y="522"/>
                  </a:lnTo>
                  <a:lnTo>
                    <a:pt x="75" y="520"/>
                  </a:lnTo>
                  <a:lnTo>
                    <a:pt x="61" y="518"/>
                  </a:lnTo>
                  <a:lnTo>
                    <a:pt x="48" y="514"/>
                  </a:lnTo>
                  <a:lnTo>
                    <a:pt x="36" y="510"/>
                  </a:lnTo>
                  <a:lnTo>
                    <a:pt x="27" y="503"/>
                  </a:lnTo>
                  <a:lnTo>
                    <a:pt x="23" y="495"/>
                  </a:lnTo>
                  <a:lnTo>
                    <a:pt x="25" y="490"/>
                  </a:lnTo>
                  <a:lnTo>
                    <a:pt x="30" y="487"/>
                  </a:lnTo>
                  <a:lnTo>
                    <a:pt x="38" y="483"/>
                  </a:lnTo>
                  <a:lnTo>
                    <a:pt x="48" y="482"/>
                  </a:lnTo>
                  <a:lnTo>
                    <a:pt x="57" y="480"/>
                  </a:lnTo>
                  <a:lnTo>
                    <a:pt x="65" y="479"/>
                  </a:lnTo>
                  <a:lnTo>
                    <a:pt x="71" y="477"/>
                  </a:lnTo>
                  <a:lnTo>
                    <a:pt x="73" y="476"/>
                  </a:lnTo>
                  <a:lnTo>
                    <a:pt x="71" y="475"/>
                  </a:lnTo>
                  <a:lnTo>
                    <a:pt x="63" y="473"/>
                  </a:lnTo>
                  <a:lnTo>
                    <a:pt x="52" y="470"/>
                  </a:lnTo>
                  <a:lnTo>
                    <a:pt x="41" y="467"/>
                  </a:lnTo>
                  <a:lnTo>
                    <a:pt x="29" y="464"/>
                  </a:lnTo>
                  <a:lnTo>
                    <a:pt x="19" y="460"/>
                  </a:lnTo>
                  <a:lnTo>
                    <a:pt x="11" y="455"/>
                  </a:lnTo>
                  <a:lnTo>
                    <a:pt x="8" y="451"/>
                  </a:lnTo>
                  <a:lnTo>
                    <a:pt x="12" y="446"/>
                  </a:lnTo>
                  <a:lnTo>
                    <a:pt x="21" y="442"/>
                  </a:lnTo>
                  <a:lnTo>
                    <a:pt x="35" y="438"/>
                  </a:lnTo>
                  <a:lnTo>
                    <a:pt x="51" y="436"/>
                  </a:lnTo>
                  <a:lnTo>
                    <a:pt x="66" y="434"/>
                  </a:lnTo>
                  <a:lnTo>
                    <a:pt x="80" y="431"/>
                  </a:lnTo>
                  <a:lnTo>
                    <a:pt x="89" y="429"/>
                  </a:lnTo>
                  <a:lnTo>
                    <a:pt x="93" y="428"/>
                  </a:lnTo>
                  <a:lnTo>
                    <a:pt x="89" y="426"/>
                  </a:lnTo>
                  <a:lnTo>
                    <a:pt x="81" y="423"/>
                  </a:lnTo>
                  <a:lnTo>
                    <a:pt x="68" y="421"/>
                  </a:lnTo>
                  <a:lnTo>
                    <a:pt x="55" y="417"/>
                  </a:lnTo>
                  <a:lnTo>
                    <a:pt x="40" y="414"/>
                  </a:lnTo>
                  <a:lnTo>
                    <a:pt x="27" y="408"/>
                  </a:lnTo>
                  <a:lnTo>
                    <a:pt x="16" y="401"/>
                  </a:lnTo>
                  <a:lnTo>
                    <a:pt x="12" y="393"/>
                  </a:lnTo>
                  <a:lnTo>
                    <a:pt x="13" y="389"/>
                  </a:lnTo>
                  <a:lnTo>
                    <a:pt x="20" y="385"/>
                  </a:lnTo>
                  <a:lnTo>
                    <a:pt x="29" y="383"/>
                  </a:lnTo>
                  <a:lnTo>
                    <a:pt x="41" y="382"/>
                  </a:lnTo>
                  <a:lnTo>
                    <a:pt x="52" y="382"/>
                  </a:lnTo>
                  <a:lnTo>
                    <a:pt x="63" y="382"/>
                  </a:lnTo>
                  <a:lnTo>
                    <a:pt x="71" y="381"/>
                  </a:lnTo>
                  <a:lnTo>
                    <a:pt x="73" y="379"/>
                  </a:lnTo>
                  <a:lnTo>
                    <a:pt x="71" y="378"/>
                  </a:lnTo>
                  <a:lnTo>
                    <a:pt x="64" y="376"/>
                  </a:lnTo>
                  <a:lnTo>
                    <a:pt x="55" y="375"/>
                  </a:lnTo>
                  <a:lnTo>
                    <a:pt x="43" y="372"/>
                  </a:lnTo>
                  <a:lnTo>
                    <a:pt x="31" y="369"/>
                  </a:lnTo>
                  <a:lnTo>
                    <a:pt x="22" y="366"/>
                  </a:lnTo>
                  <a:lnTo>
                    <a:pt x="15" y="361"/>
                  </a:lnTo>
                  <a:lnTo>
                    <a:pt x="13" y="355"/>
                  </a:lnTo>
                  <a:lnTo>
                    <a:pt x="18" y="349"/>
                  </a:lnTo>
                  <a:lnTo>
                    <a:pt x="30" y="344"/>
                  </a:lnTo>
                  <a:lnTo>
                    <a:pt x="49" y="340"/>
                  </a:lnTo>
                  <a:lnTo>
                    <a:pt x="71" y="337"/>
                  </a:lnTo>
                  <a:lnTo>
                    <a:pt x="91" y="334"/>
                  </a:lnTo>
                  <a:lnTo>
                    <a:pt x="110" y="333"/>
                  </a:lnTo>
                  <a:lnTo>
                    <a:pt x="122" y="331"/>
                  </a:lnTo>
                  <a:lnTo>
                    <a:pt x="127" y="330"/>
                  </a:lnTo>
                  <a:lnTo>
                    <a:pt x="122" y="329"/>
                  </a:lnTo>
                  <a:lnTo>
                    <a:pt x="112" y="326"/>
                  </a:lnTo>
                  <a:lnTo>
                    <a:pt x="96" y="324"/>
                  </a:lnTo>
                  <a:lnTo>
                    <a:pt x="78" y="322"/>
                  </a:lnTo>
                  <a:lnTo>
                    <a:pt x="59" y="318"/>
                  </a:lnTo>
                  <a:lnTo>
                    <a:pt x="43" y="314"/>
                  </a:lnTo>
                  <a:lnTo>
                    <a:pt x="31" y="308"/>
                  </a:lnTo>
                  <a:lnTo>
                    <a:pt x="27" y="301"/>
                  </a:lnTo>
                  <a:lnTo>
                    <a:pt x="29" y="296"/>
                  </a:lnTo>
                  <a:lnTo>
                    <a:pt x="34" y="293"/>
                  </a:lnTo>
                  <a:lnTo>
                    <a:pt x="42" y="291"/>
                  </a:lnTo>
                  <a:lnTo>
                    <a:pt x="51" y="288"/>
                  </a:lnTo>
                  <a:lnTo>
                    <a:pt x="59" y="287"/>
                  </a:lnTo>
                  <a:lnTo>
                    <a:pt x="67" y="286"/>
                  </a:lnTo>
                  <a:lnTo>
                    <a:pt x="73" y="285"/>
                  </a:lnTo>
                  <a:lnTo>
                    <a:pt x="75" y="284"/>
                  </a:lnTo>
                  <a:lnTo>
                    <a:pt x="73" y="281"/>
                  </a:lnTo>
                  <a:lnTo>
                    <a:pt x="66" y="279"/>
                  </a:lnTo>
                  <a:lnTo>
                    <a:pt x="56" y="278"/>
                  </a:lnTo>
                  <a:lnTo>
                    <a:pt x="44" y="277"/>
                  </a:lnTo>
                  <a:lnTo>
                    <a:pt x="33" y="274"/>
                  </a:lnTo>
                  <a:lnTo>
                    <a:pt x="21" y="272"/>
                  </a:lnTo>
                  <a:lnTo>
                    <a:pt x="13" y="268"/>
                  </a:lnTo>
                  <a:lnTo>
                    <a:pt x="8" y="261"/>
                  </a:lnTo>
                  <a:lnTo>
                    <a:pt x="12" y="257"/>
                  </a:lnTo>
                  <a:lnTo>
                    <a:pt x="22" y="256"/>
                  </a:lnTo>
                  <a:lnTo>
                    <a:pt x="38" y="254"/>
                  </a:lnTo>
                  <a:lnTo>
                    <a:pt x="56" y="253"/>
                  </a:lnTo>
                  <a:lnTo>
                    <a:pt x="74" y="253"/>
                  </a:lnTo>
                  <a:lnTo>
                    <a:pt x="90" y="250"/>
                  </a:lnTo>
                  <a:lnTo>
                    <a:pt x="102" y="249"/>
                  </a:lnTo>
                  <a:lnTo>
                    <a:pt x="106" y="246"/>
                  </a:lnTo>
                  <a:lnTo>
                    <a:pt x="102" y="240"/>
                  </a:lnTo>
                  <a:lnTo>
                    <a:pt x="90" y="236"/>
                  </a:lnTo>
                  <a:lnTo>
                    <a:pt x="74" y="233"/>
                  </a:lnTo>
                  <a:lnTo>
                    <a:pt x="56" y="231"/>
                  </a:lnTo>
                  <a:lnTo>
                    <a:pt x="37" y="228"/>
                  </a:lnTo>
                  <a:lnTo>
                    <a:pt x="21" y="224"/>
                  </a:lnTo>
                  <a:lnTo>
                    <a:pt x="10" y="218"/>
                  </a:lnTo>
                  <a:lnTo>
                    <a:pt x="5" y="209"/>
                  </a:lnTo>
                  <a:lnTo>
                    <a:pt x="7" y="204"/>
                  </a:lnTo>
                  <a:lnTo>
                    <a:pt x="14" y="202"/>
                  </a:lnTo>
                  <a:lnTo>
                    <a:pt x="23" y="200"/>
                  </a:lnTo>
                  <a:lnTo>
                    <a:pt x="35" y="200"/>
                  </a:lnTo>
                  <a:lnTo>
                    <a:pt x="46" y="198"/>
                  </a:lnTo>
                  <a:lnTo>
                    <a:pt x="56" y="198"/>
                  </a:lnTo>
                  <a:lnTo>
                    <a:pt x="63" y="196"/>
                  </a:lnTo>
                  <a:lnTo>
                    <a:pt x="66" y="194"/>
                  </a:lnTo>
                  <a:lnTo>
                    <a:pt x="64" y="190"/>
                  </a:lnTo>
                  <a:lnTo>
                    <a:pt x="57" y="188"/>
                  </a:lnTo>
                  <a:lnTo>
                    <a:pt x="45" y="186"/>
                  </a:lnTo>
                  <a:lnTo>
                    <a:pt x="34" y="182"/>
                  </a:lnTo>
                  <a:lnTo>
                    <a:pt x="21" y="179"/>
                  </a:lnTo>
                  <a:lnTo>
                    <a:pt x="11" y="174"/>
                  </a:lnTo>
                  <a:lnTo>
                    <a:pt x="3" y="168"/>
                  </a:lnTo>
                  <a:lnTo>
                    <a:pt x="0" y="160"/>
                  </a:lnTo>
                  <a:lnTo>
                    <a:pt x="4" y="153"/>
                  </a:lnTo>
                  <a:lnTo>
                    <a:pt x="14" y="148"/>
                  </a:lnTo>
                  <a:lnTo>
                    <a:pt x="29" y="144"/>
                  </a:lnTo>
                  <a:lnTo>
                    <a:pt x="46" y="142"/>
                  </a:lnTo>
                  <a:lnTo>
                    <a:pt x="63" y="140"/>
                  </a:lnTo>
                  <a:lnTo>
                    <a:pt x="78" y="138"/>
                  </a:lnTo>
                  <a:lnTo>
                    <a:pt x="88" y="137"/>
                  </a:lnTo>
                  <a:lnTo>
                    <a:pt x="91" y="136"/>
                  </a:lnTo>
                  <a:lnTo>
                    <a:pt x="89" y="135"/>
                  </a:lnTo>
                  <a:lnTo>
                    <a:pt x="82" y="133"/>
                  </a:lnTo>
                  <a:lnTo>
                    <a:pt x="73" y="132"/>
                  </a:lnTo>
                  <a:lnTo>
                    <a:pt x="61" y="128"/>
                  </a:lnTo>
                  <a:lnTo>
                    <a:pt x="50" y="125"/>
                  </a:lnTo>
                  <a:lnTo>
                    <a:pt x="38" y="120"/>
                  </a:lnTo>
                  <a:lnTo>
                    <a:pt x="30" y="112"/>
                  </a:lnTo>
                  <a:lnTo>
                    <a:pt x="26" y="103"/>
                  </a:lnTo>
                  <a:lnTo>
                    <a:pt x="27" y="97"/>
                  </a:lnTo>
                  <a:lnTo>
                    <a:pt x="33" y="93"/>
                  </a:lnTo>
                  <a:lnTo>
                    <a:pt x="41" y="91"/>
                  </a:lnTo>
                  <a:lnTo>
                    <a:pt x="50" y="89"/>
                  </a:lnTo>
                  <a:lnTo>
                    <a:pt x="60" y="88"/>
                  </a:lnTo>
                  <a:lnTo>
                    <a:pt x="69" y="87"/>
                  </a:lnTo>
                  <a:lnTo>
                    <a:pt x="75" y="84"/>
                  </a:lnTo>
                  <a:lnTo>
                    <a:pt x="79" y="82"/>
                  </a:lnTo>
                  <a:lnTo>
                    <a:pt x="75" y="78"/>
                  </a:lnTo>
                  <a:lnTo>
                    <a:pt x="65" y="74"/>
                  </a:lnTo>
                  <a:lnTo>
                    <a:pt x="51" y="69"/>
                  </a:lnTo>
                  <a:lnTo>
                    <a:pt x="35" y="62"/>
                  </a:lnTo>
                  <a:lnTo>
                    <a:pt x="20" y="55"/>
                  </a:lnTo>
                  <a:lnTo>
                    <a:pt x="7" y="46"/>
                  </a:lnTo>
                  <a:lnTo>
                    <a:pt x="1" y="36"/>
                  </a:lnTo>
                  <a:lnTo>
                    <a:pt x="3" y="23"/>
                  </a:lnTo>
                  <a:lnTo>
                    <a:pt x="8" y="20"/>
                  </a:lnTo>
                  <a:lnTo>
                    <a:pt x="16" y="22"/>
                  </a:lnTo>
                  <a:lnTo>
                    <a:pt x="28" y="27"/>
                  </a:lnTo>
                  <a:lnTo>
                    <a:pt x="40" y="34"/>
                  </a:lnTo>
                  <a:lnTo>
                    <a:pt x="52" y="40"/>
                  </a:lnTo>
                  <a:lnTo>
                    <a:pt x="63" y="47"/>
                  </a:lnTo>
                  <a:lnTo>
                    <a:pt x="71" y="53"/>
                  </a:lnTo>
                  <a:lnTo>
                    <a:pt x="75" y="54"/>
                  </a:lnTo>
                  <a:lnTo>
                    <a:pt x="74" y="49"/>
                  </a:lnTo>
                  <a:lnTo>
                    <a:pt x="68" y="35"/>
                  </a:lnTo>
                  <a:lnTo>
                    <a:pt x="64" y="22"/>
                  </a:lnTo>
                  <a:lnTo>
                    <a:pt x="68" y="15"/>
                  </a:lnTo>
                  <a:lnTo>
                    <a:pt x="83" y="17"/>
                  </a:lnTo>
                  <a:lnTo>
                    <a:pt x="90" y="27"/>
                  </a:lnTo>
                  <a:lnTo>
                    <a:pt x="94" y="38"/>
                  </a:lnTo>
                  <a:lnTo>
                    <a:pt x="97" y="44"/>
                  </a:lnTo>
                  <a:lnTo>
                    <a:pt x="103" y="40"/>
                  </a:lnTo>
                  <a:lnTo>
                    <a:pt x="110" y="30"/>
                  </a:lnTo>
                  <a:lnTo>
                    <a:pt x="118" y="21"/>
                  </a:lnTo>
                  <a:lnTo>
                    <a:pt x="128" y="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077" name="Freeform 37"/>
            <p:cNvSpPr>
              <a:spLocks/>
            </p:cNvSpPr>
            <p:nvPr/>
          </p:nvSpPr>
          <p:spPr bwMode="auto">
            <a:xfrm>
              <a:off x="3895" y="1433"/>
              <a:ext cx="355" cy="321"/>
            </a:xfrm>
            <a:custGeom>
              <a:avLst/>
              <a:gdLst/>
              <a:ahLst/>
              <a:cxnLst>
                <a:cxn ang="0">
                  <a:pos x="377" y="502"/>
                </a:cxn>
                <a:cxn ang="0">
                  <a:pos x="433" y="477"/>
                </a:cxn>
                <a:cxn ang="0">
                  <a:pos x="474" y="429"/>
                </a:cxn>
                <a:cxn ang="0">
                  <a:pos x="496" y="355"/>
                </a:cxn>
                <a:cxn ang="0">
                  <a:pos x="497" y="271"/>
                </a:cxn>
                <a:cxn ang="0">
                  <a:pos x="480" y="205"/>
                </a:cxn>
                <a:cxn ang="0">
                  <a:pos x="445" y="160"/>
                </a:cxn>
                <a:cxn ang="0">
                  <a:pos x="395" y="137"/>
                </a:cxn>
                <a:cxn ang="0">
                  <a:pos x="331" y="138"/>
                </a:cxn>
                <a:cxn ang="0">
                  <a:pos x="273" y="168"/>
                </a:cxn>
                <a:cxn ang="0">
                  <a:pos x="234" y="223"/>
                </a:cxn>
                <a:cxn ang="0">
                  <a:pos x="213" y="294"/>
                </a:cxn>
                <a:cxn ang="0">
                  <a:pos x="213" y="373"/>
                </a:cxn>
                <a:cxn ang="0">
                  <a:pos x="234" y="438"/>
                </a:cxn>
                <a:cxn ang="0">
                  <a:pos x="270" y="482"/>
                </a:cxn>
                <a:cxn ang="0">
                  <a:pos x="317" y="504"/>
                </a:cxn>
                <a:cxn ang="0">
                  <a:pos x="334" y="641"/>
                </a:cxn>
                <a:cxn ang="0">
                  <a:pos x="254" y="634"/>
                </a:cxn>
                <a:cxn ang="0">
                  <a:pos x="185" y="613"/>
                </a:cxn>
                <a:cxn ang="0">
                  <a:pos x="127" y="583"/>
                </a:cxn>
                <a:cxn ang="0">
                  <a:pos x="81" y="544"/>
                </a:cxn>
                <a:cxn ang="0">
                  <a:pos x="45" y="499"/>
                </a:cxn>
                <a:cxn ang="0">
                  <a:pos x="20" y="449"/>
                </a:cxn>
                <a:cxn ang="0">
                  <a:pos x="5" y="397"/>
                </a:cxn>
                <a:cxn ang="0">
                  <a:pos x="0" y="346"/>
                </a:cxn>
                <a:cxn ang="0">
                  <a:pos x="6" y="282"/>
                </a:cxn>
                <a:cxn ang="0">
                  <a:pos x="23" y="221"/>
                </a:cxn>
                <a:cxn ang="0">
                  <a:pos x="52" y="162"/>
                </a:cxn>
                <a:cxn ang="0">
                  <a:pos x="92" y="110"/>
                </a:cxn>
                <a:cxn ang="0">
                  <a:pos x="145" y="65"/>
                </a:cxn>
                <a:cxn ang="0">
                  <a:pos x="210" y="30"/>
                </a:cxn>
                <a:cxn ang="0">
                  <a:pos x="287" y="8"/>
                </a:cxn>
                <a:cxn ang="0">
                  <a:pos x="376" y="0"/>
                </a:cxn>
                <a:cxn ang="0">
                  <a:pos x="450" y="5"/>
                </a:cxn>
                <a:cxn ang="0">
                  <a:pos x="515" y="20"/>
                </a:cxn>
                <a:cxn ang="0">
                  <a:pos x="572" y="46"/>
                </a:cxn>
                <a:cxn ang="0">
                  <a:pos x="620" y="80"/>
                </a:cxn>
                <a:cxn ang="0">
                  <a:pos x="658" y="124"/>
                </a:cxn>
                <a:cxn ang="0">
                  <a:pos x="687" y="176"/>
                </a:cxn>
                <a:cxn ang="0">
                  <a:pos x="704" y="236"/>
                </a:cxn>
                <a:cxn ang="0">
                  <a:pos x="710" y="304"/>
                </a:cxn>
                <a:cxn ang="0">
                  <a:pos x="705" y="356"/>
                </a:cxn>
                <a:cxn ang="0">
                  <a:pos x="692" y="411"/>
                </a:cxn>
                <a:cxn ang="0">
                  <a:pos x="667" y="468"/>
                </a:cxn>
                <a:cxn ang="0">
                  <a:pos x="630" y="521"/>
                </a:cxn>
                <a:cxn ang="0">
                  <a:pos x="580" y="568"/>
                </a:cxn>
                <a:cxn ang="0">
                  <a:pos x="514" y="606"/>
                </a:cxn>
                <a:cxn ang="0">
                  <a:pos x="433" y="631"/>
                </a:cxn>
                <a:cxn ang="0">
                  <a:pos x="334" y="641"/>
                </a:cxn>
              </a:cxnLst>
              <a:rect l="0" t="0" r="r" b="b"/>
              <a:pathLst>
                <a:path w="710" h="641">
                  <a:moveTo>
                    <a:pt x="344" y="506"/>
                  </a:moveTo>
                  <a:lnTo>
                    <a:pt x="377" y="502"/>
                  </a:lnTo>
                  <a:lnTo>
                    <a:pt x="407" y="493"/>
                  </a:lnTo>
                  <a:lnTo>
                    <a:pt x="433" y="477"/>
                  </a:lnTo>
                  <a:lnTo>
                    <a:pt x="456" y="456"/>
                  </a:lnTo>
                  <a:lnTo>
                    <a:pt x="474" y="429"/>
                  </a:lnTo>
                  <a:lnTo>
                    <a:pt x="488" y="394"/>
                  </a:lnTo>
                  <a:lnTo>
                    <a:pt x="496" y="355"/>
                  </a:lnTo>
                  <a:lnTo>
                    <a:pt x="499" y="310"/>
                  </a:lnTo>
                  <a:lnTo>
                    <a:pt x="497" y="271"/>
                  </a:lnTo>
                  <a:lnTo>
                    <a:pt x="490" y="236"/>
                  </a:lnTo>
                  <a:lnTo>
                    <a:pt x="480" y="205"/>
                  </a:lnTo>
                  <a:lnTo>
                    <a:pt x="463" y="180"/>
                  </a:lnTo>
                  <a:lnTo>
                    <a:pt x="445" y="160"/>
                  </a:lnTo>
                  <a:lnTo>
                    <a:pt x="422" y="145"/>
                  </a:lnTo>
                  <a:lnTo>
                    <a:pt x="395" y="137"/>
                  </a:lnTo>
                  <a:lnTo>
                    <a:pt x="365" y="133"/>
                  </a:lnTo>
                  <a:lnTo>
                    <a:pt x="331" y="138"/>
                  </a:lnTo>
                  <a:lnTo>
                    <a:pt x="300" y="150"/>
                  </a:lnTo>
                  <a:lnTo>
                    <a:pt x="273" y="168"/>
                  </a:lnTo>
                  <a:lnTo>
                    <a:pt x="251" y="193"/>
                  </a:lnTo>
                  <a:lnTo>
                    <a:pt x="234" y="223"/>
                  </a:lnTo>
                  <a:lnTo>
                    <a:pt x="221" y="257"/>
                  </a:lnTo>
                  <a:lnTo>
                    <a:pt x="213" y="294"/>
                  </a:lnTo>
                  <a:lnTo>
                    <a:pt x="211" y="333"/>
                  </a:lnTo>
                  <a:lnTo>
                    <a:pt x="213" y="373"/>
                  </a:lnTo>
                  <a:lnTo>
                    <a:pt x="221" y="408"/>
                  </a:lnTo>
                  <a:lnTo>
                    <a:pt x="234" y="438"/>
                  </a:lnTo>
                  <a:lnTo>
                    <a:pt x="250" y="462"/>
                  </a:lnTo>
                  <a:lnTo>
                    <a:pt x="270" y="482"/>
                  </a:lnTo>
                  <a:lnTo>
                    <a:pt x="293" y="494"/>
                  </a:lnTo>
                  <a:lnTo>
                    <a:pt x="317" y="504"/>
                  </a:lnTo>
                  <a:lnTo>
                    <a:pt x="344" y="506"/>
                  </a:lnTo>
                  <a:lnTo>
                    <a:pt x="334" y="641"/>
                  </a:lnTo>
                  <a:lnTo>
                    <a:pt x="293" y="638"/>
                  </a:lnTo>
                  <a:lnTo>
                    <a:pt x="254" y="634"/>
                  </a:lnTo>
                  <a:lnTo>
                    <a:pt x="218" y="625"/>
                  </a:lnTo>
                  <a:lnTo>
                    <a:pt x="185" y="613"/>
                  </a:lnTo>
                  <a:lnTo>
                    <a:pt x="155" y="599"/>
                  </a:lnTo>
                  <a:lnTo>
                    <a:pt x="127" y="583"/>
                  </a:lnTo>
                  <a:lnTo>
                    <a:pt x="103" y="565"/>
                  </a:lnTo>
                  <a:lnTo>
                    <a:pt x="81" y="544"/>
                  </a:lnTo>
                  <a:lnTo>
                    <a:pt x="61" y="522"/>
                  </a:lnTo>
                  <a:lnTo>
                    <a:pt x="45" y="499"/>
                  </a:lnTo>
                  <a:lnTo>
                    <a:pt x="31" y="475"/>
                  </a:lnTo>
                  <a:lnTo>
                    <a:pt x="20" y="449"/>
                  </a:lnTo>
                  <a:lnTo>
                    <a:pt x="12" y="424"/>
                  </a:lnTo>
                  <a:lnTo>
                    <a:pt x="5" y="397"/>
                  </a:lnTo>
                  <a:lnTo>
                    <a:pt x="1" y="371"/>
                  </a:lnTo>
                  <a:lnTo>
                    <a:pt x="0" y="346"/>
                  </a:lnTo>
                  <a:lnTo>
                    <a:pt x="1" y="314"/>
                  </a:lnTo>
                  <a:lnTo>
                    <a:pt x="6" y="282"/>
                  </a:lnTo>
                  <a:lnTo>
                    <a:pt x="13" y="251"/>
                  </a:lnTo>
                  <a:lnTo>
                    <a:pt x="23" y="221"/>
                  </a:lnTo>
                  <a:lnTo>
                    <a:pt x="36" y="191"/>
                  </a:lnTo>
                  <a:lnTo>
                    <a:pt x="52" y="162"/>
                  </a:lnTo>
                  <a:lnTo>
                    <a:pt x="70" y="136"/>
                  </a:lnTo>
                  <a:lnTo>
                    <a:pt x="92" y="110"/>
                  </a:lnTo>
                  <a:lnTo>
                    <a:pt x="118" y="86"/>
                  </a:lnTo>
                  <a:lnTo>
                    <a:pt x="145" y="65"/>
                  </a:lnTo>
                  <a:lnTo>
                    <a:pt x="175" y="46"/>
                  </a:lnTo>
                  <a:lnTo>
                    <a:pt x="210" y="30"/>
                  </a:lnTo>
                  <a:lnTo>
                    <a:pt x="247" y="17"/>
                  </a:lnTo>
                  <a:lnTo>
                    <a:pt x="287" y="8"/>
                  </a:lnTo>
                  <a:lnTo>
                    <a:pt x="330" y="2"/>
                  </a:lnTo>
                  <a:lnTo>
                    <a:pt x="376" y="0"/>
                  </a:lnTo>
                  <a:lnTo>
                    <a:pt x="414" y="1"/>
                  </a:lnTo>
                  <a:lnTo>
                    <a:pt x="450" y="5"/>
                  </a:lnTo>
                  <a:lnTo>
                    <a:pt x="483" y="11"/>
                  </a:lnTo>
                  <a:lnTo>
                    <a:pt x="515" y="20"/>
                  </a:lnTo>
                  <a:lnTo>
                    <a:pt x="545" y="32"/>
                  </a:lnTo>
                  <a:lnTo>
                    <a:pt x="572" y="46"/>
                  </a:lnTo>
                  <a:lnTo>
                    <a:pt x="597" y="62"/>
                  </a:lnTo>
                  <a:lnTo>
                    <a:pt x="620" y="80"/>
                  </a:lnTo>
                  <a:lnTo>
                    <a:pt x="641" y="101"/>
                  </a:lnTo>
                  <a:lnTo>
                    <a:pt x="658" y="124"/>
                  </a:lnTo>
                  <a:lnTo>
                    <a:pt x="674" y="150"/>
                  </a:lnTo>
                  <a:lnTo>
                    <a:pt x="687" y="176"/>
                  </a:lnTo>
                  <a:lnTo>
                    <a:pt x="697" y="205"/>
                  </a:lnTo>
                  <a:lnTo>
                    <a:pt x="704" y="236"/>
                  </a:lnTo>
                  <a:lnTo>
                    <a:pt x="709" y="269"/>
                  </a:lnTo>
                  <a:lnTo>
                    <a:pt x="710" y="304"/>
                  </a:lnTo>
                  <a:lnTo>
                    <a:pt x="709" y="329"/>
                  </a:lnTo>
                  <a:lnTo>
                    <a:pt x="705" y="356"/>
                  </a:lnTo>
                  <a:lnTo>
                    <a:pt x="700" y="384"/>
                  </a:lnTo>
                  <a:lnTo>
                    <a:pt x="692" y="411"/>
                  </a:lnTo>
                  <a:lnTo>
                    <a:pt x="681" y="439"/>
                  </a:lnTo>
                  <a:lnTo>
                    <a:pt x="667" y="468"/>
                  </a:lnTo>
                  <a:lnTo>
                    <a:pt x="650" y="494"/>
                  </a:lnTo>
                  <a:lnTo>
                    <a:pt x="630" y="521"/>
                  </a:lnTo>
                  <a:lnTo>
                    <a:pt x="606" y="545"/>
                  </a:lnTo>
                  <a:lnTo>
                    <a:pt x="580" y="568"/>
                  </a:lnTo>
                  <a:lnTo>
                    <a:pt x="549" y="589"/>
                  </a:lnTo>
                  <a:lnTo>
                    <a:pt x="514" y="606"/>
                  </a:lnTo>
                  <a:lnTo>
                    <a:pt x="476" y="621"/>
                  </a:lnTo>
                  <a:lnTo>
                    <a:pt x="433" y="631"/>
                  </a:lnTo>
                  <a:lnTo>
                    <a:pt x="386" y="638"/>
                  </a:lnTo>
                  <a:lnTo>
                    <a:pt x="334" y="641"/>
                  </a:lnTo>
                  <a:lnTo>
                    <a:pt x="344" y="506"/>
                  </a:ln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1602"/>
                                        </p:tgtEl>
                                        <p:attrNameLst>
                                          <p:attrName>style.visibility</p:attrName>
                                        </p:attrNameLst>
                                      </p:cBhvr>
                                      <p:to>
                                        <p:strVal val="visible"/>
                                      </p:to>
                                    </p:set>
                                    <p:animEffect transition="in" filter="dissolve">
                                      <p:cBhvr>
                                        <p:cTn id="7" dur="500"/>
                                        <p:tgtEl>
                                          <p:spTgt spid="281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TextBox 2"/>
          <p:cNvSpPr txBox="1">
            <a:spLocks noChangeArrowheads="1"/>
          </p:cNvSpPr>
          <p:nvPr/>
        </p:nvSpPr>
        <p:spPr bwMode="auto">
          <a:xfrm>
            <a:off x="1295400" y="908447"/>
            <a:ext cx="3498458" cy="5016758"/>
          </a:xfrm>
          <a:prstGeom prst="rect">
            <a:avLst/>
          </a:prstGeom>
          <a:noFill/>
          <a:ln w="9525">
            <a:noFill/>
            <a:miter lim="800000"/>
            <a:headEnd/>
            <a:tailEnd/>
          </a:ln>
        </p:spPr>
        <p:txBody>
          <a:bodyPr wrap="none">
            <a:spAutoFit/>
          </a:bodyPr>
          <a:lstStyle/>
          <a:p>
            <a:r>
              <a:rPr lang="en-US" sz="4000" dirty="0">
                <a:latin typeface="Calibri" pitchFamily="34" charset="0"/>
                <a:cs typeface="Calibri" pitchFamily="34" charset="0"/>
              </a:rPr>
              <a:t>Dollar Bill</a:t>
            </a:r>
          </a:p>
          <a:p>
            <a:r>
              <a:rPr lang="en-US" sz="4000" dirty="0">
                <a:latin typeface="Calibri" pitchFamily="34" charset="0"/>
                <a:cs typeface="Calibri" pitchFamily="34" charset="0"/>
              </a:rPr>
              <a:t>Dice</a:t>
            </a:r>
          </a:p>
          <a:p>
            <a:r>
              <a:rPr lang="en-US" sz="4000" dirty="0">
                <a:latin typeface="Calibri" pitchFamily="34" charset="0"/>
                <a:cs typeface="Calibri" pitchFamily="34" charset="0"/>
              </a:rPr>
              <a:t>Tricycle</a:t>
            </a:r>
          </a:p>
          <a:p>
            <a:r>
              <a:rPr lang="en-US" sz="4000" dirty="0">
                <a:latin typeface="Calibri" pitchFamily="34" charset="0"/>
                <a:cs typeface="Calibri" pitchFamily="34" charset="0"/>
              </a:rPr>
              <a:t>Four-leaf Clover</a:t>
            </a:r>
          </a:p>
          <a:p>
            <a:r>
              <a:rPr lang="en-US" sz="4000" dirty="0">
                <a:latin typeface="Calibri" pitchFamily="34" charset="0"/>
                <a:cs typeface="Calibri" pitchFamily="34" charset="0"/>
              </a:rPr>
              <a:t>Hand</a:t>
            </a:r>
          </a:p>
          <a:p>
            <a:r>
              <a:rPr lang="en-US" sz="4000" dirty="0">
                <a:latin typeface="Calibri" pitchFamily="34" charset="0"/>
                <a:cs typeface="Calibri" pitchFamily="34" charset="0"/>
              </a:rPr>
              <a:t>Six-Pack</a:t>
            </a:r>
          </a:p>
          <a:p>
            <a:r>
              <a:rPr lang="en-US" sz="4000" dirty="0">
                <a:latin typeface="Calibri" pitchFamily="34" charset="0"/>
                <a:cs typeface="Calibri" pitchFamily="34" charset="0"/>
              </a:rPr>
              <a:t>Seven-Up</a:t>
            </a:r>
          </a:p>
          <a:p>
            <a:r>
              <a:rPr lang="en-US" sz="4000" dirty="0">
                <a:latin typeface="Calibri" pitchFamily="34" charset="0"/>
                <a:cs typeface="Calibri" pitchFamily="34" charset="0"/>
              </a:rPr>
              <a:t>Octopus</a:t>
            </a:r>
          </a:p>
        </p:txBody>
      </p:sp>
      <p:sp>
        <p:nvSpPr>
          <p:cNvPr id="31748" name="TextBox 3"/>
          <p:cNvSpPr txBox="1">
            <a:spLocks noChangeArrowheads="1"/>
          </p:cNvSpPr>
          <p:nvPr/>
        </p:nvSpPr>
        <p:spPr bwMode="auto">
          <a:xfrm>
            <a:off x="5257800" y="908447"/>
            <a:ext cx="3339056" cy="4401205"/>
          </a:xfrm>
          <a:prstGeom prst="rect">
            <a:avLst/>
          </a:prstGeom>
          <a:noFill/>
          <a:ln w="9525">
            <a:noFill/>
            <a:miter lim="800000"/>
            <a:headEnd/>
            <a:tailEnd/>
          </a:ln>
        </p:spPr>
        <p:txBody>
          <a:bodyPr wrap="none">
            <a:spAutoFit/>
          </a:bodyPr>
          <a:lstStyle/>
          <a:p>
            <a:r>
              <a:rPr lang="en-US" sz="4000" dirty="0">
                <a:latin typeface="Calibri" pitchFamily="34" charset="0"/>
                <a:cs typeface="Calibri" pitchFamily="34" charset="0"/>
              </a:rPr>
              <a:t>Cat Lives</a:t>
            </a:r>
          </a:p>
          <a:p>
            <a:r>
              <a:rPr lang="en-US" sz="4000" dirty="0">
                <a:latin typeface="Calibri" pitchFamily="34" charset="0"/>
                <a:cs typeface="Calibri" pitchFamily="34" charset="0"/>
              </a:rPr>
              <a:t>Bowling Pins</a:t>
            </a:r>
          </a:p>
          <a:p>
            <a:r>
              <a:rPr lang="en-US" sz="4000" dirty="0">
                <a:latin typeface="Calibri" pitchFamily="34" charset="0"/>
                <a:cs typeface="Calibri" pitchFamily="34" charset="0"/>
              </a:rPr>
              <a:t>Football Team</a:t>
            </a:r>
          </a:p>
          <a:p>
            <a:r>
              <a:rPr lang="en-US" sz="4000" dirty="0">
                <a:latin typeface="Calibri" pitchFamily="34" charset="0"/>
                <a:cs typeface="Calibri" pitchFamily="34" charset="0"/>
              </a:rPr>
              <a:t>Dozen Eggs</a:t>
            </a:r>
          </a:p>
          <a:p>
            <a:r>
              <a:rPr lang="en-US" sz="4000" dirty="0">
                <a:latin typeface="Calibri" pitchFamily="34" charset="0"/>
                <a:cs typeface="Calibri" pitchFamily="34" charset="0"/>
              </a:rPr>
              <a:t>Unlucky Friday</a:t>
            </a:r>
          </a:p>
          <a:p>
            <a:r>
              <a:rPr lang="en-US" sz="4000" dirty="0">
                <a:latin typeface="Calibri" pitchFamily="34" charset="0"/>
                <a:cs typeface="Calibri" pitchFamily="34" charset="0"/>
              </a:rPr>
              <a:t>Valentine’s Day</a:t>
            </a:r>
          </a:p>
          <a:p>
            <a:r>
              <a:rPr lang="en-US" sz="4000" dirty="0">
                <a:latin typeface="Calibri" pitchFamily="34" charset="0"/>
                <a:cs typeface="Calibri" pitchFamily="34" charset="0"/>
              </a:rPr>
              <a:t>Quarter Hour</a:t>
            </a:r>
          </a:p>
        </p:txBody>
      </p:sp>
      <p:sp>
        <p:nvSpPr>
          <p:cNvPr id="5" name="Rectangle 4"/>
          <p:cNvSpPr/>
          <p:nvPr/>
        </p:nvSpPr>
        <p:spPr>
          <a:xfrm>
            <a:off x="0" y="0"/>
            <a:ext cx="11430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0" y="6172200"/>
            <a:ext cx="9144000" cy="0"/>
          </a:xfrm>
          <a:prstGeom prst="line">
            <a:avLst/>
          </a:prstGeom>
          <a:ln w="63500">
            <a:solidFill>
              <a:srgbClr val="461D7C"/>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3479534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1752600"/>
            <a:ext cx="8153400" cy="914400"/>
          </a:xfrm>
        </p:spPr>
        <p:txBody>
          <a:bodyPr/>
          <a:lstStyle/>
          <a:p>
            <a:pPr algn="r" eaLnBrk="1" hangingPunct="1"/>
            <a:r>
              <a:rPr lang="en-US" sz="2400" dirty="0" smtClean="0"/>
              <a:t> 2004-2005 National College Learning Center Association</a:t>
            </a:r>
            <a:br>
              <a:rPr lang="en-US" sz="2400" dirty="0" smtClean="0"/>
            </a:br>
            <a:r>
              <a:rPr lang="en-US" sz="2400" dirty="0" smtClean="0"/>
              <a:t>Frank L. Christ Outstanding Learning Center Award</a:t>
            </a:r>
            <a:r>
              <a:rPr lang="en-US" sz="2000" dirty="0" smtClean="0"/>
              <a:t> </a:t>
            </a:r>
          </a:p>
        </p:txBody>
      </p:sp>
      <p:pic>
        <p:nvPicPr>
          <p:cNvPr id="4099" name="Picture 3" descr="CASWebPageHeadernopicture copy"/>
          <p:cNvPicPr>
            <a:picLocks noChangeAspect="1" noChangeArrowheads="1"/>
          </p:cNvPicPr>
          <p:nvPr/>
        </p:nvPicPr>
        <p:blipFill>
          <a:blip r:embed="rId3" cstate="print"/>
          <a:srcRect/>
          <a:stretch>
            <a:fillRect/>
          </a:stretch>
        </p:blipFill>
        <p:spPr bwMode="auto">
          <a:xfrm>
            <a:off x="0" y="0"/>
            <a:ext cx="8915400" cy="1536700"/>
          </a:xfrm>
          <a:prstGeom prst="rect">
            <a:avLst/>
          </a:prstGeom>
          <a:noFill/>
          <a:ln w="9525">
            <a:noFill/>
            <a:miter lim="800000"/>
            <a:headEnd/>
            <a:tailEnd/>
          </a:ln>
        </p:spPr>
      </p:pic>
      <p:pic>
        <p:nvPicPr>
          <p:cNvPr id="4100" name="Picture 4" descr="SaundraFrankMelissaAward"/>
          <p:cNvPicPr>
            <a:picLocks noChangeAspect="1" noChangeArrowheads="1"/>
          </p:cNvPicPr>
          <p:nvPr/>
        </p:nvPicPr>
        <p:blipFill>
          <a:blip r:embed="rId4" cstate="print"/>
          <a:srcRect/>
          <a:stretch>
            <a:fillRect/>
          </a:stretch>
        </p:blipFill>
        <p:spPr bwMode="auto">
          <a:xfrm>
            <a:off x="2590800" y="3048000"/>
            <a:ext cx="4341813" cy="3598863"/>
          </a:xfrm>
          <a:prstGeom prst="rect">
            <a:avLst/>
          </a:prstGeom>
          <a:noFill/>
          <a:ln w="50800">
            <a:solidFill>
              <a:schemeClr val="tx1"/>
            </a:solidFill>
            <a:miter lim="800000"/>
            <a:headEnd/>
            <a:tailEnd/>
          </a:ln>
        </p:spPr>
      </p:pic>
      <p:pic>
        <p:nvPicPr>
          <p:cNvPr id="4101" name="Picture 5" descr="2logo"/>
          <p:cNvPicPr>
            <a:picLocks noChangeAspect="1" noChangeArrowheads="1"/>
          </p:cNvPicPr>
          <p:nvPr/>
        </p:nvPicPr>
        <p:blipFill>
          <a:blip r:embed="rId5" cstate="print"/>
          <a:srcRect/>
          <a:stretch>
            <a:fillRect/>
          </a:stretch>
        </p:blipFill>
        <p:spPr bwMode="auto">
          <a:xfrm>
            <a:off x="457200" y="3886200"/>
            <a:ext cx="1504950" cy="113347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xmlns="" val="4188205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PQuestion"/>
          <p:cNvSpPr>
            <a:spLocks noGrp="1"/>
          </p:cNvSpPr>
          <p:nvPr>
            <p:ph type="title"/>
          </p:nvPr>
        </p:nvSpPr>
        <p:spPr>
          <a:xfrm>
            <a:off x="1752600" y="1981200"/>
            <a:ext cx="6781800" cy="2438400"/>
          </a:xfrm>
        </p:spPr>
        <p:txBody>
          <a:bodyPr>
            <a:normAutofit fontScale="90000"/>
          </a:bodyPr>
          <a:lstStyle/>
          <a:p>
            <a:pPr algn="l"/>
            <a:r>
              <a:rPr lang="en-US" sz="4000" dirty="0" smtClean="0">
                <a:latin typeface="Calibri" pitchFamily="34" charset="0"/>
                <a:cs typeface="Calibri" pitchFamily="34" charset="0"/>
              </a:rPr>
              <a:t>How many </a:t>
            </a:r>
            <a:r>
              <a:rPr lang="en-US" sz="4000" i="1" dirty="0" smtClean="0">
                <a:latin typeface="Calibri" pitchFamily="34" charset="0"/>
                <a:cs typeface="Calibri" pitchFamily="34" charset="0"/>
              </a:rPr>
              <a:t>words</a:t>
            </a:r>
            <a:r>
              <a:rPr lang="en-US" sz="4000" dirty="0" smtClean="0">
                <a:latin typeface="Calibri" pitchFamily="34" charset="0"/>
                <a:cs typeface="Calibri" pitchFamily="34" charset="0"/>
              </a:rPr>
              <a:t> or </a:t>
            </a:r>
            <a:r>
              <a:rPr lang="en-US" sz="4000" i="1" dirty="0" smtClean="0">
                <a:latin typeface="Calibri" pitchFamily="34" charset="0"/>
                <a:cs typeface="Calibri" pitchFamily="34" charset="0"/>
              </a:rPr>
              <a:t>phrases</a:t>
            </a:r>
            <a:r>
              <a:rPr lang="en-US" sz="4000" dirty="0" smtClean="0">
                <a:latin typeface="Calibri" pitchFamily="34" charset="0"/>
                <a:cs typeface="Calibri" pitchFamily="34" charset="0"/>
              </a:rPr>
              <a:t> from the list do you remember?</a:t>
            </a:r>
            <a:br>
              <a:rPr lang="en-US" sz="4000" dirty="0" smtClean="0">
                <a:latin typeface="Calibri" pitchFamily="34" charset="0"/>
                <a:cs typeface="Calibri" pitchFamily="34" charset="0"/>
              </a:rPr>
            </a:br>
            <a:endParaRPr lang="en-US" sz="4000" dirty="0">
              <a:latin typeface="Calibri" pitchFamily="34" charset="0"/>
              <a:cs typeface="Calibri" pitchFamily="34" charset="0"/>
            </a:endParaRPr>
          </a:p>
        </p:txBody>
      </p:sp>
      <p:sp>
        <p:nvSpPr>
          <p:cNvPr id="11" name="Rectangle 10"/>
          <p:cNvSpPr/>
          <p:nvPr/>
        </p:nvSpPr>
        <p:spPr>
          <a:xfrm>
            <a:off x="0" y="0"/>
            <a:ext cx="11430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0" y="5867400"/>
            <a:ext cx="9144000" cy="0"/>
          </a:xfrm>
          <a:prstGeom prst="line">
            <a:avLst/>
          </a:prstGeom>
          <a:ln w="127000">
            <a:solidFill>
              <a:srgbClr val="461D7C"/>
            </a:solidFill>
          </a:ln>
        </p:spPr>
        <p:style>
          <a:lnRef idx="1">
            <a:schemeClr val="accent1"/>
          </a:lnRef>
          <a:fillRef idx="0">
            <a:schemeClr val="accent1"/>
          </a:fillRef>
          <a:effectRef idx="0">
            <a:schemeClr val="accent1"/>
          </a:effectRef>
          <a:fontRef idx="minor">
            <a:schemeClr val="tx1"/>
          </a:fontRef>
        </p:style>
      </p:cxnSp>
      <p:grpSp>
        <p:nvGrpSpPr>
          <p:cNvPr id="13" name="CountdownNew" hidden="1"/>
          <p:cNvGrpSpPr/>
          <p:nvPr>
            <p:custDataLst>
              <p:tags r:id="rId2"/>
            </p:custDataLst>
          </p:nvPr>
        </p:nvGrpSpPr>
        <p:grpSpPr>
          <a:xfrm>
            <a:off x="7874001" y="5842001"/>
            <a:ext cx="1587" cy="1587"/>
            <a:chOff x="8318500" y="6032500"/>
            <a:chExt cx="1270000" cy="1016000"/>
          </a:xfrm>
        </p:grpSpPr>
        <p:pic>
          <p:nvPicPr>
            <p:cNvPr id="7" name="CDShape" hidden="1"/>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en-US"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en-US" sz="2400" b="1" dirty="0">
                <a:solidFill>
                  <a:srgbClr val="000000"/>
                </a:solidFill>
                <a:latin typeface="Tahoma"/>
              </a:endParaRPr>
            </a:p>
          </p:txBody>
        </p:sp>
      </p:grpSp>
    </p:spTree>
    <p:custDataLst>
      <p:tags r:id="rId1"/>
    </p:custDataLst>
    <p:extLst>
      <p:ext uri="{BB962C8B-B14F-4D97-AF65-F5344CB8AC3E}">
        <p14:creationId xmlns:p14="http://schemas.microsoft.com/office/powerpoint/2010/main" xmlns="" val="233712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143000" y="914400"/>
            <a:ext cx="8001000" cy="1143000"/>
          </a:xfrm>
        </p:spPr>
        <p:txBody>
          <a:bodyPr>
            <a:normAutofit/>
          </a:bodyPr>
          <a:lstStyle/>
          <a:p>
            <a:r>
              <a:rPr lang="en-US" dirty="0" smtClean="0">
                <a:latin typeface="+mn-lt"/>
              </a:rPr>
              <a:t>Let’s look at the words again…</a:t>
            </a:r>
            <a:endParaRPr lang="en-US" b="1" dirty="0" smtClean="0">
              <a:latin typeface="+mn-lt"/>
              <a:cs typeface="Times New Roman" pitchFamily="18" charset="0"/>
            </a:endParaRPr>
          </a:p>
        </p:txBody>
      </p:sp>
      <p:sp>
        <p:nvSpPr>
          <p:cNvPr id="5" name="Rectangle 4"/>
          <p:cNvSpPr/>
          <p:nvPr/>
        </p:nvSpPr>
        <p:spPr>
          <a:xfrm>
            <a:off x="1143000" y="3200400"/>
            <a:ext cx="7930390" cy="1323439"/>
          </a:xfrm>
          <a:prstGeom prst="rect">
            <a:avLst/>
          </a:prstGeom>
        </p:spPr>
        <p:txBody>
          <a:bodyPr wrap="square">
            <a:spAutoFit/>
          </a:bodyPr>
          <a:lstStyle/>
          <a:p>
            <a:pPr algn="ctr"/>
            <a:r>
              <a:rPr lang="en-US" sz="4000" b="1" dirty="0" smtClean="0">
                <a:solidFill>
                  <a:srgbClr val="461D7C"/>
                </a:solidFill>
              </a:rPr>
              <a:t>What are they arranged </a:t>
            </a:r>
          </a:p>
          <a:p>
            <a:pPr algn="ctr"/>
            <a:r>
              <a:rPr lang="en-US" sz="4000" b="1" dirty="0" smtClean="0">
                <a:solidFill>
                  <a:srgbClr val="461D7C"/>
                </a:solidFill>
              </a:rPr>
              <a:t>according to?</a:t>
            </a:r>
          </a:p>
        </p:txBody>
      </p:sp>
      <p:sp>
        <p:nvSpPr>
          <p:cNvPr id="4" name="Rectangle 3"/>
          <p:cNvSpPr/>
          <p:nvPr/>
        </p:nvSpPr>
        <p:spPr>
          <a:xfrm>
            <a:off x="0" y="0"/>
            <a:ext cx="11430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400913166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1602"/>
                                        </p:tgtEl>
                                        <p:attrNameLst>
                                          <p:attrName>style.visibility</p:attrName>
                                        </p:attrNameLst>
                                      </p:cBhvr>
                                      <p:to>
                                        <p:strVal val="visible"/>
                                      </p:to>
                                    </p:set>
                                    <p:animEffect transition="in" filter="dissolve">
                                      <p:cBhvr>
                                        <p:cTn id="7" dur="500"/>
                                        <p:tgtEl>
                                          <p:spTgt spid="281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TextBox 2"/>
          <p:cNvSpPr txBox="1">
            <a:spLocks noChangeArrowheads="1"/>
          </p:cNvSpPr>
          <p:nvPr/>
        </p:nvSpPr>
        <p:spPr bwMode="auto">
          <a:xfrm>
            <a:off x="1295400" y="609600"/>
            <a:ext cx="3567772" cy="5016758"/>
          </a:xfrm>
          <a:prstGeom prst="rect">
            <a:avLst/>
          </a:prstGeom>
          <a:noFill/>
          <a:ln w="9525">
            <a:noFill/>
            <a:miter lim="800000"/>
            <a:headEnd/>
            <a:tailEnd/>
          </a:ln>
        </p:spPr>
        <p:txBody>
          <a:bodyPr wrap="none">
            <a:spAutoFit/>
          </a:bodyPr>
          <a:lstStyle/>
          <a:p>
            <a:r>
              <a:rPr lang="en-US" sz="4000" b="1" dirty="0"/>
              <a:t>Dollar Bill</a:t>
            </a:r>
          </a:p>
          <a:p>
            <a:r>
              <a:rPr lang="en-US" sz="4000" b="1" dirty="0"/>
              <a:t>Dice</a:t>
            </a:r>
          </a:p>
          <a:p>
            <a:r>
              <a:rPr lang="en-US" sz="4000" b="1" dirty="0"/>
              <a:t>Tricycle</a:t>
            </a:r>
          </a:p>
          <a:p>
            <a:r>
              <a:rPr lang="en-US" sz="4000" b="1" dirty="0"/>
              <a:t>Four-leaf Clover</a:t>
            </a:r>
          </a:p>
          <a:p>
            <a:r>
              <a:rPr lang="en-US" sz="4000" b="1" dirty="0"/>
              <a:t>Hand</a:t>
            </a:r>
          </a:p>
          <a:p>
            <a:r>
              <a:rPr lang="en-US" sz="4000" b="1" dirty="0"/>
              <a:t>Six-Pack</a:t>
            </a:r>
          </a:p>
          <a:p>
            <a:r>
              <a:rPr lang="en-US" sz="4000" b="1" dirty="0"/>
              <a:t>Seven-Up</a:t>
            </a:r>
          </a:p>
          <a:p>
            <a:r>
              <a:rPr lang="en-US" sz="4000" b="1" dirty="0"/>
              <a:t>Octopus</a:t>
            </a:r>
          </a:p>
        </p:txBody>
      </p:sp>
      <p:sp>
        <p:nvSpPr>
          <p:cNvPr id="31748" name="TextBox 3"/>
          <p:cNvSpPr txBox="1">
            <a:spLocks noChangeArrowheads="1"/>
          </p:cNvSpPr>
          <p:nvPr/>
        </p:nvSpPr>
        <p:spPr bwMode="auto">
          <a:xfrm>
            <a:off x="5214937" y="609600"/>
            <a:ext cx="3430555" cy="4401205"/>
          </a:xfrm>
          <a:prstGeom prst="rect">
            <a:avLst/>
          </a:prstGeom>
          <a:noFill/>
          <a:ln w="9525">
            <a:noFill/>
            <a:miter lim="800000"/>
            <a:headEnd/>
            <a:tailEnd/>
          </a:ln>
        </p:spPr>
        <p:txBody>
          <a:bodyPr wrap="none">
            <a:spAutoFit/>
          </a:bodyPr>
          <a:lstStyle/>
          <a:p>
            <a:r>
              <a:rPr lang="en-US" sz="4000" b="1" dirty="0"/>
              <a:t>Cat Lives</a:t>
            </a:r>
          </a:p>
          <a:p>
            <a:r>
              <a:rPr lang="en-US" sz="4000" b="1" dirty="0"/>
              <a:t>Bowling Pins</a:t>
            </a:r>
          </a:p>
          <a:p>
            <a:r>
              <a:rPr lang="en-US" sz="4000" b="1" dirty="0"/>
              <a:t>Football Team</a:t>
            </a:r>
          </a:p>
          <a:p>
            <a:r>
              <a:rPr lang="en-US" sz="4000" b="1" dirty="0"/>
              <a:t>Dozen Eggs</a:t>
            </a:r>
          </a:p>
          <a:p>
            <a:r>
              <a:rPr lang="en-US" sz="4000" b="1" dirty="0"/>
              <a:t>Unlucky Friday</a:t>
            </a:r>
          </a:p>
          <a:p>
            <a:r>
              <a:rPr lang="en-US" sz="4000" b="1" dirty="0"/>
              <a:t>Valentine’s Day</a:t>
            </a:r>
          </a:p>
          <a:p>
            <a:r>
              <a:rPr lang="en-US" sz="4000" b="1" dirty="0"/>
              <a:t>Quarter Hour</a:t>
            </a:r>
          </a:p>
        </p:txBody>
      </p:sp>
      <p:sp>
        <p:nvSpPr>
          <p:cNvPr id="4" name="Rectangle 3"/>
          <p:cNvSpPr/>
          <p:nvPr/>
        </p:nvSpPr>
        <p:spPr>
          <a:xfrm>
            <a:off x="0" y="0"/>
            <a:ext cx="11430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xmlns="" val="17942204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PQuestion"/>
          <p:cNvSpPr>
            <a:spLocks noGrp="1"/>
          </p:cNvSpPr>
          <p:nvPr>
            <p:ph type="title"/>
          </p:nvPr>
        </p:nvSpPr>
        <p:spPr>
          <a:xfrm>
            <a:off x="1752600" y="2057400"/>
            <a:ext cx="6096000" cy="2438400"/>
          </a:xfrm>
        </p:spPr>
        <p:txBody>
          <a:bodyPr>
            <a:normAutofit/>
          </a:bodyPr>
          <a:lstStyle/>
          <a:p>
            <a:pPr algn="l"/>
            <a:r>
              <a:rPr lang="en-US" sz="4000" i="1" dirty="0" smtClean="0">
                <a:latin typeface="Calibri" pitchFamily="34" charset="0"/>
                <a:cs typeface="Calibri" pitchFamily="34" charset="0"/>
              </a:rPr>
              <a:t>Now</a:t>
            </a:r>
            <a:r>
              <a:rPr lang="en-US" sz="4000" dirty="0" smtClean="0">
                <a:latin typeface="Calibri" pitchFamily="34" charset="0"/>
                <a:cs typeface="Calibri" pitchFamily="34" charset="0"/>
              </a:rPr>
              <a:t> how many words or phrases do you remember?</a:t>
            </a:r>
            <a:br>
              <a:rPr lang="en-US" sz="4000" dirty="0" smtClean="0">
                <a:latin typeface="Calibri" pitchFamily="34" charset="0"/>
                <a:cs typeface="Calibri" pitchFamily="34" charset="0"/>
              </a:rPr>
            </a:br>
            <a:endParaRPr lang="en-US" sz="4000" dirty="0">
              <a:latin typeface="Calibri" pitchFamily="34" charset="0"/>
              <a:cs typeface="Calibri" pitchFamily="34" charset="0"/>
            </a:endParaRPr>
          </a:p>
        </p:txBody>
      </p:sp>
      <p:sp>
        <p:nvSpPr>
          <p:cNvPr id="11" name="Rectangle 10"/>
          <p:cNvSpPr/>
          <p:nvPr/>
        </p:nvSpPr>
        <p:spPr>
          <a:xfrm>
            <a:off x="0" y="0"/>
            <a:ext cx="11430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0" y="5867400"/>
            <a:ext cx="9144000" cy="0"/>
          </a:xfrm>
          <a:prstGeom prst="line">
            <a:avLst/>
          </a:prstGeom>
          <a:ln w="127000">
            <a:solidFill>
              <a:srgbClr val="461D7C"/>
            </a:solidFill>
          </a:ln>
        </p:spPr>
        <p:style>
          <a:lnRef idx="1">
            <a:schemeClr val="accent1"/>
          </a:lnRef>
          <a:fillRef idx="0">
            <a:schemeClr val="accent1"/>
          </a:fillRef>
          <a:effectRef idx="0">
            <a:schemeClr val="accent1"/>
          </a:effectRef>
          <a:fontRef idx="minor">
            <a:schemeClr val="tx1"/>
          </a:fontRef>
        </p:style>
      </p:cxnSp>
      <p:grpSp>
        <p:nvGrpSpPr>
          <p:cNvPr id="13" name="CountdownNew" hidden="1"/>
          <p:cNvGrpSpPr/>
          <p:nvPr>
            <p:custDataLst>
              <p:tags r:id="rId2"/>
            </p:custDataLst>
          </p:nvPr>
        </p:nvGrpSpPr>
        <p:grpSpPr>
          <a:xfrm>
            <a:off x="7874001" y="5842001"/>
            <a:ext cx="1587" cy="1587"/>
            <a:chOff x="8318500" y="6032500"/>
            <a:chExt cx="1270000" cy="1016000"/>
          </a:xfrm>
        </p:grpSpPr>
        <p:pic>
          <p:nvPicPr>
            <p:cNvPr id="7" name="CDShape" hidden="1"/>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en-US"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en-US" sz="2400" b="1" dirty="0">
                <a:solidFill>
                  <a:srgbClr val="000000"/>
                </a:solidFill>
                <a:latin typeface="Tahoma"/>
              </a:endParaRPr>
            </a:p>
          </p:txBody>
        </p:sp>
      </p:grpSp>
    </p:spTree>
    <p:custDataLst>
      <p:tags r:id="rId1"/>
    </p:custDataLst>
    <p:extLst>
      <p:ext uri="{BB962C8B-B14F-4D97-AF65-F5344CB8AC3E}">
        <p14:creationId xmlns:p14="http://schemas.microsoft.com/office/powerpoint/2010/main" xmlns="" val="207617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43000" y="3276600"/>
            <a:ext cx="8001000" cy="1143000"/>
          </a:xfrm>
        </p:spPr>
        <p:txBody>
          <a:bodyPr>
            <a:noAutofit/>
          </a:bodyPr>
          <a:lstStyle/>
          <a:p>
            <a:pPr algn="l"/>
            <a:r>
              <a:rPr lang="en-US" sz="4000" b="1" dirty="0" smtClean="0">
                <a:latin typeface="+mn-lt"/>
              </a:rPr>
              <a:t>1.  We knew what the task was</a:t>
            </a:r>
            <a:r>
              <a:rPr lang="en-US" sz="4000" b="1" dirty="0" smtClean="0"/>
              <a:t/>
            </a:r>
            <a:br>
              <a:rPr lang="en-US" sz="4000" b="1" dirty="0" smtClean="0"/>
            </a:br>
            <a:r>
              <a:rPr lang="en-US" sz="4000" dirty="0" smtClean="0"/>
              <a:t/>
            </a:r>
            <a:br>
              <a:rPr lang="en-US" sz="4000" dirty="0" smtClean="0"/>
            </a:br>
            <a:r>
              <a:rPr lang="en-US" sz="4000" dirty="0">
                <a:latin typeface="Calibri" pitchFamily="34" charset="0"/>
                <a:cs typeface="Calibri" pitchFamily="34" charset="0"/>
              </a:rPr>
              <a:t>2.  We knew how the information </a:t>
            </a:r>
            <a:br>
              <a:rPr lang="en-US" sz="4000" dirty="0">
                <a:latin typeface="Calibri" pitchFamily="34" charset="0"/>
                <a:cs typeface="Calibri" pitchFamily="34" charset="0"/>
              </a:rPr>
            </a:br>
            <a:r>
              <a:rPr lang="en-US" sz="4000" dirty="0">
                <a:latin typeface="Calibri" pitchFamily="34" charset="0"/>
                <a:cs typeface="Calibri" pitchFamily="34" charset="0"/>
              </a:rPr>
              <a:t>      was organized</a:t>
            </a:r>
            <a:endParaRPr lang="en-US" sz="4000" b="1" dirty="0" smtClean="0">
              <a:latin typeface="Calibri" pitchFamily="34" charset="0"/>
              <a:cs typeface="Calibri" pitchFamily="34" charset="0"/>
            </a:endParaRPr>
          </a:p>
        </p:txBody>
      </p:sp>
      <p:pic>
        <p:nvPicPr>
          <p:cNvPr id="17414" name="Picture 6" descr="C:\Documents and Settings\Saundra\Local Settings\Temporary Internet Files\Content.IE5\94RU1QGU\MC900441880[1].wmf"/>
          <p:cNvPicPr>
            <a:picLocks noChangeAspect="1" noChangeArrowheads="1"/>
          </p:cNvPicPr>
          <p:nvPr/>
        </p:nvPicPr>
        <p:blipFill>
          <a:blip r:embed="rId2" cstate="print"/>
          <a:srcRect/>
          <a:stretch>
            <a:fillRect/>
          </a:stretch>
        </p:blipFill>
        <p:spPr bwMode="auto">
          <a:xfrm>
            <a:off x="7272574" y="4572000"/>
            <a:ext cx="1279525" cy="1784350"/>
          </a:xfrm>
          <a:prstGeom prst="rect">
            <a:avLst/>
          </a:prstGeom>
          <a:noFill/>
        </p:spPr>
      </p:pic>
      <p:sp>
        <p:nvSpPr>
          <p:cNvPr id="4" name="Rectangle 3"/>
          <p:cNvSpPr/>
          <p:nvPr/>
        </p:nvSpPr>
        <p:spPr>
          <a:xfrm>
            <a:off x="0" y="0"/>
            <a:ext cx="11430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240809" y="304800"/>
            <a:ext cx="7710572" cy="1323439"/>
          </a:xfrm>
          <a:prstGeom prst="rect">
            <a:avLst/>
          </a:prstGeom>
        </p:spPr>
        <p:txBody>
          <a:bodyPr wrap="none">
            <a:spAutoFit/>
          </a:bodyPr>
          <a:lstStyle/>
          <a:p>
            <a:r>
              <a:rPr lang="en-US" sz="4000" b="1" dirty="0" smtClean="0">
                <a:solidFill>
                  <a:srgbClr val="461D7C"/>
                </a:solidFill>
              </a:rPr>
              <a:t>What were two major </a:t>
            </a:r>
            <a:r>
              <a:rPr lang="en-US" sz="4000" b="1" i="1" dirty="0" smtClean="0">
                <a:solidFill>
                  <a:srgbClr val="461D7C"/>
                </a:solidFill>
              </a:rPr>
              <a:t>differences</a:t>
            </a:r>
            <a:r>
              <a:rPr lang="en-US" sz="4000" b="1" dirty="0" smtClean="0">
                <a:solidFill>
                  <a:srgbClr val="461D7C"/>
                </a:solidFill>
              </a:rPr>
              <a:t> </a:t>
            </a:r>
          </a:p>
          <a:p>
            <a:r>
              <a:rPr lang="en-US" sz="4000" b="1" dirty="0" smtClean="0">
                <a:solidFill>
                  <a:srgbClr val="461D7C"/>
                </a:solidFill>
              </a:rPr>
              <a:t>between the two attempts?</a:t>
            </a:r>
            <a:endParaRPr lang="en-US" sz="4000" b="1" dirty="0">
              <a:solidFill>
                <a:srgbClr val="461D7C"/>
              </a:solidFill>
            </a:endParaRPr>
          </a:p>
        </p:txBody>
      </p:sp>
    </p:spTree>
    <p:extLst>
      <p:ext uri="{BB962C8B-B14F-4D97-AF65-F5344CB8AC3E}">
        <p14:creationId xmlns:p14="http://schemas.microsoft.com/office/powerpoint/2010/main" xmlns="" val="201538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1027" descr="HowPeopleLearn"/>
          <p:cNvPicPr>
            <a:picLocks noChangeAspect="1" noChangeArrowheads="1"/>
          </p:cNvPicPr>
          <p:nvPr/>
        </p:nvPicPr>
        <p:blipFill>
          <a:blip r:embed="rId3" cstate="print"/>
          <a:srcRect/>
          <a:stretch>
            <a:fillRect/>
          </a:stretch>
        </p:blipFill>
        <p:spPr bwMode="auto">
          <a:xfrm>
            <a:off x="2972937" y="533400"/>
            <a:ext cx="3429000" cy="4962719"/>
          </a:xfrm>
          <a:prstGeom prst="rect">
            <a:avLst/>
          </a:prstGeom>
          <a:noFill/>
          <a:ln w="9525">
            <a:solidFill>
              <a:schemeClr val="tx1"/>
            </a:solidFill>
            <a:miter lim="800000"/>
            <a:headEnd/>
            <a:tailEnd/>
          </a:ln>
        </p:spPr>
      </p:pic>
      <p:sp>
        <p:nvSpPr>
          <p:cNvPr id="22531" name="Rectangle 1028"/>
          <p:cNvSpPr>
            <a:spLocks noChangeArrowheads="1"/>
          </p:cNvSpPr>
          <p:nvPr/>
        </p:nvSpPr>
        <p:spPr bwMode="auto">
          <a:xfrm>
            <a:off x="365125" y="1076325"/>
            <a:ext cx="184150" cy="457200"/>
          </a:xfrm>
          <a:prstGeom prst="rect">
            <a:avLst/>
          </a:prstGeom>
          <a:noFill/>
          <a:ln w="9525">
            <a:noFill/>
            <a:miter lim="800000"/>
            <a:headEnd/>
            <a:tailEnd/>
          </a:ln>
        </p:spPr>
        <p:txBody>
          <a:bodyPr wrap="none">
            <a:spAutoFit/>
          </a:bodyPr>
          <a:lstStyle/>
          <a:p>
            <a:endParaRPr lang="en-US" dirty="0"/>
          </a:p>
        </p:txBody>
      </p:sp>
      <p:sp>
        <p:nvSpPr>
          <p:cNvPr id="26630" name="Rectangle 1030"/>
          <p:cNvSpPr>
            <a:spLocks noChangeArrowheads="1"/>
          </p:cNvSpPr>
          <p:nvPr/>
        </p:nvSpPr>
        <p:spPr bwMode="auto">
          <a:xfrm>
            <a:off x="1143000" y="5791200"/>
            <a:ext cx="8001000" cy="541046"/>
          </a:xfrm>
          <a:prstGeom prst="rect">
            <a:avLst/>
          </a:prstGeom>
          <a:noFill/>
          <a:ln w="9525">
            <a:noFill/>
            <a:miter lim="800000"/>
            <a:headEnd/>
            <a:tailEnd/>
          </a:ln>
        </p:spPr>
        <p:txBody>
          <a:bodyPr wrap="square">
            <a:spAutoFit/>
          </a:bodyPr>
          <a:lstStyle/>
          <a:p>
            <a:pPr>
              <a:lnSpc>
                <a:spcPct val="80000"/>
              </a:lnSpc>
              <a:defRPr/>
            </a:pPr>
            <a:r>
              <a:rPr lang="en-US" b="1" dirty="0">
                <a:solidFill>
                  <a:srgbClr val="7030A0"/>
                </a:solidFill>
              </a:rPr>
              <a:t>Bransford, J.D., Brown, A.L., Cocking, R.R. (Eds.), 2000.  </a:t>
            </a:r>
            <a:r>
              <a:rPr lang="en-US" b="1" i="1" dirty="0">
                <a:solidFill>
                  <a:srgbClr val="7030A0"/>
                </a:solidFill>
              </a:rPr>
              <a:t>How people learn:  Brain, Mind, Experience, and School.  </a:t>
            </a:r>
            <a:r>
              <a:rPr lang="en-US" b="1" dirty="0">
                <a:solidFill>
                  <a:srgbClr val="7030A0"/>
                </a:solidFill>
              </a:rPr>
              <a:t>Washington, DC:  National Academy Press.</a:t>
            </a:r>
          </a:p>
        </p:txBody>
      </p:sp>
      <p:sp>
        <p:nvSpPr>
          <p:cNvPr id="5" name="Rectangle 4"/>
          <p:cNvSpPr/>
          <p:nvPr/>
        </p:nvSpPr>
        <p:spPr>
          <a:xfrm>
            <a:off x="0" y="0"/>
            <a:ext cx="11430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887587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71600" y="0"/>
            <a:ext cx="7772400" cy="1143000"/>
          </a:xfrm>
        </p:spPr>
        <p:txBody>
          <a:bodyPr/>
          <a:lstStyle/>
          <a:p>
            <a:pPr eaLnBrk="1" hangingPunct="1"/>
            <a:r>
              <a:rPr lang="en-US" dirty="0" smtClean="0">
                <a:latin typeface="+mn-lt"/>
              </a:rPr>
              <a:t>What we know about learning</a:t>
            </a:r>
          </a:p>
        </p:txBody>
      </p:sp>
      <p:sp>
        <p:nvSpPr>
          <p:cNvPr id="24579" name="Rectangle 3"/>
          <p:cNvSpPr>
            <a:spLocks noGrp="1" noChangeArrowheads="1"/>
          </p:cNvSpPr>
          <p:nvPr>
            <p:ph type="body" idx="1"/>
          </p:nvPr>
        </p:nvSpPr>
        <p:spPr>
          <a:xfrm>
            <a:off x="997424" y="990600"/>
            <a:ext cx="8153400" cy="6248400"/>
          </a:xfrm>
        </p:spPr>
        <p:txBody>
          <a:bodyPr>
            <a:normAutofit fontScale="85000" lnSpcReduction="20000"/>
          </a:bodyPr>
          <a:lstStyle/>
          <a:p>
            <a:pPr eaLnBrk="1" hangingPunct="1">
              <a:lnSpc>
                <a:spcPct val="90000"/>
              </a:lnSpc>
              <a:buFont typeface="Wingdings" pitchFamily="2" charset="2"/>
              <a:buNone/>
            </a:pPr>
            <a:endParaRPr lang="en-US" sz="2800" dirty="0" smtClean="0">
              <a:solidFill>
                <a:schemeClr val="tx1"/>
              </a:solidFill>
              <a:latin typeface="Goudy Old Style" pitchFamily="18" charset="0"/>
            </a:endParaRPr>
          </a:p>
          <a:p>
            <a:pPr eaLnBrk="1" hangingPunct="1">
              <a:lnSpc>
                <a:spcPct val="90000"/>
              </a:lnSpc>
            </a:pPr>
            <a:r>
              <a:rPr lang="en-US" sz="3300" dirty="0" smtClean="0">
                <a:solidFill>
                  <a:schemeClr val="tx1"/>
                </a:solidFill>
                <a:latin typeface="+mn-lt"/>
              </a:rPr>
              <a:t>Active learning is more lasting than passive learning</a:t>
            </a:r>
          </a:p>
          <a:p>
            <a:pPr marL="0" indent="0" eaLnBrk="1" hangingPunct="1">
              <a:lnSpc>
                <a:spcPct val="90000"/>
              </a:lnSpc>
              <a:buNone/>
            </a:pPr>
            <a:r>
              <a:rPr lang="en-US" sz="3300" dirty="0" smtClean="0">
                <a:solidFill>
                  <a:schemeClr val="tx1"/>
                </a:solidFill>
                <a:latin typeface="+mn-lt"/>
              </a:rPr>
              <a:t>       -- Passive learning is an oxymoron*</a:t>
            </a:r>
          </a:p>
          <a:p>
            <a:pPr eaLnBrk="1" hangingPunct="1">
              <a:lnSpc>
                <a:spcPct val="90000"/>
              </a:lnSpc>
              <a:buFont typeface="Wingdings" pitchFamily="2" charset="2"/>
              <a:buNone/>
            </a:pPr>
            <a:endParaRPr lang="en-US" sz="3300" dirty="0" smtClean="0">
              <a:solidFill>
                <a:schemeClr val="tx1"/>
              </a:solidFill>
              <a:latin typeface="+mn-lt"/>
            </a:endParaRPr>
          </a:p>
          <a:p>
            <a:pPr eaLnBrk="1" hangingPunct="1">
              <a:lnSpc>
                <a:spcPct val="90000"/>
              </a:lnSpc>
            </a:pPr>
            <a:r>
              <a:rPr lang="en-US" sz="3300" dirty="0" smtClean="0">
                <a:solidFill>
                  <a:schemeClr val="tx1"/>
                </a:solidFill>
                <a:latin typeface="+mn-lt"/>
              </a:rPr>
              <a:t>Thinking about thinking is important</a:t>
            </a:r>
          </a:p>
          <a:p>
            <a:pPr lvl="1" eaLnBrk="1" hangingPunct="1">
              <a:lnSpc>
                <a:spcPct val="90000"/>
              </a:lnSpc>
            </a:pPr>
            <a:r>
              <a:rPr lang="en-US" sz="3300" dirty="0" smtClean="0"/>
              <a:t>Metacognition**</a:t>
            </a:r>
          </a:p>
          <a:p>
            <a:pPr eaLnBrk="1" hangingPunct="1">
              <a:lnSpc>
                <a:spcPct val="90000"/>
              </a:lnSpc>
              <a:buFont typeface="Wingdings" pitchFamily="2" charset="2"/>
              <a:buNone/>
            </a:pPr>
            <a:endParaRPr lang="en-US" sz="3300" dirty="0" smtClean="0">
              <a:solidFill>
                <a:schemeClr val="tx1"/>
              </a:solidFill>
              <a:latin typeface="+mn-lt"/>
            </a:endParaRPr>
          </a:p>
          <a:p>
            <a:pPr eaLnBrk="1" hangingPunct="1">
              <a:lnSpc>
                <a:spcPct val="90000"/>
              </a:lnSpc>
            </a:pPr>
            <a:r>
              <a:rPr lang="en-US" sz="3300" dirty="0" smtClean="0">
                <a:solidFill>
                  <a:schemeClr val="tx1"/>
                </a:solidFill>
                <a:latin typeface="+mn-lt"/>
              </a:rPr>
              <a:t>The level at which learning occurs is important </a:t>
            </a:r>
          </a:p>
          <a:p>
            <a:pPr lvl="1" eaLnBrk="1" hangingPunct="1">
              <a:lnSpc>
                <a:spcPct val="90000"/>
              </a:lnSpc>
            </a:pPr>
            <a:r>
              <a:rPr lang="en-US" sz="3300" dirty="0" smtClean="0"/>
              <a:t> Bloom’s Taxonomy***</a:t>
            </a:r>
          </a:p>
          <a:p>
            <a:pPr marL="457200" lvl="1" indent="0" eaLnBrk="1" hangingPunct="1">
              <a:lnSpc>
                <a:spcPct val="90000"/>
              </a:lnSpc>
              <a:buNone/>
            </a:pPr>
            <a:endParaRPr lang="en-US" sz="3300" dirty="0" smtClean="0"/>
          </a:p>
          <a:p>
            <a:pPr lvl="1" eaLnBrk="1" hangingPunct="1">
              <a:lnSpc>
                <a:spcPct val="90000"/>
              </a:lnSpc>
              <a:buFontTx/>
              <a:buNone/>
            </a:pPr>
            <a:r>
              <a:rPr lang="en-US" sz="2400" dirty="0" smtClean="0">
                <a:latin typeface="Goudy Old Style" pitchFamily="18" charset="0"/>
              </a:rPr>
              <a:t>	</a:t>
            </a:r>
          </a:p>
          <a:p>
            <a:pPr lvl="1" eaLnBrk="1" hangingPunct="1">
              <a:lnSpc>
                <a:spcPct val="90000"/>
              </a:lnSpc>
              <a:buFontTx/>
              <a:buNone/>
            </a:pPr>
            <a:r>
              <a:rPr lang="en-US" sz="2400" dirty="0" smtClean="0">
                <a:latin typeface="Goudy Old Style" pitchFamily="18" charset="0"/>
              </a:rPr>
              <a:t>			</a:t>
            </a:r>
          </a:p>
          <a:p>
            <a:pPr marL="0" lvl="1" eaLnBrk="1" hangingPunct="1">
              <a:lnSpc>
                <a:spcPct val="90000"/>
              </a:lnSpc>
              <a:buFontTx/>
              <a:buNone/>
            </a:pPr>
            <a:r>
              <a:rPr lang="en-US" sz="2100" dirty="0" smtClean="0"/>
              <a:t>*Cross, Patricia, </a:t>
            </a:r>
            <a:r>
              <a:rPr lang="en-US" sz="2100" dirty="0"/>
              <a:t>“Opening Windows on Learning” League for </a:t>
            </a:r>
            <a:r>
              <a:rPr lang="en-US" sz="2100" dirty="0" smtClean="0"/>
              <a:t>Innovation </a:t>
            </a:r>
            <a:r>
              <a:rPr lang="en-US" sz="2100" dirty="0"/>
              <a:t>in the Community College, June 1998, p. 21</a:t>
            </a:r>
            <a:r>
              <a:rPr lang="en-US" sz="2100" dirty="0" smtClean="0"/>
              <a:t>.</a:t>
            </a:r>
            <a:endParaRPr lang="en-US" sz="2100" dirty="0"/>
          </a:p>
          <a:p>
            <a:pPr marL="0" indent="0">
              <a:buNone/>
            </a:pPr>
            <a:r>
              <a:rPr lang="en-US" sz="2100" dirty="0" smtClean="0">
                <a:solidFill>
                  <a:schemeClr val="tx1"/>
                </a:solidFill>
                <a:latin typeface="+mn-lt"/>
              </a:rPr>
              <a:t>** Flavell, John,  “Metacognition </a:t>
            </a:r>
            <a:r>
              <a:rPr lang="en-US" sz="2100" dirty="0">
                <a:solidFill>
                  <a:schemeClr val="tx1"/>
                </a:solidFill>
                <a:latin typeface="+mn-lt"/>
              </a:rPr>
              <a:t>and cognitive monitoring: A </a:t>
            </a:r>
            <a:r>
              <a:rPr lang="en-US" sz="2100" dirty="0" smtClean="0">
                <a:solidFill>
                  <a:schemeClr val="tx1"/>
                </a:solidFill>
                <a:latin typeface="+mn-lt"/>
              </a:rPr>
              <a:t>new area </a:t>
            </a:r>
            <a:r>
              <a:rPr lang="en-US" sz="2100" dirty="0">
                <a:solidFill>
                  <a:schemeClr val="tx1"/>
                </a:solidFill>
                <a:latin typeface="+mn-lt"/>
              </a:rPr>
              <a:t>of cognitive–developmental inquiry</a:t>
            </a:r>
            <a:r>
              <a:rPr lang="en-US" sz="2100" dirty="0" smtClean="0">
                <a:solidFill>
                  <a:schemeClr val="tx1"/>
                </a:solidFill>
                <a:latin typeface="+mn-lt"/>
              </a:rPr>
              <a:t>.”  </a:t>
            </a:r>
            <a:r>
              <a:rPr lang="en-US" sz="2100" i="1" dirty="0" smtClean="0">
                <a:solidFill>
                  <a:schemeClr val="tx1"/>
                </a:solidFill>
                <a:latin typeface="+mn-lt"/>
              </a:rPr>
              <a:t>American Psychologist</a:t>
            </a:r>
            <a:r>
              <a:rPr lang="en-US" sz="2100" dirty="0">
                <a:solidFill>
                  <a:schemeClr val="tx1"/>
                </a:solidFill>
                <a:latin typeface="+mn-lt"/>
              </a:rPr>
              <a:t>, Vol 34(10), Oct 1979, </a:t>
            </a:r>
            <a:r>
              <a:rPr lang="en-US" sz="2100" dirty="0" smtClean="0">
                <a:solidFill>
                  <a:schemeClr val="tx1"/>
                </a:solidFill>
                <a:latin typeface="+mn-lt"/>
              </a:rPr>
              <a:t>906-911.</a:t>
            </a:r>
            <a:endParaRPr lang="en-US" sz="2100" dirty="0">
              <a:solidFill>
                <a:schemeClr val="tx1"/>
              </a:solidFill>
              <a:latin typeface="+mn-lt"/>
            </a:endParaRPr>
          </a:p>
          <a:p>
            <a:pPr marL="0" indent="0">
              <a:buNone/>
            </a:pPr>
            <a:r>
              <a:rPr lang="en-US" sz="2100" dirty="0" smtClean="0">
                <a:solidFill>
                  <a:schemeClr val="tx1"/>
                </a:solidFill>
                <a:latin typeface="+mn-lt"/>
              </a:rPr>
              <a:t>*** Bloom Benjamin. </a:t>
            </a:r>
            <a:r>
              <a:rPr lang="en-US" sz="2100" dirty="0">
                <a:solidFill>
                  <a:schemeClr val="tx1"/>
                </a:solidFill>
                <a:latin typeface="+mn-lt"/>
              </a:rPr>
              <a:t>S. (1956). </a:t>
            </a:r>
            <a:r>
              <a:rPr lang="en-US" sz="2100" i="1" dirty="0">
                <a:solidFill>
                  <a:schemeClr val="tx1"/>
                </a:solidFill>
                <a:latin typeface="+mn-lt"/>
              </a:rPr>
              <a:t>Taxonomy of Educational  </a:t>
            </a:r>
            <a:r>
              <a:rPr lang="en-US" sz="2100" i="1" dirty="0" smtClean="0">
                <a:solidFill>
                  <a:schemeClr val="tx1"/>
                </a:solidFill>
                <a:latin typeface="+mn-lt"/>
              </a:rPr>
              <a:t>Objectives</a:t>
            </a:r>
            <a:r>
              <a:rPr lang="en-US" sz="2100" i="1" dirty="0">
                <a:solidFill>
                  <a:schemeClr val="tx1"/>
                </a:solidFill>
                <a:latin typeface="+mn-lt"/>
              </a:rPr>
              <a:t>, Handbook I: The Cognitive Domain.</a:t>
            </a:r>
            <a:r>
              <a:rPr lang="en-US" sz="2100" dirty="0">
                <a:solidFill>
                  <a:schemeClr val="tx1"/>
                </a:solidFill>
                <a:latin typeface="+mn-lt"/>
              </a:rPr>
              <a:t> New York: </a:t>
            </a:r>
            <a:r>
              <a:rPr lang="en-US" sz="2100" dirty="0" smtClean="0">
                <a:solidFill>
                  <a:schemeClr val="tx1"/>
                </a:solidFill>
                <a:latin typeface="+mn-lt"/>
              </a:rPr>
              <a:t>David </a:t>
            </a:r>
            <a:r>
              <a:rPr lang="en-US" sz="2100" dirty="0">
                <a:solidFill>
                  <a:schemeClr val="tx1"/>
                </a:solidFill>
                <a:latin typeface="+mn-lt"/>
              </a:rPr>
              <a:t>McKay Co Inc. </a:t>
            </a:r>
            <a:endParaRPr lang="en-US" sz="2100" dirty="0" smtClean="0">
              <a:solidFill>
                <a:schemeClr val="tx1"/>
              </a:solidFill>
              <a:latin typeface="+mn-lt"/>
            </a:endParaRPr>
          </a:p>
        </p:txBody>
      </p:sp>
      <p:sp>
        <p:nvSpPr>
          <p:cNvPr id="4" name="Rectangle 3"/>
          <p:cNvSpPr/>
          <p:nvPr/>
        </p:nvSpPr>
        <p:spPr>
          <a:xfrm>
            <a:off x="0" y="0"/>
            <a:ext cx="9144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xmlns="" val="774622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a:xfrm>
            <a:off x="1066800" y="228600"/>
            <a:ext cx="7772400" cy="838200"/>
          </a:xfrm>
        </p:spPr>
        <p:txBody>
          <a:bodyPr>
            <a:normAutofit fontScale="90000"/>
          </a:bodyPr>
          <a:lstStyle/>
          <a:p>
            <a:pPr algn="ctr" eaLnBrk="1" hangingPunct="1"/>
            <a:r>
              <a:rPr lang="en-US" dirty="0" smtClean="0">
                <a:latin typeface="+mn-lt"/>
              </a:rPr>
              <a:t>Bloom’s Taxonomy</a:t>
            </a:r>
            <a:r>
              <a:rPr lang="en-US" dirty="0" smtClean="0"/>
              <a:t/>
            </a:r>
            <a:br>
              <a:rPr lang="en-US" dirty="0" smtClean="0"/>
            </a:br>
            <a:endParaRPr lang="en-US" sz="2800" dirty="0" smtClean="0"/>
          </a:p>
        </p:txBody>
      </p:sp>
      <p:pic>
        <p:nvPicPr>
          <p:cNvPr id="27651" name="Picture 2"/>
          <p:cNvPicPr>
            <a:picLocks noGrp="1" noChangeAspect="1" noChangeArrowheads="1"/>
          </p:cNvPicPr>
          <p:nvPr>
            <p:ph idx="1"/>
          </p:nvPr>
        </p:nvPicPr>
        <p:blipFill>
          <a:blip r:embed="rId2" cstate="print"/>
          <a:srcRect/>
          <a:stretch>
            <a:fillRect/>
          </a:stretch>
        </p:blipFill>
        <p:spPr>
          <a:xfrm>
            <a:off x="0" y="1295400"/>
            <a:ext cx="9144000" cy="4230688"/>
          </a:xfrm>
          <a:noFill/>
        </p:spPr>
      </p:pic>
      <p:sp>
        <p:nvSpPr>
          <p:cNvPr id="27652" name="TextBox 5"/>
          <p:cNvSpPr txBox="1">
            <a:spLocks noChangeArrowheads="1"/>
          </p:cNvSpPr>
          <p:nvPr/>
        </p:nvSpPr>
        <p:spPr bwMode="auto">
          <a:xfrm>
            <a:off x="2275" y="5638800"/>
            <a:ext cx="9144000" cy="1231106"/>
          </a:xfrm>
          <a:prstGeom prst="rect">
            <a:avLst/>
          </a:prstGeom>
          <a:noFill/>
          <a:ln w="9525">
            <a:noFill/>
            <a:miter lim="800000"/>
            <a:headEnd/>
            <a:tailEnd/>
          </a:ln>
        </p:spPr>
        <p:txBody>
          <a:bodyPr>
            <a:spAutoFit/>
          </a:bodyPr>
          <a:lstStyle/>
          <a:p>
            <a:pPr algn="ctr"/>
            <a:r>
              <a:rPr lang="en-US" sz="2800" dirty="0">
                <a:solidFill>
                  <a:schemeClr val="tx2"/>
                </a:solidFill>
                <a:latin typeface="Technical"/>
              </a:rPr>
              <a:t>Anderson &amp; Krathwohl, 2001</a:t>
            </a:r>
            <a:r>
              <a:rPr lang="en-US" sz="2800" dirty="0">
                <a:latin typeface="Technical"/>
              </a:rPr>
              <a:t> </a:t>
            </a:r>
            <a:endParaRPr lang="en-US" sz="2800" dirty="0" smtClean="0">
              <a:latin typeface="Technical"/>
            </a:endParaRPr>
          </a:p>
          <a:p>
            <a:pPr algn="ctr"/>
            <a:endParaRPr lang="en-US" sz="2800" i="1" dirty="0">
              <a:latin typeface="Technical"/>
            </a:endParaRPr>
          </a:p>
          <a:p>
            <a:pPr algn="ctr"/>
            <a:r>
              <a:rPr lang="en-US" i="1" dirty="0" smtClean="0">
                <a:latin typeface="Technical"/>
              </a:rPr>
              <a:t>http</a:t>
            </a:r>
            <a:r>
              <a:rPr lang="en-US" i="1" dirty="0">
                <a:latin typeface="Technical"/>
              </a:rPr>
              <a:t>://projects.coe.uga.edu/epltt/index.php?title=Bloom's_Taxonomy</a:t>
            </a:r>
          </a:p>
        </p:txBody>
      </p:sp>
      <p:cxnSp>
        <p:nvCxnSpPr>
          <p:cNvPr id="5" name="Straight Connector 4"/>
          <p:cNvCxnSpPr/>
          <p:nvPr/>
        </p:nvCxnSpPr>
        <p:spPr>
          <a:xfrm>
            <a:off x="0" y="1066800"/>
            <a:ext cx="9144000" cy="0"/>
          </a:xfrm>
          <a:prstGeom prst="line">
            <a:avLst/>
          </a:prstGeom>
          <a:ln w="127000">
            <a:solidFill>
              <a:srgbClr val="461D7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172200"/>
            <a:ext cx="9144000" cy="0"/>
          </a:xfrm>
          <a:prstGeom prst="line">
            <a:avLst/>
          </a:prstGeom>
          <a:ln w="63500">
            <a:solidFill>
              <a:srgbClr val="461D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377169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1524000" y="201613"/>
            <a:ext cx="6172200" cy="6253162"/>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dirty="0"/>
          </a:p>
        </p:txBody>
      </p:sp>
      <p:sp>
        <p:nvSpPr>
          <p:cNvPr id="28675" name="Freeform 3"/>
          <p:cNvSpPr>
            <a:spLocks/>
          </p:cNvSpPr>
          <p:nvPr/>
        </p:nvSpPr>
        <p:spPr bwMode="auto">
          <a:xfrm>
            <a:off x="2541588" y="4337050"/>
            <a:ext cx="4117975" cy="1588"/>
          </a:xfrm>
          <a:custGeom>
            <a:avLst/>
            <a:gdLst>
              <a:gd name="T0" fmla="*/ 0 w 2853"/>
              <a:gd name="T1" fmla="*/ 0 h 1"/>
              <a:gd name="T2" fmla="*/ 2147483647 w 2853"/>
              <a:gd name="T3" fmla="*/ 0 h 1"/>
              <a:gd name="T4" fmla="*/ 0 60000 65536"/>
              <a:gd name="T5" fmla="*/ 0 60000 65536"/>
              <a:gd name="T6" fmla="*/ 0 w 2853"/>
              <a:gd name="T7" fmla="*/ 0 h 1"/>
              <a:gd name="T8" fmla="*/ 2853 w 2853"/>
              <a:gd name="T9" fmla="*/ 1 h 1"/>
            </a:gdLst>
            <a:ahLst/>
            <a:cxnLst>
              <a:cxn ang="T4">
                <a:pos x="T0" y="T1"/>
              </a:cxn>
              <a:cxn ang="T5">
                <a:pos x="T2" y="T3"/>
              </a:cxn>
            </a:cxnLst>
            <a:rect l="T6" t="T7" r="T8" b="T9"/>
            <a:pathLst>
              <a:path w="2853" h="1">
                <a:moveTo>
                  <a:pt x="0" y="0"/>
                </a:moveTo>
                <a:lnTo>
                  <a:pt x="2853" y="0"/>
                </a:lnTo>
              </a:path>
            </a:pathLst>
          </a:custGeom>
          <a:noFill/>
          <a:ln w="9525">
            <a:solidFill>
              <a:schemeClr val="tx1"/>
            </a:solidFill>
            <a:round/>
            <a:headEnd/>
            <a:tailEnd/>
          </a:ln>
        </p:spPr>
        <p:txBody>
          <a:bodyPr/>
          <a:lstStyle/>
          <a:p>
            <a:endParaRPr lang="en-US" dirty="0"/>
          </a:p>
        </p:txBody>
      </p:sp>
      <p:sp>
        <p:nvSpPr>
          <p:cNvPr id="28676" name="Freeform 4"/>
          <p:cNvSpPr>
            <a:spLocks/>
          </p:cNvSpPr>
          <p:nvPr/>
        </p:nvSpPr>
        <p:spPr bwMode="auto">
          <a:xfrm>
            <a:off x="2032000" y="5454650"/>
            <a:ext cx="5181600" cy="1588"/>
          </a:xfrm>
          <a:custGeom>
            <a:avLst/>
            <a:gdLst>
              <a:gd name="T0" fmla="*/ 0 w 3590"/>
              <a:gd name="T1" fmla="*/ 0 h 1"/>
              <a:gd name="T2" fmla="*/ 2147483647 w 3590"/>
              <a:gd name="T3" fmla="*/ 0 h 1"/>
              <a:gd name="T4" fmla="*/ 0 60000 65536"/>
              <a:gd name="T5" fmla="*/ 0 60000 65536"/>
              <a:gd name="T6" fmla="*/ 0 w 3590"/>
              <a:gd name="T7" fmla="*/ 0 h 1"/>
              <a:gd name="T8" fmla="*/ 3590 w 3590"/>
              <a:gd name="T9" fmla="*/ 1 h 1"/>
            </a:gdLst>
            <a:ahLst/>
            <a:cxnLst>
              <a:cxn ang="T4">
                <a:pos x="T0" y="T1"/>
              </a:cxn>
              <a:cxn ang="T5">
                <a:pos x="T2" y="T3"/>
              </a:cxn>
            </a:cxnLst>
            <a:rect l="T6" t="T7" r="T8" b="T9"/>
            <a:pathLst>
              <a:path w="3590" h="1">
                <a:moveTo>
                  <a:pt x="0" y="0"/>
                </a:moveTo>
                <a:lnTo>
                  <a:pt x="3590" y="0"/>
                </a:lnTo>
              </a:path>
            </a:pathLst>
          </a:custGeom>
          <a:noFill/>
          <a:ln w="9525">
            <a:solidFill>
              <a:schemeClr val="tx1"/>
            </a:solidFill>
            <a:round/>
            <a:headEnd/>
            <a:tailEnd/>
          </a:ln>
        </p:spPr>
        <p:txBody>
          <a:bodyPr/>
          <a:lstStyle/>
          <a:p>
            <a:endParaRPr lang="en-US" dirty="0"/>
          </a:p>
        </p:txBody>
      </p:sp>
      <p:sp>
        <p:nvSpPr>
          <p:cNvPr id="28677" name="Text Box 5"/>
          <p:cNvSpPr txBox="1">
            <a:spLocks noChangeArrowheads="1"/>
          </p:cNvSpPr>
          <p:nvPr/>
        </p:nvSpPr>
        <p:spPr bwMode="auto">
          <a:xfrm>
            <a:off x="3848100" y="673100"/>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Creating</a:t>
            </a:r>
          </a:p>
        </p:txBody>
      </p:sp>
      <p:sp>
        <p:nvSpPr>
          <p:cNvPr id="28678" name="Text Box 6"/>
          <p:cNvSpPr txBox="1">
            <a:spLocks noChangeArrowheads="1"/>
          </p:cNvSpPr>
          <p:nvPr/>
        </p:nvSpPr>
        <p:spPr bwMode="auto">
          <a:xfrm>
            <a:off x="3852863" y="1597025"/>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Evaluating</a:t>
            </a:r>
          </a:p>
        </p:txBody>
      </p:sp>
      <p:sp>
        <p:nvSpPr>
          <p:cNvPr id="28679" name="Text Box 7"/>
          <p:cNvSpPr txBox="1">
            <a:spLocks noChangeArrowheads="1"/>
          </p:cNvSpPr>
          <p:nvPr/>
        </p:nvSpPr>
        <p:spPr bwMode="auto">
          <a:xfrm>
            <a:off x="3852863" y="2597150"/>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Analyzing</a:t>
            </a:r>
          </a:p>
        </p:txBody>
      </p:sp>
      <p:sp>
        <p:nvSpPr>
          <p:cNvPr id="28680" name="Text Box 8"/>
          <p:cNvSpPr txBox="1">
            <a:spLocks noChangeArrowheads="1"/>
          </p:cNvSpPr>
          <p:nvPr/>
        </p:nvSpPr>
        <p:spPr bwMode="auto">
          <a:xfrm>
            <a:off x="3640138" y="3594100"/>
            <a:ext cx="1939925"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Applying</a:t>
            </a:r>
          </a:p>
        </p:txBody>
      </p:sp>
      <p:sp>
        <p:nvSpPr>
          <p:cNvPr id="28681" name="Text Box 9"/>
          <p:cNvSpPr txBox="1">
            <a:spLocks noChangeArrowheads="1"/>
          </p:cNvSpPr>
          <p:nvPr/>
        </p:nvSpPr>
        <p:spPr bwMode="auto">
          <a:xfrm>
            <a:off x="3276600" y="4724400"/>
            <a:ext cx="2424113"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Understanding</a:t>
            </a:r>
          </a:p>
        </p:txBody>
      </p:sp>
      <p:sp>
        <p:nvSpPr>
          <p:cNvPr id="28682" name="Text Box 10"/>
          <p:cNvSpPr txBox="1">
            <a:spLocks noChangeArrowheads="1"/>
          </p:cNvSpPr>
          <p:nvPr/>
        </p:nvSpPr>
        <p:spPr bwMode="auto">
          <a:xfrm>
            <a:off x="3657600" y="5791200"/>
            <a:ext cx="2082800" cy="420688"/>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Remembering</a:t>
            </a:r>
          </a:p>
        </p:txBody>
      </p:sp>
      <p:sp>
        <p:nvSpPr>
          <p:cNvPr id="28683" name="Text Box 11"/>
          <p:cNvSpPr txBox="1">
            <a:spLocks noChangeArrowheads="1"/>
          </p:cNvSpPr>
          <p:nvPr/>
        </p:nvSpPr>
        <p:spPr bwMode="auto">
          <a:xfrm>
            <a:off x="5680075" y="762000"/>
            <a:ext cx="2397125" cy="1374775"/>
          </a:xfrm>
          <a:prstGeom prst="rect">
            <a:avLst/>
          </a:prstGeom>
          <a:solidFill>
            <a:srgbClr val="FFFFCC"/>
          </a:solidFill>
          <a:ln w="9525">
            <a:solidFill>
              <a:schemeClr val="tx1"/>
            </a:solidFill>
            <a:miter lim="800000"/>
            <a:headEnd/>
            <a:tailEnd/>
          </a:ln>
        </p:spPr>
        <p:txBody>
          <a:bodyPr lIns="82058" tIns="41029" rIns="82058" bIns="41029">
            <a:spAutoFit/>
          </a:bodyPr>
          <a:lstStyle/>
          <a:p>
            <a:r>
              <a:rPr lang="en-US" sz="1400" dirty="0"/>
              <a:t>Putting elements together to form a coherent or functional whole; reorganizing elements into a new pattern or structure through generating,</a:t>
            </a:r>
          </a:p>
          <a:p>
            <a:r>
              <a:rPr lang="en-US" sz="1400" dirty="0"/>
              <a:t>planning, or producing.</a:t>
            </a:r>
            <a:endParaRPr lang="en-US" sz="1300" dirty="0">
              <a:latin typeface="Kabel Bk BT" pitchFamily="34" charset="0"/>
            </a:endParaRPr>
          </a:p>
        </p:txBody>
      </p:sp>
      <p:sp>
        <p:nvSpPr>
          <p:cNvPr id="28684" name="Text Box 12"/>
          <p:cNvSpPr txBox="1">
            <a:spLocks noChangeArrowheads="1"/>
          </p:cNvSpPr>
          <p:nvPr/>
        </p:nvSpPr>
        <p:spPr bwMode="auto">
          <a:xfrm>
            <a:off x="609600" y="1600200"/>
            <a:ext cx="2286000" cy="944634"/>
          </a:xfrm>
          <a:prstGeom prst="rect">
            <a:avLst/>
          </a:prstGeom>
          <a:solidFill>
            <a:srgbClr val="FFFFCC"/>
          </a:solidFill>
          <a:ln w="9525">
            <a:solidFill>
              <a:schemeClr val="tx1"/>
            </a:solidFill>
            <a:miter lim="800000"/>
            <a:headEnd/>
            <a:tailEnd/>
          </a:ln>
        </p:spPr>
        <p:txBody>
          <a:bodyPr wrap="square" lIns="82058" tIns="41029" rIns="82058" bIns="41029">
            <a:spAutoFit/>
          </a:bodyPr>
          <a:lstStyle/>
          <a:p>
            <a:pPr algn="ctr"/>
            <a:r>
              <a:rPr lang="en-US" sz="1400" dirty="0"/>
              <a:t>Making judgments based on criteria and standards through checking and critiquing.</a:t>
            </a:r>
            <a:endParaRPr lang="en-US" sz="1300" dirty="0">
              <a:latin typeface="Kabel Bk BT" pitchFamily="34" charset="0"/>
            </a:endParaRPr>
          </a:p>
        </p:txBody>
      </p:sp>
      <p:sp>
        <p:nvSpPr>
          <p:cNvPr id="28685" name="Text Box 13"/>
          <p:cNvSpPr txBox="1">
            <a:spLocks noChangeArrowheads="1"/>
          </p:cNvSpPr>
          <p:nvPr/>
        </p:nvSpPr>
        <p:spPr bwMode="auto">
          <a:xfrm>
            <a:off x="228600" y="3505200"/>
            <a:ext cx="2354263" cy="728663"/>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defTabSz="820738">
              <a:spcBef>
                <a:spcPct val="50000"/>
              </a:spcBef>
            </a:pPr>
            <a:r>
              <a:rPr lang="en-US" sz="1400" dirty="0"/>
              <a:t>Carrying out or using a procedure through executing, or implementing.</a:t>
            </a:r>
            <a:endParaRPr lang="en-US" sz="1300" dirty="0">
              <a:latin typeface="Kabel Bk BT" pitchFamily="34" charset="0"/>
            </a:endParaRPr>
          </a:p>
        </p:txBody>
      </p:sp>
      <p:sp>
        <p:nvSpPr>
          <p:cNvPr id="28686" name="Text Box 14"/>
          <p:cNvSpPr txBox="1">
            <a:spLocks noChangeArrowheads="1"/>
          </p:cNvSpPr>
          <p:nvPr/>
        </p:nvSpPr>
        <p:spPr bwMode="auto">
          <a:xfrm>
            <a:off x="5943600" y="4235450"/>
            <a:ext cx="2133600" cy="1590675"/>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a:r>
              <a:rPr lang="en-US" sz="1400" dirty="0"/>
              <a:t>Constructing meaning from oral, written, and graphic messages through interpreting, exemplifying, classifying, summarizing, inferring, comparing, and explaining.</a:t>
            </a:r>
            <a:endParaRPr lang="en-US" sz="1300" dirty="0">
              <a:latin typeface="Kabel Bk BT" pitchFamily="34" charset="0"/>
            </a:endParaRPr>
          </a:p>
        </p:txBody>
      </p:sp>
      <p:sp>
        <p:nvSpPr>
          <p:cNvPr id="28687" name="Text Box 15"/>
          <p:cNvSpPr txBox="1">
            <a:spLocks noChangeArrowheads="1"/>
          </p:cNvSpPr>
          <p:nvPr/>
        </p:nvSpPr>
        <p:spPr bwMode="auto">
          <a:xfrm>
            <a:off x="304800" y="5334000"/>
            <a:ext cx="2146300" cy="944563"/>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a:r>
              <a:rPr lang="en-US" sz="1400" dirty="0"/>
              <a:t>Retrieving, recognizing, and recalling relevant knowledge from</a:t>
            </a:r>
          </a:p>
          <a:p>
            <a:pPr algn="ctr"/>
            <a:r>
              <a:rPr lang="en-US" sz="1400" dirty="0"/>
              <a:t>long-term memory.</a:t>
            </a:r>
            <a:endParaRPr lang="en-US" sz="1300" dirty="0">
              <a:latin typeface="Kabel Bk BT" pitchFamily="34" charset="0"/>
            </a:endParaRPr>
          </a:p>
        </p:txBody>
      </p:sp>
      <p:sp>
        <p:nvSpPr>
          <p:cNvPr id="28688" name="Freeform 16"/>
          <p:cNvSpPr>
            <a:spLocks/>
          </p:cNvSpPr>
          <p:nvPr/>
        </p:nvSpPr>
        <p:spPr bwMode="auto">
          <a:xfrm>
            <a:off x="3546475" y="2351088"/>
            <a:ext cx="2128838" cy="4762"/>
          </a:xfrm>
          <a:custGeom>
            <a:avLst/>
            <a:gdLst>
              <a:gd name="T0" fmla="*/ 0 w 1475"/>
              <a:gd name="T1" fmla="*/ 0 h 3"/>
              <a:gd name="T2" fmla="*/ 2147483647 w 1475"/>
              <a:gd name="T3" fmla="*/ 2147483647 h 3"/>
              <a:gd name="T4" fmla="*/ 0 60000 65536"/>
              <a:gd name="T5" fmla="*/ 0 60000 65536"/>
              <a:gd name="T6" fmla="*/ 0 w 1475"/>
              <a:gd name="T7" fmla="*/ 0 h 3"/>
              <a:gd name="T8" fmla="*/ 1475 w 1475"/>
              <a:gd name="T9" fmla="*/ 3 h 3"/>
            </a:gdLst>
            <a:ahLst/>
            <a:cxnLst>
              <a:cxn ang="T4">
                <a:pos x="T0" y="T1"/>
              </a:cxn>
              <a:cxn ang="T5">
                <a:pos x="T2" y="T3"/>
              </a:cxn>
            </a:cxnLst>
            <a:rect l="T6" t="T7" r="T8" b="T9"/>
            <a:pathLst>
              <a:path w="1475" h="3">
                <a:moveTo>
                  <a:pt x="0" y="0"/>
                </a:moveTo>
                <a:lnTo>
                  <a:pt x="1475" y="3"/>
                </a:lnTo>
              </a:path>
            </a:pathLst>
          </a:custGeom>
          <a:noFill/>
          <a:ln w="9525">
            <a:solidFill>
              <a:schemeClr val="tx1"/>
            </a:solidFill>
            <a:round/>
            <a:headEnd/>
            <a:tailEnd/>
          </a:ln>
        </p:spPr>
        <p:txBody>
          <a:bodyPr/>
          <a:lstStyle/>
          <a:p>
            <a:endParaRPr lang="en-US" dirty="0"/>
          </a:p>
        </p:txBody>
      </p:sp>
      <p:sp>
        <p:nvSpPr>
          <p:cNvPr id="28689" name="AutoShape 17"/>
          <p:cNvSpPr>
            <a:spLocks noChangeArrowheads="1"/>
          </p:cNvSpPr>
          <p:nvPr/>
        </p:nvSpPr>
        <p:spPr bwMode="auto">
          <a:xfrm flipV="1">
            <a:off x="4572000" y="1066800"/>
            <a:ext cx="914400" cy="122238"/>
          </a:xfrm>
          <a:prstGeom prst="rightArrow">
            <a:avLst>
              <a:gd name="adj1" fmla="val 50000"/>
              <a:gd name="adj2" fmla="val 194423"/>
            </a:avLst>
          </a:prstGeom>
          <a:solidFill>
            <a:schemeClr val="folHlink"/>
          </a:solidFill>
          <a:ln w="9525">
            <a:solidFill>
              <a:schemeClr val="tx1"/>
            </a:solidFill>
            <a:miter lim="800000"/>
            <a:headEnd/>
            <a:tailEnd/>
          </a:ln>
        </p:spPr>
        <p:txBody>
          <a:bodyPr wrap="none" anchor="ctr"/>
          <a:lstStyle/>
          <a:p>
            <a:endParaRPr lang="en-US" dirty="0"/>
          </a:p>
        </p:txBody>
      </p:sp>
      <p:sp>
        <p:nvSpPr>
          <p:cNvPr id="28690" name="AutoShape 18"/>
          <p:cNvSpPr>
            <a:spLocks noChangeArrowheads="1"/>
          </p:cNvSpPr>
          <p:nvPr/>
        </p:nvSpPr>
        <p:spPr bwMode="auto">
          <a:xfrm>
            <a:off x="2770188" y="1949450"/>
            <a:ext cx="1109662" cy="134938"/>
          </a:xfrm>
          <a:prstGeom prst="leftArrow">
            <a:avLst>
              <a:gd name="adj1" fmla="val 50000"/>
              <a:gd name="adj2" fmla="val 205587"/>
            </a:avLst>
          </a:prstGeom>
          <a:solidFill>
            <a:schemeClr val="folHlink"/>
          </a:solidFill>
          <a:ln w="9525">
            <a:solidFill>
              <a:schemeClr val="tx1"/>
            </a:solidFill>
            <a:miter lim="800000"/>
            <a:headEnd/>
            <a:tailEnd/>
          </a:ln>
        </p:spPr>
        <p:txBody>
          <a:bodyPr wrap="none" anchor="ctr"/>
          <a:lstStyle/>
          <a:p>
            <a:endParaRPr lang="en-US" dirty="0"/>
          </a:p>
        </p:txBody>
      </p:sp>
      <p:sp>
        <p:nvSpPr>
          <p:cNvPr id="28691" name="AutoShape 19"/>
          <p:cNvSpPr>
            <a:spLocks noChangeArrowheads="1"/>
          </p:cNvSpPr>
          <p:nvPr/>
        </p:nvSpPr>
        <p:spPr bwMode="auto">
          <a:xfrm>
            <a:off x="2590800" y="3810000"/>
            <a:ext cx="1143000" cy="152400"/>
          </a:xfrm>
          <a:prstGeom prst="leftArrow">
            <a:avLst>
              <a:gd name="adj1" fmla="val 50000"/>
              <a:gd name="adj2" fmla="val 246736"/>
            </a:avLst>
          </a:prstGeom>
          <a:solidFill>
            <a:schemeClr val="folHlink"/>
          </a:solidFill>
          <a:ln w="9525">
            <a:solidFill>
              <a:schemeClr val="tx1"/>
            </a:solidFill>
            <a:miter lim="800000"/>
            <a:headEnd/>
            <a:tailEnd/>
          </a:ln>
        </p:spPr>
        <p:txBody>
          <a:bodyPr wrap="none" anchor="ctr"/>
          <a:lstStyle/>
          <a:p>
            <a:endParaRPr lang="en-US" dirty="0"/>
          </a:p>
        </p:txBody>
      </p:sp>
      <p:sp>
        <p:nvSpPr>
          <p:cNvPr id="28692" name="AutoShape 20"/>
          <p:cNvSpPr>
            <a:spLocks noChangeArrowheads="1"/>
          </p:cNvSpPr>
          <p:nvPr/>
        </p:nvSpPr>
        <p:spPr bwMode="auto">
          <a:xfrm>
            <a:off x="5486400" y="4876800"/>
            <a:ext cx="588963" cy="152400"/>
          </a:xfrm>
          <a:prstGeom prst="rightArrow">
            <a:avLst>
              <a:gd name="adj1" fmla="val 50000"/>
              <a:gd name="adj2" fmla="val 175266"/>
            </a:avLst>
          </a:prstGeom>
          <a:solidFill>
            <a:schemeClr val="folHlink"/>
          </a:solidFill>
          <a:ln w="9525">
            <a:solidFill>
              <a:schemeClr val="tx1"/>
            </a:solidFill>
            <a:miter lim="800000"/>
            <a:headEnd/>
            <a:tailEnd/>
          </a:ln>
        </p:spPr>
        <p:txBody>
          <a:bodyPr wrap="none" anchor="ctr"/>
          <a:lstStyle/>
          <a:p>
            <a:endParaRPr lang="en-US" dirty="0"/>
          </a:p>
        </p:txBody>
      </p:sp>
      <p:sp>
        <p:nvSpPr>
          <p:cNvPr id="28693" name="AutoShape 21"/>
          <p:cNvSpPr>
            <a:spLocks noChangeArrowheads="1"/>
          </p:cNvSpPr>
          <p:nvPr/>
        </p:nvSpPr>
        <p:spPr bwMode="auto">
          <a:xfrm>
            <a:off x="2133600" y="5791200"/>
            <a:ext cx="1371600" cy="152400"/>
          </a:xfrm>
          <a:prstGeom prst="leftArrow">
            <a:avLst>
              <a:gd name="adj1" fmla="val 50000"/>
              <a:gd name="adj2" fmla="val 284417"/>
            </a:avLst>
          </a:prstGeom>
          <a:solidFill>
            <a:schemeClr val="folHlink"/>
          </a:solidFill>
          <a:ln w="9525">
            <a:solidFill>
              <a:schemeClr val="tx1"/>
            </a:solidFill>
            <a:miter lim="800000"/>
            <a:headEnd/>
            <a:tailEnd/>
          </a:ln>
        </p:spPr>
        <p:txBody>
          <a:bodyPr wrap="none" anchor="ctr"/>
          <a:lstStyle/>
          <a:p>
            <a:endParaRPr lang="en-US" dirty="0"/>
          </a:p>
        </p:txBody>
      </p:sp>
      <p:sp>
        <p:nvSpPr>
          <p:cNvPr id="28694" name="Text Box 22"/>
          <p:cNvSpPr txBox="1">
            <a:spLocks noChangeArrowheads="1"/>
          </p:cNvSpPr>
          <p:nvPr/>
        </p:nvSpPr>
        <p:spPr bwMode="auto">
          <a:xfrm>
            <a:off x="207963" y="201613"/>
            <a:ext cx="3394075" cy="569912"/>
          </a:xfrm>
          <a:prstGeom prst="rect">
            <a:avLst/>
          </a:prstGeom>
          <a:noFill/>
          <a:ln w="9525">
            <a:noFill/>
            <a:miter lim="800000"/>
            <a:headEnd/>
            <a:tailEnd/>
          </a:ln>
        </p:spPr>
        <p:txBody>
          <a:bodyPr lIns="82058" tIns="41029" rIns="82058" bIns="41029">
            <a:spAutoFit/>
          </a:bodyPr>
          <a:lstStyle/>
          <a:p>
            <a:pPr defTabSz="820738">
              <a:spcBef>
                <a:spcPct val="50000"/>
              </a:spcBef>
            </a:pPr>
            <a:r>
              <a:rPr lang="en-US" sz="3200" b="1" dirty="0">
                <a:latin typeface="Kabel Bk BT" pitchFamily="34" charset="0"/>
              </a:rPr>
              <a:t>Bloom’s Taxonomy</a:t>
            </a:r>
          </a:p>
        </p:txBody>
      </p:sp>
      <p:sp>
        <p:nvSpPr>
          <p:cNvPr id="28695" name="Text Box 23"/>
          <p:cNvSpPr txBox="1">
            <a:spLocks noChangeArrowheads="1"/>
          </p:cNvSpPr>
          <p:nvPr/>
        </p:nvSpPr>
        <p:spPr bwMode="auto">
          <a:xfrm>
            <a:off x="2209800" y="6559550"/>
            <a:ext cx="4533900" cy="298450"/>
          </a:xfrm>
          <a:prstGeom prst="rect">
            <a:avLst/>
          </a:prstGeom>
          <a:noFill/>
          <a:ln w="9525">
            <a:noFill/>
            <a:miter lim="800000"/>
            <a:headEnd/>
            <a:tailEnd/>
          </a:ln>
        </p:spPr>
        <p:txBody>
          <a:bodyPr wrap="none" lIns="82058" tIns="41029" rIns="82058" bIns="41029">
            <a:spAutoFit/>
          </a:bodyPr>
          <a:lstStyle/>
          <a:p>
            <a:pPr algn="ctr" defTabSz="820738">
              <a:spcBef>
                <a:spcPct val="50000"/>
              </a:spcBef>
            </a:pPr>
            <a:r>
              <a:rPr lang="en-US" sz="1400" b="1" dirty="0"/>
              <a:t>http://www.odu.edu/educ/llschult/blooms_taxonomy.htm</a:t>
            </a:r>
            <a:r>
              <a:rPr lang="en-US" sz="1100" dirty="0">
                <a:latin typeface="Kabel Bk BT" pitchFamily="34" charset="0"/>
                <a:sym typeface="Wingdings 2" pitchFamily="18" charset="2"/>
              </a:rPr>
              <a:t></a:t>
            </a:r>
            <a:endParaRPr lang="en-US" sz="1100" dirty="0">
              <a:latin typeface="Kabel Bk BT" pitchFamily="34" charset="0"/>
            </a:endParaRPr>
          </a:p>
        </p:txBody>
      </p:sp>
      <p:sp>
        <p:nvSpPr>
          <p:cNvPr id="28696" name="Freeform 24"/>
          <p:cNvSpPr>
            <a:spLocks/>
          </p:cNvSpPr>
          <p:nvPr/>
        </p:nvSpPr>
        <p:spPr bwMode="auto">
          <a:xfrm>
            <a:off x="3073400" y="3303588"/>
            <a:ext cx="3074988" cy="0"/>
          </a:xfrm>
          <a:custGeom>
            <a:avLst/>
            <a:gdLst>
              <a:gd name="T0" fmla="*/ 0 w 2130"/>
              <a:gd name="T1" fmla="*/ 0 h 1"/>
              <a:gd name="T2" fmla="*/ 2147483647 w 2130"/>
              <a:gd name="T3" fmla="*/ 0 h 1"/>
              <a:gd name="T4" fmla="*/ 0 60000 65536"/>
              <a:gd name="T5" fmla="*/ 0 60000 65536"/>
              <a:gd name="T6" fmla="*/ 0 w 2130"/>
              <a:gd name="T7" fmla="*/ 0 h 1"/>
              <a:gd name="T8" fmla="*/ 2130 w 2130"/>
              <a:gd name="T9" fmla="*/ 0 h 1"/>
            </a:gdLst>
            <a:ahLst/>
            <a:cxnLst>
              <a:cxn ang="T4">
                <a:pos x="T0" y="T1"/>
              </a:cxn>
              <a:cxn ang="T5">
                <a:pos x="T2" y="T3"/>
              </a:cxn>
            </a:cxnLst>
            <a:rect l="T6" t="T7" r="T8" b="T9"/>
            <a:pathLst>
              <a:path w="2130" h="1">
                <a:moveTo>
                  <a:pt x="0" y="0"/>
                </a:moveTo>
                <a:lnTo>
                  <a:pt x="2130" y="0"/>
                </a:lnTo>
              </a:path>
            </a:pathLst>
          </a:custGeom>
          <a:noFill/>
          <a:ln w="9525">
            <a:solidFill>
              <a:schemeClr val="tx1"/>
            </a:solidFill>
            <a:round/>
            <a:headEnd/>
            <a:tailEnd/>
          </a:ln>
        </p:spPr>
        <p:txBody>
          <a:bodyPr/>
          <a:lstStyle/>
          <a:p>
            <a:endParaRPr lang="en-US" dirty="0"/>
          </a:p>
        </p:txBody>
      </p:sp>
      <p:sp>
        <p:nvSpPr>
          <p:cNvPr id="28697" name="Freeform 25"/>
          <p:cNvSpPr>
            <a:spLocks/>
          </p:cNvSpPr>
          <p:nvPr/>
        </p:nvSpPr>
        <p:spPr bwMode="auto">
          <a:xfrm>
            <a:off x="4043363" y="1344613"/>
            <a:ext cx="1135062" cy="1587"/>
          </a:xfrm>
          <a:custGeom>
            <a:avLst/>
            <a:gdLst>
              <a:gd name="T0" fmla="*/ 0 w 786"/>
              <a:gd name="T1" fmla="*/ 0 h 1"/>
              <a:gd name="T2" fmla="*/ 2147483647 w 786"/>
              <a:gd name="T3" fmla="*/ 0 h 1"/>
              <a:gd name="T4" fmla="*/ 0 60000 65536"/>
              <a:gd name="T5" fmla="*/ 0 60000 65536"/>
              <a:gd name="T6" fmla="*/ 0 w 786"/>
              <a:gd name="T7" fmla="*/ 0 h 1"/>
              <a:gd name="T8" fmla="*/ 786 w 786"/>
              <a:gd name="T9" fmla="*/ 1 h 1"/>
            </a:gdLst>
            <a:ahLst/>
            <a:cxnLst>
              <a:cxn ang="T4">
                <a:pos x="T0" y="T1"/>
              </a:cxn>
              <a:cxn ang="T5">
                <a:pos x="T2" y="T3"/>
              </a:cxn>
            </a:cxnLst>
            <a:rect l="T6" t="T7" r="T8" b="T9"/>
            <a:pathLst>
              <a:path w="786" h="1">
                <a:moveTo>
                  <a:pt x="0" y="0"/>
                </a:moveTo>
                <a:lnTo>
                  <a:pt x="786" y="0"/>
                </a:lnTo>
              </a:path>
            </a:pathLst>
          </a:custGeom>
          <a:noFill/>
          <a:ln w="9525">
            <a:solidFill>
              <a:schemeClr val="tx1"/>
            </a:solidFill>
            <a:round/>
            <a:headEnd/>
            <a:tailEnd/>
          </a:ln>
        </p:spPr>
        <p:txBody>
          <a:bodyPr/>
          <a:lstStyle/>
          <a:p>
            <a:endParaRPr lang="en-US" dirty="0"/>
          </a:p>
        </p:txBody>
      </p:sp>
      <p:sp>
        <p:nvSpPr>
          <p:cNvPr id="28698" name="AutoShape 26"/>
          <p:cNvSpPr>
            <a:spLocks/>
          </p:cNvSpPr>
          <p:nvPr/>
        </p:nvSpPr>
        <p:spPr bwMode="auto">
          <a:xfrm>
            <a:off x="8153400" y="4953000"/>
            <a:ext cx="228600" cy="1143000"/>
          </a:xfrm>
          <a:prstGeom prst="rightBracket">
            <a:avLst>
              <a:gd name="adj" fmla="val 41667"/>
            </a:avLst>
          </a:prstGeom>
          <a:noFill/>
          <a:ln w="9525">
            <a:solidFill>
              <a:schemeClr val="tx1"/>
            </a:solidFill>
            <a:round/>
            <a:headEnd/>
            <a:tailEnd/>
          </a:ln>
        </p:spPr>
        <p:txBody>
          <a:bodyPr wrap="none" anchor="ctr"/>
          <a:lstStyle/>
          <a:p>
            <a:endParaRPr lang="en-US" dirty="0"/>
          </a:p>
        </p:txBody>
      </p:sp>
      <p:sp>
        <p:nvSpPr>
          <p:cNvPr id="28699" name="Text Box 27"/>
          <p:cNvSpPr txBox="1">
            <a:spLocks noChangeArrowheads="1"/>
          </p:cNvSpPr>
          <p:nvPr/>
        </p:nvSpPr>
        <p:spPr bwMode="auto">
          <a:xfrm>
            <a:off x="6248400" y="2362200"/>
            <a:ext cx="1828800" cy="1374775"/>
          </a:xfrm>
          <a:prstGeom prst="rect">
            <a:avLst/>
          </a:prstGeom>
          <a:solidFill>
            <a:srgbClr val="FFFFCC"/>
          </a:solidFill>
          <a:ln w="9525">
            <a:solidFill>
              <a:srgbClr val="000000"/>
            </a:solidFill>
            <a:miter lim="800000"/>
            <a:headEnd/>
            <a:tailEnd/>
          </a:ln>
        </p:spPr>
        <p:txBody>
          <a:bodyPr lIns="82058" tIns="41029" rIns="82058" bIns="41029">
            <a:spAutoFit/>
          </a:bodyPr>
          <a:lstStyle/>
          <a:p>
            <a:pPr algn="ctr"/>
            <a:r>
              <a:rPr lang="en-US" sz="1400" dirty="0"/>
              <a:t>Breaking material into constituent parts, determining how the parts relate to one another and to an overall structure .</a:t>
            </a:r>
          </a:p>
        </p:txBody>
      </p:sp>
      <p:sp>
        <p:nvSpPr>
          <p:cNvPr id="28700" name="AutoShape 28"/>
          <p:cNvSpPr>
            <a:spLocks noChangeArrowheads="1"/>
          </p:cNvSpPr>
          <p:nvPr/>
        </p:nvSpPr>
        <p:spPr bwMode="auto">
          <a:xfrm>
            <a:off x="5264150" y="2755900"/>
            <a:ext cx="1039813" cy="134938"/>
          </a:xfrm>
          <a:prstGeom prst="rightArrow">
            <a:avLst>
              <a:gd name="adj1" fmla="val 50000"/>
              <a:gd name="adj2" fmla="val 192646"/>
            </a:avLst>
          </a:prstGeom>
          <a:solidFill>
            <a:schemeClr val="folHlink"/>
          </a:solidFill>
          <a:ln w="9525">
            <a:solidFill>
              <a:schemeClr val="tx1"/>
            </a:solidFill>
            <a:miter lim="800000"/>
            <a:headEnd/>
            <a:tailEnd/>
          </a:ln>
        </p:spPr>
        <p:txBody>
          <a:bodyPr wrap="none" anchor="ctr"/>
          <a:lstStyle/>
          <a:p>
            <a:endParaRPr lang="en-US" dirty="0"/>
          </a:p>
        </p:txBody>
      </p:sp>
      <p:sp>
        <p:nvSpPr>
          <p:cNvPr id="28701" name="AutoShape 29"/>
          <p:cNvSpPr>
            <a:spLocks/>
          </p:cNvSpPr>
          <p:nvPr/>
        </p:nvSpPr>
        <p:spPr bwMode="auto">
          <a:xfrm>
            <a:off x="8153400" y="2616200"/>
            <a:ext cx="228600" cy="1143000"/>
          </a:xfrm>
          <a:prstGeom prst="rightBracket">
            <a:avLst>
              <a:gd name="adj" fmla="val 41667"/>
            </a:avLst>
          </a:prstGeom>
          <a:noFill/>
          <a:ln w="9525">
            <a:solidFill>
              <a:schemeClr val="tx1"/>
            </a:solidFill>
            <a:round/>
            <a:headEnd/>
            <a:tailEnd/>
          </a:ln>
        </p:spPr>
        <p:txBody>
          <a:bodyPr wrap="none" anchor="ctr"/>
          <a:lstStyle/>
          <a:p>
            <a:endParaRPr lang="en-US" dirty="0"/>
          </a:p>
        </p:txBody>
      </p:sp>
      <p:sp>
        <p:nvSpPr>
          <p:cNvPr id="28702" name="AutoShape 30"/>
          <p:cNvSpPr>
            <a:spLocks/>
          </p:cNvSpPr>
          <p:nvPr/>
        </p:nvSpPr>
        <p:spPr bwMode="auto">
          <a:xfrm>
            <a:off x="8153400" y="647700"/>
            <a:ext cx="228600" cy="1143000"/>
          </a:xfrm>
          <a:prstGeom prst="rightBracket">
            <a:avLst>
              <a:gd name="adj" fmla="val 41667"/>
            </a:avLst>
          </a:prstGeom>
          <a:noFill/>
          <a:ln w="9525">
            <a:solidFill>
              <a:schemeClr val="tx1"/>
            </a:solidFill>
            <a:round/>
            <a:headEnd/>
            <a:tailEnd/>
          </a:ln>
        </p:spPr>
        <p:txBody>
          <a:bodyPr wrap="none" anchor="ctr"/>
          <a:lstStyle/>
          <a:p>
            <a:endParaRPr lang="en-US" dirty="0"/>
          </a:p>
        </p:txBody>
      </p:sp>
      <p:sp>
        <p:nvSpPr>
          <p:cNvPr id="28703" name="Text Box 31"/>
          <p:cNvSpPr txBox="1">
            <a:spLocks noChangeArrowheads="1"/>
          </p:cNvSpPr>
          <p:nvPr/>
        </p:nvSpPr>
        <p:spPr bwMode="auto">
          <a:xfrm>
            <a:off x="8366125" y="673100"/>
            <a:ext cx="336550" cy="1066800"/>
          </a:xfrm>
          <a:prstGeom prst="rect">
            <a:avLst/>
          </a:prstGeom>
          <a:noFill/>
          <a:ln w="9525">
            <a:noFill/>
            <a:miter lim="800000"/>
            <a:headEnd/>
            <a:tailEnd/>
          </a:ln>
        </p:spPr>
        <p:txBody>
          <a:bodyPr vert="eaVert">
            <a:spAutoFit/>
          </a:bodyPr>
          <a:lstStyle/>
          <a:p>
            <a:pPr algn="ctr">
              <a:spcBef>
                <a:spcPct val="50000"/>
              </a:spcBef>
            </a:pPr>
            <a:r>
              <a:rPr lang="en-US" sz="1000" dirty="0">
                <a:latin typeface="Kabel Bk BT" pitchFamily="34" charset="0"/>
              </a:rPr>
              <a:t>Graduate School</a:t>
            </a:r>
          </a:p>
        </p:txBody>
      </p:sp>
      <p:sp>
        <p:nvSpPr>
          <p:cNvPr id="28704" name="Text Box 32"/>
          <p:cNvSpPr txBox="1">
            <a:spLocks noChangeArrowheads="1"/>
          </p:cNvSpPr>
          <p:nvPr/>
        </p:nvSpPr>
        <p:spPr bwMode="auto">
          <a:xfrm>
            <a:off x="8369300" y="2692400"/>
            <a:ext cx="336550" cy="1066800"/>
          </a:xfrm>
          <a:prstGeom prst="rect">
            <a:avLst/>
          </a:prstGeom>
          <a:noFill/>
          <a:ln w="9525">
            <a:noFill/>
            <a:miter lim="800000"/>
            <a:headEnd/>
            <a:tailEnd/>
          </a:ln>
        </p:spPr>
        <p:txBody>
          <a:bodyPr vert="eaVert">
            <a:spAutoFit/>
          </a:bodyPr>
          <a:lstStyle/>
          <a:p>
            <a:pPr algn="ctr">
              <a:spcBef>
                <a:spcPct val="50000"/>
              </a:spcBef>
            </a:pPr>
            <a:r>
              <a:rPr lang="en-US" sz="1000" dirty="0">
                <a:latin typeface="Kabel Bk BT" pitchFamily="34" charset="0"/>
              </a:rPr>
              <a:t>Undergraduate</a:t>
            </a:r>
          </a:p>
        </p:txBody>
      </p:sp>
      <p:sp>
        <p:nvSpPr>
          <p:cNvPr id="28705" name="Text Box 33"/>
          <p:cNvSpPr txBox="1">
            <a:spLocks noChangeArrowheads="1"/>
          </p:cNvSpPr>
          <p:nvPr/>
        </p:nvSpPr>
        <p:spPr bwMode="auto">
          <a:xfrm>
            <a:off x="8356600" y="4953000"/>
            <a:ext cx="336550" cy="1066800"/>
          </a:xfrm>
          <a:prstGeom prst="rect">
            <a:avLst/>
          </a:prstGeom>
          <a:noFill/>
          <a:ln w="9525">
            <a:noFill/>
            <a:miter lim="800000"/>
            <a:headEnd/>
            <a:tailEnd/>
          </a:ln>
        </p:spPr>
        <p:txBody>
          <a:bodyPr vert="eaVert">
            <a:spAutoFit/>
          </a:bodyPr>
          <a:lstStyle/>
          <a:p>
            <a:pPr algn="ctr">
              <a:spcBef>
                <a:spcPct val="50000"/>
              </a:spcBef>
            </a:pPr>
            <a:r>
              <a:rPr lang="en-US" sz="1000" dirty="0">
                <a:latin typeface="Kabel Bk BT" pitchFamily="34" charset="0"/>
              </a:rPr>
              <a:t>High School</a:t>
            </a:r>
          </a:p>
        </p:txBody>
      </p:sp>
      <p:sp>
        <p:nvSpPr>
          <p:cNvPr id="28706" name="Rectangle 34"/>
          <p:cNvSpPr>
            <a:spLocks noChangeArrowheads="1"/>
          </p:cNvSpPr>
          <p:nvPr/>
        </p:nvSpPr>
        <p:spPr bwMode="auto">
          <a:xfrm>
            <a:off x="4800600" y="0"/>
            <a:ext cx="4038600" cy="5016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900" dirty="0">
                <a:latin typeface="Kabel Bk BT" pitchFamily="34" charset="0"/>
              </a:rPr>
              <a:t>This pyramid depicts the different levels of thinking we use when learning.  Notice how  each level builds on the foundation that precedes it.  It is required that we learn the lower levels before we can effectively use the skills above.</a:t>
            </a:r>
          </a:p>
        </p:txBody>
      </p:sp>
    </p:spTree>
    <p:extLst>
      <p:ext uri="{BB962C8B-B14F-4D97-AF65-F5344CB8AC3E}">
        <p14:creationId xmlns:p14="http://schemas.microsoft.com/office/powerpoint/2010/main" xmlns="" val="40537711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676400" y="2209800"/>
            <a:ext cx="6705600" cy="1143000"/>
          </a:xfrm>
        </p:spPr>
        <p:txBody>
          <a:bodyPr>
            <a:normAutofit fontScale="90000"/>
          </a:bodyPr>
          <a:lstStyle/>
          <a:p>
            <a:pPr algn="ctr" eaLnBrk="1" hangingPunct="1"/>
            <a:r>
              <a:rPr lang="en-US" dirty="0" smtClean="0"/>
              <a:t>When we teach students about Bloom’s Taxonomy…</a:t>
            </a:r>
            <a:br>
              <a:rPr lang="en-US" dirty="0" smtClean="0"/>
            </a:br>
            <a:r>
              <a:rPr lang="en-US" dirty="0" smtClean="0"/>
              <a:t/>
            </a:r>
            <a:br>
              <a:rPr lang="en-US" dirty="0" smtClean="0"/>
            </a:br>
            <a:r>
              <a:rPr lang="en-US" dirty="0" smtClean="0"/>
              <a:t/>
            </a:r>
            <a:br>
              <a:rPr lang="en-US" dirty="0" smtClean="0"/>
            </a:br>
            <a:r>
              <a:rPr lang="en-US" dirty="0" smtClean="0"/>
              <a:t>They GET it!</a:t>
            </a:r>
            <a:br>
              <a:rPr lang="en-US" dirty="0" smtClean="0"/>
            </a:br>
            <a:r>
              <a:rPr lang="en-US" dirty="0" smtClean="0"/>
              <a:t/>
            </a:r>
            <a:br>
              <a:rPr lang="en-US" dirty="0" smtClean="0"/>
            </a:br>
            <a:r>
              <a:rPr lang="en-US" dirty="0" smtClean="0"/>
              <a:t/>
            </a:r>
            <a:br>
              <a:rPr lang="en-US" dirty="0" smtClean="0"/>
            </a:br>
            <a:endParaRPr lang="en-US" dirty="0" smtClean="0"/>
          </a:p>
        </p:txBody>
      </p:sp>
      <p:pic>
        <p:nvPicPr>
          <p:cNvPr id="18435" name="Picture 3" descr="C:\Documents and Settings\Saundra\Local Settings\Temporary Internet Files\Content.IE5\J5TW0J2V\MC900059700[1].wmf"/>
          <p:cNvPicPr>
            <a:picLocks noChangeAspect="1" noChangeArrowheads="1"/>
          </p:cNvPicPr>
          <p:nvPr/>
        </p:nvPicPr>
        <p:blipFill>
          <a:blip r:embed="rId3" cstate="print"/>
          <a:srcRect/>
          <a:stretch>
            <a:fillRect/>
          </a:stretch>
        </p:blipFill>
        <p:spPr bwMode="auto">
          <a:xfrm>
            <a:off x="4343400" y="4191000"/>
            <a:ext cx="1300277" cy="1798625"/>
          </a:xfrm>
          <a:prstGeom prst="rect">
            <a:avLst/>
          </a:prstGeom>
          <a:noFill/>
        </p:spPr>
      </p:pic>
      <p:sp>
        <p:nvSpPr>
          <p:cNvPr id="4" name="Rectangle 3"/>
          <p:cNvSpPr/>
          <p:nvPr/>
        </p:nvSpPr>
        <p:spPr>
          <a:xfrm>
            <a:off x="0" y="0"/>
            <a:ext cx="11430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xmlns="" val="3204853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4400" y="457200"/>
            <a:ext cx="5202356" cy="762000"/>
          </a:xfrm>
        </p:spPr>
        <p:txBody>
          <a:bodyPr/>
          <a:lstStyle/>
          <a:p>
            <a:pPr algn="ctr" eaLnBrk="1" hangingPunct="1"/>
            <a:r>
              <a:rPr lang="en-US" dirty="0" smtClean="0">
                <a:latin typeface="+mj-lt"/>
                <a:cs typeface="Times New Roman" pitchFamily="18" charset="0"/>
              </a:rPr>
              <a:t>Desired</a:t>
            </a:r>
            <a:r>
              <a:rPr lang="en-US" dirty="0" smtClean="0">
                <a:latin typeface="+mj-lt"/>
              </a:rPr>
              <a:t> outcomes</a:t>
            </a:r>
          </a:p>
        </p:txBody>
      </p:sp>
      <p:sp>
        <p:nvSpPr>
          <p:cNvPr id="244739" name="Rectangle 3"/>
          <p:cNvSpPr>
            <a:spLocks noGrp="1" noChangeArrowheads="1"/>
          </p:cNvSpPr>
          <p:nvPr>
            <p:ph idx="1"/>
          </p:nvPr>
        </p:nvSpPr>
        <p:spPr>
          <a:xfrm>
            <a:off x="914400" y="1676400"/>
            <a:ext cx="8229600" cy="5181600"/>
          </a:xfrm>
        </p:spPr>
        <p:txBody>
          <a:bodyPr>
            <a:noAutofit/>
          </a:bodyPr>
          <a:lstStyle/>
          <a:p>
            <a:pPr eaLnBrk="1" hangingPunct="1"/>
            <a:r>
              <a:rPr lang="en-US" sz="2800" dirty="0" smtClean="0">
                <a:solidFill>
                  <a:schemeClr val="tx1"/>
                </a:solidFill>
                <a:latin typeface="+mn-lt"/>
                <a:cs typeface="Times New Roman" pitchFamily="18" charset="0"/>
              </a:rPr>
              <a:t>We will understand why many students spend little time studying and do not know how to learn</a:t>
            </a:r>
          </a:p>
          <a:p>
            <a:pPr eaLnBrk="1" hangingPunct="1"/>
            <a:r>
              <a:rPr lang="en-US" sz="2800" dirty="0" smtClean="0">
                <a:solidFill>
                  <a:schemeClr val="tx1"/>
                </a:solidFill>
                <a:latin typeface="+mn-lt"/>
                <a:cs typeface="Times New Roman" pitchFamily="18" charset="0"/>
              </a:rPr>
              <a:t>We will have concrete learning strategies that faculty can teach students to increase learning, and we will be committed to trying them</a:t>
            </a:r>
          </a:p>
          <a:p>
            <a:pPr eaLnBrk="1" hangingPunct="1"/>
            <a:r>
              <a:rPr lang="en-US" sz="2800" dirty="0" smtClean="0">
                <a:solidFill>
                  <a:schemeClr val="tx1"/>
                </a:solidFill>
                <a:latin typeface="+mn-lt"/>
                <a:cs typeface="Times New Roman" pitchFamily="18" charset="0"/>
              </a:rPr>
              <a:t>We will have more resources for our students</a:t>
            </a:r>
          </a:p>
          <a:p>
            <a:pPr eaLnBrk="1" hangingPunct="1"/>
            <a:r>
              <a:rPr lang="en-US" sz="2800" dirty="0" smtClean="0">
                <a:solidFill>
                  <a:schemeClr val="tx1"/>
                </a:solidFill>
                <a:latin typeface="+mn-lt"/>
                <a:cs typeface="Times New Roman" pitchFamily="18" charset="0"/>
              </a:rPr>
              <a:t>We will view our students differently</a:t>
            </a:r>
          </a:p>
          <a:p>
            <a:pPr eaLnBrk="1" hangingPunct="1"/>
            <a:r>
              <a:rPr lang="en-US" sz="2800" dirty="0" smtClean="0">
                <a:solidFill>
                  <a:schemeClr val="tx1"/>
                </a:solidFill>
                <a:latin typeface="+mn-lt"/>
                <a:cs typeface="Times New Roman" pitchFamily="18" charset="0"/>
              </a:rPr>
              <a:t>We will see positive changes in our students’ performance and self-perception</a:t>
            </a:r>
          </a:p>
          <a:p>
            <a:pPr eaLnBrk="1" hangingPunct="1"/>
            <a:r>
              <a:rPr lang="en-US" sz="2800" dirty="0" smtClean="0">
                <a:solidFill>
                  <a:schemeClr val="tx1"/>
                </a:solidFill>
                <a:latin typeface="+mn-lt"/>
                <a:cs typeface="Times New Roman" pitchFamily="18" charset="0"/>
              </a:rPr>
              <a:t>We will spend time reflecting on improving our teaching and our students’ learning</a:t>
            </a:r>
          </a:p>
        </p:txBody>
      </p:sp>
      <p:sp>
        <p:nvSpPr>
          <p:cNvPr id="4" name="Rectangle 3"/>
          <p:cNvSpPr/>
          <p:nvPr/>
        </p:nvSpPr>
        <p:spPr>
          <a:xfrm>
            <a:off x="0" y="0"/>
            <a:ext cx="9144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71731" y="69909"/>
            <a:ext cx="1674694" cy="15387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280006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anim calcmode="lin" valueType="num">
                                      <p:cBhvr additive="base">
                                        <p:cTn id="7" dur="500" fill="hold"/>
                                        <p:tgtEl>
                                          <p:spTgt spid="2447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47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4739">
                                            <p:txEl>
                                              <p:pRg st="1" end="1"/>
                                            </p:txEl>
                                          </p:spTgt>
                                        </p:tgtEl>
                                        <p:attrNameLst>
                                          <p:attrName>style.visibility</p:attrName>
                                        </p:attrNameLst>
                                      </p:cBhvr>
                                      <p:to>
                                        <p:strVal val="visible"/>
                                      </p:to>
                                    </p:set>
                                    <p:anim calcmode="lin" valueType="num">
                                      <p:cBhvr additive="base">
                                        <p:cTn id="13" dur="500" fill="hold"/>
                                        <p:tgtEl>
                                          <p:spTgt spid="2447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47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4739">
                                            <p:txEl>
                                              <p:pRg st="2" end="2"/>
                                            </p:txEl>
                                          </p:spTgt>
                                        </p:tgtEl>
                                        <p:attrNameLst>
                                          <p:attrName>style.visibility</p:attrName>
                                        </p:attrNameLst>
                                      </p:cBhvr>
                                      <p:to>
                                        <p:strVal val="visible"/>
                                      </p:to>
                                    </p:set>
                                    <p:anim calcmode="lin" valueType="num">
                                      <p:cBhvr additive="base">
                                        <p:cTn id="19" dur="500" fill="hold"/>
                                        <p:tgtEl>
                                          <p:spTgt spid="2447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47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4739">
                                            <p:txEl>
                                              <p:pRg st="3" end="3"/>
                                            </p:txEl>
                                          </p:spTgt>
                                        </p:tgtEl>
                                        <p:attrNameLst>
                                          <p:attrName>style.visibility</p:attrName>
                                        </p:attrNameLst>
                                      </p:cBhvr>
                                      <p:to>
                                        <p:strVal val="visible"/>
                                      </p:to>
                                    </p:set>
                                    <p:anim calcmode="lin" valueType="num">
                                      <p:cBhvr additive="base">
                                        <p:cTn id="25" dur="500" fill="hold"/>
                                        <p:tgtEl>
                                          <p:spTgt spid="2447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47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4739">
                                            <p:txEl>
                                              <p:pRg st="4" end="4"/>
                                            </p:txEl>
                                          </p:spTgt>
                                        </p:tgtEl>
                                        <p:attrNameLst>
                                          <p:attrName>style.visibility</p:attrName>
                                        </p:attrNameLst>
                                      </p:cBhvr>
                                      <p:to>
                                        <p:strVal val="visible"/>
                                      </p:to>
                                    </p:set>
                                    <p:anim calcmode="lin" valueType="num">
                                      <p:cBhvr additive="base">
                                        <p:cTn id="31" dur="500" fill="hold"/>
                                        <p:tgtEl>
                                          <p:spTgt spid="2447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47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44739">
                                            <p:txEl>
                                              <p:pRg st="5" end="5"/>
                                            </p:txEl>
                                          </p:spTgt>
                                        </p:tgtEl>
                                        <p:attrNameLst>
                                          <p:attrName>style.visibility</p:attrName>
                                        </p:attrNameLst>
                                      </p:cBhvr>
                                      <p:to>
                                        <p:strVal val="visible"/>
                                      </p:to>
                                    </p:set>
                                    <p:anim calcmode="lin" valueType="num">
                                      <p:cBhvr additive="base">
                                        <p:cTn id="37" dur="500" fill="hold"/>
                                        <p:tgtEl>
                                          <p:spTgt spid="2447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4473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PQuestion"/>
          <p:cNvSpPr>
            <a:spLocks noGrp="1"/>
          </p:cNvSpPr>
          <p:nvPr>
            <p:ph type="title"/>
          </p:nvPr>
        </p:nvSpPr>
        <p:spPr>
          <a:xfrm>
            <a:off x="1371600" y="381000"/>
            <a:ext cx="7772400" cy="1143000"/>
          </a:xfrm>
        </p:spPr>
        <p:txBody>
          <a:bodyPr>
            <a:normAutofit fontScale="90000"/>
          </a:bodyPr>
          <a:lstStyle/>
          <a:p>
            <a:r>
              <a:rPr lang="en-US" sz="3200" i="1" dirty="0" smtClean="0"/>
              <a:t>How </a:t>
            </a:r>
            <a:r>
              <a:rPr lang="en-US" sz="3200" i="1" dirty="0"/>
              <a:t>students </a:t>
            </a:r>
            <a:r>
              <a:rPr lang="en-US" sz="3200" i="1" dirty="0" smtClean="0"/>
              <a:t>answered</a:t>
            </a:r>
            <a:r>
              <a:rPr lang="en-US" sz="3200" i="1" dirty="0"/>
              <a:t/>
            </a:r>
            <a:br>
              <a:rPr lang="en-US" sz="3200" i="1" dirty="0"/>
            </a:br>
            <a:r>
              <a:rPr lang="en-US" sz="1200" dirty="0"/>
              <a:t/>
            </a:r>
            <a:br>
              <a:rPr lang="en-US" sz="1200" dirty="0"/>
            </a:br>
            <a:r>
              <a:rPr lang="en-US" sz="1200" dirty="0"/>
              <a:t/>
            </a:r>
            <a:br>
              <a:rPr lang="en-US" sz="1200" dirty="0"/>
            </a:br>
            <a:r>
              <a:rPr lang="en-US" sz="3200" dirty="0"/>
              <a:t>At what level of Bloom’s did you have to operate to make A’s or B’s in high school?</a:t>
            </a:r>
            <a:endParaRPr lang="en-US" sz="3200" dirty="0">
              <a:latin typeface="+mn-lt"/>
            </a:endParaRPr>
          </a:p>
        </p:txBody>
      </p:sp>
      <p:graphicFrame>
        <p:nvGraphicFramePr>
          <p:cNvPr id="4" name="TPChart"/>
          <p:cNvGraphicFramePr>
            <a:graphicFrameLocks noChangeAspect="1"/>
          </p:cNvGraphicFramePr>
          <p:nvPr>
            <p:extLst>
              <p:ext uri="{D42A27DB-BD31-4B8C-83A1-F6EECF244321}">
                <p14:modId xmlns:p14="http://schemas.microsoft.com/office/powerpoint/2010/main" xmlns="" val="406868929"/>
              </p:ext>
            </p:extLst>
          </p:nvPr>
        </p:nvGraphicFramePr>
        <p:xfrm>
          <a:off x="4508500" y="1651000"/>
          <a:ext cx="4572000" cy="5143500"/>
        </p:xfrm>
        <a:graphic>
          <a:graphicData uri="http://schemas.openxmlformats.org/presentationml/2006/ole">
            <p:oleObj spid="_x0000_s16454" name="Chart" r:id="rId5" imgW="4572000" imgH="5143500" progId="MSGraph.Chart.8">
              <p:embed followColorScheme="full"/>
            </p:oleObj>
          </a:graphicData>
        </a:graphic>
      </p:graphicFrame>
      <p:sp>
        <p:nvSpPr>
          <p:cNvPr id="3" name="TPAnswers"/>
          <p:cNvSpPr>
            <a:spLocks noGrp="1"/>
          </p:cNvSpPr>
          <p:nvPr>
            <p:ph type="body" idx="1"/>
            <p:custDataLst>
              <p:tags r:id="rId3"/>
            </p:custDataLst>
          </p:nvPr>
        </p:nvSpPr>
        <p:spPr>
          <a:xfrm>
            <a:off x="1295400" y="2362200"/>
            <a:ext cx="4114800" cy="4114800"/>
          </a:xfrm>
        </p:spPr>
        <p:txBody>
          <a:bodyPr>
            <a:noAutofit/>
          </a:bodyPr>
          <a:lstStyle/>
          <a:p>
            <a:pPr marL="514350" indent="-514350">
              <a:spcAft>
                <a:spcPts val="0"/>
              </a:spcAft>
              <a:buAutoNum type="arabicPeriod"/>
            </a:pPr>
            <a:r>
              <a:rPr lang="en-US" dirty="0" smtClean="0">
                <a:solidFill>
                  <a:schemeClr val="tx1"/>
                </a:solidFill>
                <a:latin typeface="+mn-lt"/>
              </a:rPr>
              <a:t>Knowledge</a:t>
            </a:r>
          </a:p>
          <a:p>
            <a:pPr marL="514350" indent="-514350">
              <a:spcAft>
                <a:spcPts val="0"/>
              </a:spcAft>
              <a:buAutoNum type="arabicPeriod"/>
            </a:pPr>
            <a:r>
              <a:rPr lang="en-US" dirty="0" smtClean="0">
                <a:solidFill>
                  <a:schemeClr val="tx1"/>
                </a:solidFill>
                <a:latin typeface="+mn-lt"/>
              </a:rPr>
              <a:t>Comprehension</a:t>
            </a:r>
          </a:p>
          <a:p>
            <a:pPr marL="514350" indent="-514350">
              <a:spcAft>
                <a:spcPts val="0"/>
              </a:spcAft>
              <a:buAutoNum type="arabicPeriod"/>
            </a:pPr>
            <a:r>
              <a:rPr lang="en-US" dirty="0" smtClean="0">
                <a:solidFill>
                  <a:schemeClr val="tx1"/>
                </a:solidFill>
                <a:latin typeface="+mn-lt"/>
              </a:rPr>
              <a:t>Application</a:t>
            </a:r>
          </a:p>
          <a:p>
            <a:pPr marL="514350" indent="-514350">
              <a:spcAft>
                <a:spcPts val="0"/>
              </a:spcAft>
              <a:buAutoNum type="arabicPeriod"/>
            </a:pPr>
            <a:r>
              <a:rPr lang="en-US" dirty="0" smtClean="0">
                <a:solidFill>
                  <a:schemeClr val="tx1"/>
                </a:solidFill>
                <a:latin typeface="+mn-lt"/>
              </a:rPr>
              <a:t>Analysis</a:t>
            </a:r>
          </a:p>
          <a:p>
            <a:pPr marL="514350" indent="-514350">
              <a:spcAft>
                <a:spcPts val="0"/>
              </a:spcAft>
              <a:buAutoNum type="arabicPeriod"/>
            </a:pPr>
            <a:r>
              <a:rPr lang="en-US" dirty="0" smtClean="0">
                <a:solidFill>
                  <a:schemeClr val="tx1"/>
                </a:solidFill>
                <a:latin typeface="+mn-lt"/>
              </a:rPr>
              <a:t>Synthesis</a:t>
            </a:r>
          </a:p>
          <a:p>
            <a:pPr marL="514350" indent="-514350">
              <a:spcAft>
                <a:spcPts val="0"/>
              </a:spcAft>
              <a:buAutoNum type="arabicPeriod"/>
            </a:pPr>
            <a:r>
              <a:rPr lang="en-US" dirty="0" smtClean="0">
                <a:solidFill>
                  <a:schemeClr val="tx1"/>
                </a:solidFill>
                <a:latin typeface="+mn-lt"/>
              </a:rPr>
              <a:t>Evaluation</a:t>
            </a:r>
            <a:endParaRPr lang="en-US" dirty="0">
              <a:solidFill>
                <a:schemeClr val="tx1"/>
              </a:solidFill>
              <a:latin typeface="+mn-lt"/>
            </a:endParaRPr>
          </a:p>
        </p:txBody>
      </p:sp>
      <p:sp>
        <p:nvSpPr>
          <p:cNvPr id="5" name="Rectangle 4"/>
          <p:cNvSpPr/>
          <p:nvPr/>
        </p:nvSpPr>
        <p:spPr>
          <a:xfrm>
            <a:off x="0" y="0"/>
            <a:ext cx="11430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76200" y="762000"/>
            <a:ext cx="9144000" cy="0"/>
          </a:xfrm>
          <a:prstGeom prst="line">
            <a:avLst/>
          </a:prstGeom>
          <a:ln w="127000">
            <a:solidFill>
              <a:srgbClr val="461D7C"/>
            </a:solidFill>
          </a:ln>
        </p:spPr>
        <p:style>
          <a:lnRef idx="1">
            <a:schemeClr val="accent1"/>
          </a:lnRef>
          <a:fillRef idx="0">
            <a:schemeClr val="accent1"/>
          </a:fillRef>
          <a:effectRef idx="0">
            <a:schemeClr val="accent1"/>
          </a:effectRef>
          <a:fontRef idx="minor">
            <a:schemeClr val="tx1"/>
          </a:fontRef>
        </p:style>
      </p:cxnSp>
    </p:spTree>
    <p:custDataLst>
      <p:tags r:id="rId2"/>
    </p:custDataLst>
    <p:extLst>
      <p:ext uri="{BB962C8B-B14F-4D97-AF65-F5344CB8AC3E}">
        <p14:creationId xmlns:p14="http://schemas.microsoft.com/office/powerpoint/2010/main" xmlns="" val="126584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PQuestion"/>
          <p:cNvSpPr>
            <a:spLocks noGrp="1"/>
          </p:cNvSpPr>
          <p:nvPr>
            <p:ph type="title"/>
          </p:nvPr>
        </p:nvSpPr>
        <p:spPr>
          <a:xfrm>
            <a:off x="1143000" y="381000"/>
            <a:ext cx="7772400" cy="1143000"/>
          </a:xfrm>
        </p:spPr>
        <p:txBody>
          <a:bodyPr>
            <a:normAutofit fontScale="90000"/>
          </a:bodyPr>
          <a:lstStyle/>
          <a:p>
            <a:r>
              <a:rPr lang="en-US" sz="3200" i="1" dirty="0"/>
              <a:t>How </a:t>
            </a:r>
            <a:r>
              <a:rPr lang="en-US" sz="3200" i="1" dirty="0" smtClean="0"/>
              <a:t>students answered</a:t>
            </a:r>
            <a:br>
              <a:rPr lang="en-US" sz="3200" i="1" dirty="0" smtClean="0"/>
            </a:br>
            <a:r>
              <a:rPr lang="en-US" sz="3200" i="1" dirty="0"/>
              <a:t/>
            </a:r>
            <a:br>
              <a:rPr lang="en-US" sz="3200" i="1" dirty="0"/>
            </a:br>
            <a:r>
              <a:rPr lang="en-US" sz="3200" dirty="0"/>
              <a:t>At what level of Bloom’s do you think you’ll need to be to make an A in Chem 1201?</a:t>
            </a:r>
          </a:p>
        </p:txBody>
      </p:sp>
      <p:graphicFrame>
        <p:nvGraphicFramePr>
          <p:cNvPr id="4" name="TPChart"/>
          <p:cNvGraphicFramePr>
            <a:graphicFrameLocks noChangeAspect="1"/>
          </p:cNvGraphicFramePr>
          <p:nvPr>
            <p:extLst>
              <p:ext uri="{D42A27DB-BD31-4B8C-83A1-F6EECF244321}">
                <p14:modId xmlns:p14="http://schemas.microsoft.com/office/powerpoint/2010/main" xmlns="" val="409922486"/>
              </p:ext>
            </p:extLst>
          </p:nvPr>
        </p:nvGraphicFramePr>
        <p:xfrm>
          <a:off x="4508500" y="1651000"/>
          <a:ext cx="4572000" cy="5143500"/>
        </p:xfrm>
        <a:graphic>
          <a:graphicData uri="http://schemas.openxmlformats.org/presentationml/2006/ole">
            <p:oleObj spid="_x0000_s18502" name="Chart" r:id="rId5" imgW="4572000" imgH="5143500" progId="MSGraph.Chart.8">
              <p:embed followColorScheme="full"/>
            </p:oleObj>
          </a:graphicData>
        </a:graphic>
      </p:graphicFrame>
      <p:sp>
        <p:nvSpPr>
          <p:cNvPr id="3" name="TPAnswers"/>
          <p:cNvSpPr>
            <a:spLocks noGrp="1"/>
          </p:cNvSpPr>
          <p:nvPr>
            <p:ph type="body" idx="1"/>
            <p:custDataLst>
              <p:tags r:id="rId3"/>
            </p:custDataLst>
          </p:nvPr>
        </p:nvSpPr>
        <p:spPr>
          <a:xfrm>
            <a:off x="1219200" y="2209800"/>
            <a:ext cx="4114800" cy="4114800"/>
          </a:xfrm>
        </p:spPr>
        <p:txBody>
          <a:bodyPr>
            <a:noAutofit/>
          </a:bodyPr>
          <a:lstStyle/>
          <a:p>
            <a:pPr marL="514350" indent="-514350">
              <a:spcAft>
                <a:spcPts val="0"/>
              </a:spcAft>
              <a:buAutoNum type="arabicPeriod"/>
            </a:pPr>
            <a:r>
              <a:rPr lang="en-US" dirty="0" smtClean="0">
                <a:solidFill>
                  <a:schemeClr val="tx1"/>
                </a:solidFill>
                <a:latin typeface="+mn-lt"/>
              </a:rPr>
              <a:t>Knowledge</a:t>
            </a:r>
          </a:p>
          <a:p>
            <a:pPr marL="514350" indent="-514350">
              <a:spcAft>
                <a:spcPts val="0"/>
              </a:spcAft>
              <a:buAutoNum type="arabicPeriod"/>
            </a:pPr>
            <a:r>
              <a:rPr lang="en-US" dirty="0" smtClean="0">
                <a:solidFill>
                  <a:schemeClr val="tx1"/>
                </a:solidFill>
                <a:latin typeface="+mn-lt"/>
              </a:rPr>
              <a:t>Comprehension</a:t>
            </a:r>
          </a:p>
          <a:p>
            <a:pPr marL="514350" indent="-514350">
              <a:spcAft>
                <a:spcPts val="0"/>
              </a:spcAft>
              <a:buAutoNum type="arabicPeriod"/>
            </a:pPr>
            <a:r>
              <a:rPr lang="en-US" dirty="0" smtClean="0">
                <a:solidFill>
                  <a:schemeClr val="tx1"/>
                </a:solidFill>
                <a:latin typeface="+mn-lt"/>
              </a:rPr>
              <a:t>Application</a:t>
            </a:r>
          </a:p>
          <a:p>
            <a:pPr marL="514350" indent="-514350">
              <a:spcAft>
                <a:spcPts val="0"/>
              </a:spcAft>
              <a:buAutoNum type="arabicPeriod"/>
            </a:pPr>
            <a:r>
              <a:rPr lang="en-US" dirty="0" smtClean="0">
                <a:solidFill>
                  <a:schemeClr val="tx1"/>
                </a:solidFill>
                <a:latin typeface="+mn-lt"/>
              </a:rPr>
              <a:t>Analysis</a:t>
            </a:r>
          </a:p>
          <a:p>
            <a:pPr marL="514350" indent="-514350">
              <a:spcAft>
                <a:spcPts val="0"/>
              </a:spcAft>
              <a:buAutoNum type="arabicPeriod"/>
            </a:pPr>
            <a:r>
              <a:rPr lang="en-US" dirty="0" smtClean="0">
                <a:solidFill>
                  <a:schemeClr val="tx1"/>
                </a:solidFill>
                <a:latin typeface="+mn-lt"/>
              </a:rPr>
              <a:t>Synthesis</a:t>
            </a:r>
          </a:p>
          <a:p>
            <a:pPr marL="514350" indent="-514350">
              <a:spcAft>
                <a:spcPts val="0"/>
              </a:spcAft>
              <a:buAutoNum type="arabicPeriod"/>
            </a:pPr>
            <a:r>
              <a:rPr lang="en-US" dirty="0" smtClean="0">
                <a:solidFill>
                  <a:schemeClr val="tx1"/>
                </a:solidFill>
                <a:latin typeface="+mn-lt"/>
              </a:rPr>
              <a:t>Evaluation</a:t>
            </a:r>
            <a:endParaRPr lang="en-US" dirty="0">
              <a:solidFill>
                <a:schemeClr val="tx1"/>
              </a:solidFill>
              <a:latin typeface="+mn-lt"/>
            </a:endParaRPr>
          </a:p>
        </p:txBody>
      </p:sp>
      <p:sp>
        <p:nvSpPr>
          <p:cNvPr id="5" name="Rectangle 4"/>
          <p:cNvSpPr/>
          <p:nvPr/>
        </p:nvSpPr>
        <p:spPr>
          <a:xfrm>
            <a:off x="0" y="0"/>
            <a:ext cx="11430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76200" y="762000"/>
            <a:ext cx="9144000" cy="0"/>
          </a:xfrm>
          <a:prstGeom prst="line">
            <a:avLst/>
          </a:prstGeom>
          <a:ln w="127000">
            <a:solidFill>
              <a:srgbClr val="461D7C"/>
            </a:solidFill>
          </a:ln>
        </p:spPr>
        <p:style>
          <a:lnRef idx="1">
            <a:schemeClr val="accent1"/>
          </a:lnRef>
          <a:fillRef idx="0">
            <a:schemeClr val="accent1"/>
          </a:fillRef>
          <a:effectRef idx="0">
            <a:schemeClr val="accent1"/>
          </a:effectRef>
          <a:fontRef idx="minor">
            <a:schemeClr val="tx1"/>
          </a:fontRef>
        </p:style>
      </p:cxnSp>
    </p:spTree>
    <p:custDataLst>
      <p:tags r:id="rId2"/>
    </p:custDataLst>
    <p:extLst>
      <p:ext uri="{BB962C8B-B14F-4D97-AF65-F5344CB8AC3E}">
        <p14:creationId xmlns:p14="http://schemas.microsoft.com/office/powerpoint/2010/main" xmlns="" val="193639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71600" y="2133600"/>
            <a:ext cx="7772400" cy="1143000"/>
          </a:xfrm>
        </p:spPr>
        <p:txBody>
          <a:bodyPr>
            <a:normAutofit fontScale="90000"/>
          </a:bodyPr>
          <a:lstStyle/>
          <a:p>
            <a:pPr eaLnBrk="1" hangingPunct="1"/>
            <a:r>
              <a:rPr lang="en-US" dirty="0" smtClean="0">
                <a:latin typeface="+mj-lt"/>
              </a:rPr>
              <a:t>How do we teach students to move higher on Bloom’s Taxonomy?</a:t>
            </a:r>
            <a:br>
              <a:rPr lang="en-US" dirty="0" smtClean="0">
                <a:latin typeface="+mj-lt"/>
              </a:rPr>
            </a:br>
            <a:r>
              <a:rPr lang="en-US" dirty="0" smtClean="0">
                <a:latin typeface="+mj-lt"/>
              </a:rPr>
              <a:t/>
            </a:r>
            <a:br>
              <a:rPr lang="en-US" dirty="0" smtClean="0">
                <a:latin typeface="+mj-lt"/>
              </a:rPr>
            </a:br>
            <a:r>
              <a:rPr lang="en-US" dirty="0" smtClean="0">
                <a:latin typeface="+mj-lt"/>
              </a:rPr>
              <a:t>Teach them the Study Cycle*</a:t>
            </a: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3" name="Rectangle 2"/>
          <p:cNvSpPr/>
          <p:nvPr/>
        </p:nvSpPr>
        <p:spPr>
          <a:xfrm>
            <a:off x="3276600" y="5638800"/>
            <a:ext cx="5867400" cy="369332"/>
          </a:xfrm>
          <a:prstGeom prst="rect">
            <a:avLst/>
          </a:prstGeom>
        </p:spPr>
        <p:txBody>
          <a:bodyPr wrap="square">
            <a:spAutoFit/>
          </a:bodyPr>
          <a:lstStyle/>
          <a:p>
            <a:r>
              <a:rPr lang="en-US" b="1" i="1" dirty="0" smtClean="0">
                <a:solidFill>
                  <a:srgbClr val="461D7C"/>
                </a:solidFill>
                <a:latin typeface="Arial" pitchFamily="34" charset="0"/>
              </a:rPr>
              <a:t>*adapted from Frank Christ’s PLRS system</a:t>
            </a:r>
            <a:endParaRPr lang="en-US" dirty="0">
              <a:solidFill>
                <a:srgbClr val="461D7C"/>
              </a:solidFill>
            </a:endParaRPr>
          </a:p>
        </p:txBody>
      </p:sp>
      <p:pic>
        <p:nvPicPr>
          <p:cNvPr id="19458" name="Picture 2" descr="C:\Documents and Settings\Saundra\Local Settings\Temporary Internet Files\Content.IE5\27WC1QYS\MC900231936[1].wmf"/>
          <p:cNvPicPr>
            <a:picLocks noChangeAspect="1" noChangeArrowheads="1"/>
          </p:cNvPicPr>
          <p:nvPr/>
        </p:nvPicPr>
        <p:blipFill>
          <a:blip r:embed="rId3" cstate="print"/>
          <a:srcRect/>
          <a:stretch>
            <a:fillRect/>
          </a:stretch>
        </p:blipFill>
        <p:spPr bwMode="auto">
          <a:xfrm>
            <a:off x="3886200" y="3276600"/>
            <a:ext cx="1753354" cy="2139636"/>
          </a:xfrm>
          <a:prstGeom prst="rect">
            <a:avLst/>
          </a:prstGeom>
          <a:noFill/>
        </p:spPr>
      </p:pic>
      <p:cxnSp>
        <p:nvCxnSpPr>
          <p:cNvPr id="5" name="Straight Connector 4"/>
          <p:cNvCxnSpPr/>
          <p:nvPr/>
        </p:nvCxnSpPr>
        <p:spPr>
          <a:xfrm>
            <a:off x="0" y="6172200"/>
            <a:ext cx="9144000" cy="0"/>
          </a:xfrm>
          <a:prstGeom prst="line">
            <a:avLst/>
          </a:prstGeom>
          <a:ln w="63500">
            <a:solidFill>
              <a:srgbClr val="461D7C"/>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0"/>
            <a:ext cx="11430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7127455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6"/>
          <p:cNvGrpSpPr/>
          <p:nvPr/>
        </p:nvGrpSpPr>
        <p:grpSpPr>
          <a:xfrm>
            <a:off x="428453" y="381000"/>
            <a:ext cx="4114800" cy="4648200"/>
            <a:chOff x="144629" y="419114"/>
            <a:chExt cx="4351170" cy="4495755"/>
          </a:xfrm>
          <a:solidFill>
            <a:srgbClr val="BD5D2D"/>
          </a:solidFill>
          <a:scene3d>
            <a:camera prst="orthographicFront"/>
            <a:lightRig rig="flat" dir="t"/>
          </a:scene3d>
        </p:grpSpPr>
        <p:sp>
          <p:nvSpPr>
            <p:cNvPr id="28" name="Oval 27"/>
            <p:cNvSpPr/>
            <p:nvPr/>
          </p:nvSpPr>
          <p:spPr>
            <a:xfrm>
              <a:off x="144629" y="419114"/>
              <a:ext cx="4351170" cy="4495755"/>
            </a:xfrm>
            <a:prstGeom prst="ellipse">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sp>
        <p:sp>
          <p:nvSpPr>
            <p:cNvPr id="33" name="Oval 4"/>
            <p:cNvSpPr/>
            <p:nvPr/>
          </p:nvSpPr>
          <p:spPr>
            <a:xfrm>
              <a:off x="1711921" y="643902"/>
              <a:ext cx="1216587" cy="67436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4</a:t>
              </a:r>
              <a:br>
                <a:rPr lang="en-US" sz="2000" kern="1200" dirty="0" smtClean="0"/>
              </a:br>
              <a:r>
                <a:rPr lang="en-US" sz="2000" kern="1200" dirty="0" smtClean="0">
                  <a:solidFill>
                    <a:schemeClr val="bg1"/>
                  </a:solidFill>
                </a:rPr>
                <a:t>Reflect</a:t>
              </a:r>
              <a:endParaRPr lang="en-US" sz="2000" kern="1200" dirty="0">
                <a:solidFill>
                  <a:schemeClr val="bg1"/>
                </a:solidFill>
              </a:endParaRPr>
            </a:p>
          </p:txBody>
        </p:sp>
      </p:grpSp>
      <p:graphicFrame>
        <p:nvGraphicFramePr>
          <p:cNvPr id="29" name="Diagram 28"/>
          <p:cNvGraphicFramePr/>
          <p:nvPr>
            <p:extLst>
              <p:ext uri="{D42A27DB-BD31-4B8C-83A1-F6EECF244321}">
                <p14:modId xmlns:p14="http://schemas.microsoft.com/office/powerpoint/2010/main" xmlns="" val="273600366"/>
              </p:ext>
            </p:extLst>
          </p:nvPr>
        </p:nvGraphicFramePr>
        <p:xfrm>
          <a:off x="-228600" y="418107"/>
          <a:ext cx="5289176" cy="37666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ounded Rectangle 8"/>
          <p:cNvSpPr/>
          <p:nvPr/>
        </p:nvSpPr>
        <p:spPr>
          <a:xfrm>
            <a:off x="457200" y="5292636"/>
            <a:ext cx="8264745" cy="990600"/>
          </a:xfrm>
          <a:prstGeom prst="roundRect">
            <a:avLst>
              <a:gd name="adj" fmla="val 10000"/>
            </a:avLst>
          </a:prstGeom>
          <a:noFill/>
          <a:ln>
            <a:solidFill>
              <a:schemeClr val="bg1">
                <a:lumMod val="75000"/>
              </a:schemeClr>
            </a:solidFill>
            <a:prstDash val="solid"/>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TextBox 16"/>
          <p:cNvSpPr txBox="1"/>
          <p:nvPr/>
        </p:nvSpPr>
        <p:spPr>
          <a:xfrm>
            <a:off x="0" y="0"/>
            <a:ext cx="9144000" cy="646331"/>
          </a:xfrm>
          <a:prstGeom prst="rect">
            <a:avLst/>
          </a:prstGeom>
          <a:solidFill>
            <a:srgbClr val="666666"/>
          </a:solidFill>
        </p:spPr>
        <p:txBody>
          <a:bodyPr wrap="square" tIns="182880" rIns="457200" bIns="91440" rtlCol="0">
            <a:spAutoFit/>
          </a:bodyPr>
          <a:lstStyle/>
          <a:p>
            <a:pPr algn="r"/>
            <a:r>
              <a:rPr lang="en-US" sz="2400" b="1" dirty="0" smtClean="0">
                <a:solidFill>
                  <a:schemeClr val="bg1"/>
                </a:solidFill>
                <a:latin typeface="Goudy Old Style" pitchFamily="18" charset="0"/>
              </a:rPr>
              <a:t>The Study Cycle  </a:t>
            </a:r>
            <a:endParaRPr lang="en-US" sz="2400" b="1" dirty="0">
              <a:solidFill>
                <a:schemeClr val="bg1"/>
              </a:solidFill>
              <a:latin typeface="Goudy Old Style" pitchFamily="18" charset="0"/>
            </a:endParaRPr>
          </a:p>
        </p:txBody>
      </p:sp>
      <p:graphicFrame>
        <p:nvGraphicFramePr>
          <p:cNvPr id="22" name="Table 21"/>
          <p:cNvGraphicFramePr>
            <a:graphicFrameLocks noGrp="1"/>
          </p:cNvGraphicFramePr>
          <p:nvPr>
            <p:extLst>
              <p:ext uri="{D42A27DB-BD31-4B8C-83A1-F6EECF244321}">
                <p14:modId xmlns:p14="http://schemas.microsoft.com/office/powerpoint/2010/main" xmlns="" val="1134807339"/>
              </p:ext>
            </p:extLst>
          </p:nvPr>
        </p:nvGraphicFramePr>
        <p:xfrm>
          <a:off x="457200" y="5368836"/>
          <a:ext cx="8157883" cy="863165"/>
        </p:xfrm>
        <a:graphic>
          <a:graphicData uri="http://schemas.openxmlformats.org/drawingml/2006/table">
            <a:tbl>
              <a:tblPr/>
              <a:tblGrid>
                <a:gridCol w="325704"/>
                <a:gridCol w="1274496"/>
                <a:gridCol w="1143000"/>
                <a:gridCol w="5414683"/>
              </a:tblGrid>
              <a:tr h="209230">
                <a:tc>
                  <a:txBody>
                    <a:bodyPr/>
                    <a:lstStyle/>
                    <a:p>
                      <a:pPr marL="0" marR="0" algn="l">
                        <a:lnSpc>
                          <a:spcPct val="115000"/>
                        </a:lnSpc>
                        <a:spcBef>
                          <a:spcPts val="0"/>
                        </a:spcBef>
                        <a:spcAft>
                          <a:spcPts val="0"/>
                        </a:spcAft>
                      </a:pPr>
                      <a:r>
                        <a:rPr lang="en-US" sz="900" b="1" dirty="0">
                          <a:solidFill>
                            <a:schemeClr val="tx1"/>
                          </a:solidFill>
                          <a:latin typeface="+mn-lt"/>
                          <a:ea typeface="Calibri"/>
                          <a:cs typeface="Times New Roman"/>
                        </a:rPr>
                        <a:t>1</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1000" b="1" dirty="0">
                          <a:solidFill>
                            <a:schemeClr val="tx1"/>
                          </a:solidFill>
                          <a:latin typeface="+mn-lt"/>
                          <a:ea typeface="Calibri"/>
                          <a:cs typeface="Times New Roman"/>
                        </a:rPr>
                        <a:t>Set a Goal</a:t>
                      </a: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1000" dirty="0" smtClean="0">
                          <a:solidFill>
                            <a:schemeClr val="tx1"/>
                          </a:solidFill>
                          <a:latin typeface="+mn-lt"/>
                          <a:ea typeface="Calibri"/>
                          <a:cs typeface="Times New Roman"/>
                        </a:rPr>
                        <a:t>1-2 min</a:t>
                      </a:r>
                      <a:endParaRPr lang="en-US" sz="1000" dirty="0">
                        <a:solidFill>
                          <a:schemeClr val="tx1"/>
                        </a:solidFill>
                        <a:latin typeface="+mn-lt"/>
                        <a:ea typeface="Calibri"/>
                        <a:cs typeface="Times New Roman"/>
                      </a:endParaRPr>
                    </a:p>
                  </a:txBody>
                  <a:tcPr marL="56165" marR="56165" marT="0" marB="0">
                    <a:lnL>
                      <a:noFill/>
                    </a:lnL>
                    <a:lnR>
                      <a:noFill/>
                    </a:lnR>
                    <a:lnT>
                      <a:noFill/>
                    </a:lnT>
                    <a:lnB>
                      <a:noFill/>
                    </a:lnB>
                  </a:tcPr>
                </a:tc>
                <a:tc>
                  <a:txBody>
                    <a:bodyPr/>
                    <a:lstStyle/>
                    <a:p>
                      <a:pPr marL="0" marR="0" algn="l">
                        <a:spcBef>
                          <a:spcPts val="0"/>
                        </a:spcBef>
                        <a:spcAft>
                          <a:spcPts val="0"/>
                        </a:spcAft>
                      </a:pPr>
                      <a:r>
                        <a:rPr lang="en-US" sz="1000" b="1" kern="1200" dirty="0">
                          <a:solidFill>
                            <a:schemeClr val="tx1"/>
                          </a:solidFill>
                          <a:latin typeface="+mn-lt"/>
                          <a:ea typeface="Times New Roman"/>
                          <a:cs typeface="Times New Roman"/>
                        </a:rPr>
                        <a:t>Decide what you want to accomplish in your study session </a:t>
                      </a:r>
                      <a:endParaRPr lang="en-US" sz="1000" dirty="0">
                        <a:solidFill>
                          <a:schemeClr val="tx1"/>
                        </a:solidFill>
                        <a:latin typeface="+mn-lt"/>
                        <a:ea typeface="Times New Roman"/>
                        <a:cs typeface="Times New Roman"/>
                      </a:endParaRPr>
                    </a:p>
                  </a:txBody>
                  <a:tcPr marL="56165" marR="56165" marT="0" marB="0">
                    <a:lnL>
                      <a:noFill/>
                    </a:lnL>
                    <a:lnR>
                      <a:noFill/>
                    </a:lnR>
                    <a:lnT>
                      <a:noFill/>
                    </a:lnT>
                    <a:lnB>
                      <a:noFill/>
                    </a:lnB>
                  </a:tcPr>
                </a:tc>
              </a:tr>
              <a:tr h="222135">
                <a:tc>
                  <a:txBody>
                    <a:bodyPr/>
                    <a:lstStyle/>
                    <a:p>
                      <a:pPr marL="0" marR="0" algn="l">
                        <a:lnSpc>
                          <a:spcPct val="115000"/>
                        </a:lnSpc>
                        <a:spcBef>
                          <a:spcPts val="0"/>
                        </a:spcBef>
                        <a:spcAft>
                          <a:spcPts val="0"/>
                        </a:spcAft>
                      </a:pPr>
                      <a:r>
                        <a:rPr lang="en-US" sz="900" b="1" dirty="0">
                          <a:solidFill>
                            <a:schemeClr val="tx1"/>
                          </a:solidFill>
                          <a:latin typeface="+mn-lt"/>
                          <a:ea typeface="Calibri"/>
                          <a:cs typeface="Times New Roman"/>
                        </a:rPr>
                        <a:t>2</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1000" b="1" dirty="0">
                          <a:solidFill>
                            <a:schemeClr val="tx1"/>
                          </a:solidFill>
                          <a:latin typeface="+mn-lt"/>
                          <a:ea typeface="Calibri"/>
                          <a:cs typeface="Times New Roman"/>
                        </a:rPr>
                        <a:t>Study with Focus</a:t>
                      </a: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1000" dirty="0" smtClean="0">
                          <a:solidFill>
                            <a:schemeClr val="tx1"/>
                          </a:solidFill>
                          <a:latin typeface="+mn-lt"/>
                          <a:ea typeface="Calibri"/>
                          <a:cs typeface="Times New Roman"/>
                        </a:rPr>
                        <a:t>30-50 min</a:t>
                      </a:r>
                      <a:endParaRPr lang="en-US" sz="1000" dirty="0">
                        <a:solidFill>
                          <a:schemeClr val="tx1"/>
                        </a:solidFill>
                        <a:latin typeface="+mn-lt"/>
                        <a:ea typeface="Calibri"/>
                        <a:cs typeface="Times New Roman"/>
                      </a:endParaRPr>
                    </a:p>
                  </a:txBody>
                  <a:tcPr marL="56165" marR="56165" marT="0" marB="0">
                    <a:lnL>
                      <a:noFill/>
                    </a:lnL>
                    <a:lnR>
                      <a:noFill/>
                    </a:lnR>
                    <a:lnT>
                      <a:noFill/>
                    </a:lnT>
                    <a:lnB>
                      <a:noFill/>
                    </a:lnB>
                  </a:tcPr>
                </a:tc>
                <a:tc>
                  <a:txBody>
                    <a:bodyPr/>
                    <a:lstStyle/>
                    <a:p>
                      <a:pPr marL="0" marR="0" algn="l">
                        <a:spcBef>
                          <a:spcPts val="0"/>
                        </a:spcBef>
                        <a:spcAft>
                          <a:spcPts val="0"/>
                        </a:spcAft>
                      </a:pPr>
                      <a:r>
                        <a:rPr lang="en-US" sz="1000" b="1" kern="1200" dirty="0" smtClean="0">
                          <a:solidFill>
                            <a:schemeClr val="tx1"/>
                          </a:solidFill>
                          <a:latin typeface="+mn-lt"/>
                          <a:ea typeface="Times New Roman"/>
                          <a:cs typeface="Times New Roman"/>
                        </a:rPr>
                        <a:t>Interact with material</a:t>
                      </a:r>
                      <a:r>
                        <a:rPr lang="en-US" sz="1000" b="0" dirty="0" smtClean="0">
                          <a:solidFill>
                            <a:schemeClr val="tx1"/>
                          </a:solidFill>
                          <a:latin typeface="+mn-lt"/>
                          <a:ea typeface="Times New Roman"/>
                          <a:cs typeface="Times New Roman"/>
                        </a:rPr>
                        <a:t>- organize, concept </a:t>
                      </a:r>
                      <a:r>
                        <a:rPr lang="en-US" sz="1000" b="0" dirty="0">
                          <a:solidFill>
                            <a:schemeClr val="tx1"/>
                          </a:solidFill>
                          <a:latin typeface="+mn-lt"/>
                          <a:ea typeface="Times New Roman"/>
                          <a:cs typeface="Times New Roman"/>
                        </a:rPr>
                        <a:t>map, </a:t>
                      </a:r>
                      <a:r>
                        <a:rPr lang="en-US" sz="1000" b="0" dirty="0" smtClean="0">
                          <a:solidFill>
                            <a:schemeClr val="tx1"/>
                          </a:solidFill>
                          <a:latin typeface="+mn-lt"/>
                          <a:ea typeface="Times New Roman"/>
                          <a:cs typeface="Times New Roman"/>
                        </a:rPr>
                        <a:t>summarize,</a:t>
                      </a:r>
                      <a:r>
                        <a:rPr lang="en-US" sz="1000" b="0" baseline="0" dirty="0" smtClean="0">
                          <a:solidFill>
                            <a:schemeClr val="tx1"/>
                          </a:solidFill>
                          <a:latin typeface="+mn-lt"/>
                          <a:ea typeface="Times New Roman"/>
                          <a:cs typeface="Times New Roman"/>
                        </a:rPr>
                        <a:t> process, re-read, fill-in notes, reflect, etc.</a:t>
                      </a:r>
                      <a:r>
                        <a:rPr lang="en-US" sz="1000" b="0" kern="1200" dirty="0" smtClean="0">
                          <a:solidFill>
                            <a:schemeClr val="tx1"/>
                          </a:solidFill>
                          <a:latin typeface="+mn-lt"/>
                          <a:ea typeface="Times New Roman"/>
                          <a:cs typeface="Times New Roman"/>
                        </a:rPr>
                        <a:t>  </a:t>
                      </a:r>
                      <a:endParaRPr lang="en-US" sz="1000" b="0" dirty="0">
                        <a:solidFill>
                          <a:schemeClr val="tx1"/>
                        </a:solidFill>
                        <a:latin typeface="+mn-lt"/>
                        <a:ea typeface="Times New Roman"/>
                        <a:cs typeface="Times New Roman"/>
                      </a:endParaRPr>
                    </a:p>
                  </a:txBody>
                  <a:tcPr marL="56165" marR="56165" marT="0" marB="0">
                    <a:lnL>
                      <a:noFill/>
                    </a:lnL>
                    <a:lnR>
                      <a:noFill/>
                    </a:lnR>
                    <a:lnT>
                      <a:noFill/>
                    </a:lnT>
                    <a:lnB>
                      <a:noFill/>
                    </a:lnB>
                  </a:tcPr>
                </a:tc>
              </a:tr>
              <a:tr h="209230">
                <a:tc>
                  <a:txBody>
                    <a:bodyPr/>
                    <a:lstStyle/>
                    <a:p>
                      <a:pPr marL="0" marR="0" algn="l">
                        <a:lnSpc>
                          <a:spcPct val="115000"/>
                        </a:lnSpc>
                        <a:spcBef>
                          <a:spcPts val="0"/>
                        </a:spcBef>
                        <a:spcAft>
                          <a:spcPts val="0"/>
                        </a:spcAft>
                      </a:pPr>
                      <a:r>
                        <a:rPr lang="en-US" sz="900" b="1" dirty="0">
                          <a:solidFill>
                            <a:schemeClr val="tx1"/>
                          </a:solidFill>
                          <a:latin typeface="+mn-lt"/>
                          <a:ea typeface="Calibri"/>
                          <a:cs typeface="Times New Roman"/>
                        </a:rPr>
                        <a:t>3</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1000" b="1" dirty="0" smtClean="0">
                          <a:solidFill>
                            <a:schemeClr val="tx1"/>
                          </a:solidFill>
                          <a:latin typeface="+mn-lt"/>
                          <a:ea typeface="Calibri"/>
                          <a:cs typeface="Times New Roman"/>
                        </a:rPr>
                        <a:t>Reward</a:t>
                      </a:r>
                      <a:r>
                        <a:rPr lang="en-US" sz="1000" b="1" baseline="0" dirty="0" smtClean="0">
                          <a:solidFill>
                            <a:schemeClr val="tx1"/>
                          </a:solidFill>
                          <a:latin typeface="+mn-lt"/>
                          <a:ea typeface="Calibri"/>
                          <a:cs typeface="Times New Roman"/>
                        </a:rPr>
                        <a:t> Yourself</a:t>
                      </a:r>
                      <a:endParaRPr lang="en-US" sz="1000" b="1" dirty="0">
                        <a:solidFill>
                          <a:schemeClr val="tx1"/>
                        </a:solidFill>
                        <a:latin typeface="+mn-lt"/>
                        <a:ea typeface="Calibri"/>
                        <a:cs typeface="Times New Roman"/>
                      </a:endParaRP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1000" dirty="0" smtClean="0">
                          <a:solidFill>
                            <a:schemeClr val="tx1"/>
                          </a:solidFill>
                          <a:latin typeface="+mn-lt"/>
                          <a:ea typeface="Calibri"/>
                          <a:cs typeface="Times New Roman"/>
                        </a:rPr>
                        <a:t>10-15 min</a:t>
                      </a:r>
                      <a:endParaRPr lang="en-US" sz="1000" dirty="0">
                        <a:solidFill>
                          <a:schemeClr val="tx1"/>
                        </a:solidFill>
                        <a:latin typeface="+mn-lt"/>
                        <a:ea typeface="Calibri"/>
                        <a:cs typeface="Times New Roman"/>
                      </a:endParaRPr>
                    </a:p>
                  </a:txBody>
                  <a:tcPr marL="56165" marR="56165" marT="0" marB="0">
                    <a:lnL>
                      <a:noFill/>
                    </a:lnL>
                    <a:lnR>
                      <a:noFill/>
                    </a:lnR>
                    <a:lnT>
                      <a:noFill/>
                    </a:lnT>
                    <a:lnB>
                      <a:noFill/>
                    </a:lnB>
                  </a:tcPr>
                </a:tc>
                <a:tc>
                  <a:txBody>
                    <a:bodyPr/>
                    <a:lstStyle/>
                    <a:p>
                      <a:pPr marL="0" marR="0" algn="l">
                        <a:lnSpc>
                          <a:spcPts val="1700"/>
                        </a:lnSpc>
                        <a:spcBef>
                          <a:spcPts val="0"/>
                        </a:spcBef>
                        <a:spcAft>
                          <a:spcPts val="0"/>
                        </a:spcAft>
                      </a:pPr>
                      <a:r>
                        <a:rPr lang="en-US" sz="1000" b="1" kern="1200" dirty="0" smtClean="0">
                          <a:solidFill>
                            <a:schemeClr val="tx1"/>
                          </a:solidFill>
                          <a:latin typeface="+mn-lt"/>
                          <a:ea typeface="Times New Roman"/>
                          <a:cs typeface="Times New Roman"/>
                        </a:rPr>
                        <a:t>Take</a:t>
                      </a:r>
                      <a:r>
                        <a:rPr lang="en-US" sz="1000" b="1" kern="1200" baseline="0" dirty="0" smtClean="0">
                          <a:solidFill>
                            <a:schemeClr val="tx1"/>
                          </a:solidFill>
                          <a:latin typeface="+mn-lt"/>
                          <a:ea typeface="Times New Roman"/>
                          <a:cs typeface="Times New Roman"/>
                        </a:rPr>
                        <a:t> a break</a:t>
                      </a:r>
                      <a:r>
                        <a:rPr lang="en-US" sz="1000" kern="1200" dirty="0" smtClean="0">
                          <a:solidFill>
                            <a:schemeClr val="tx1"/>
                          </a:solidFill>
                          <a:latin typeface="+mn-lt"/>
                          <a:ea typeface="Times New Roman"/>
                          <a:cs typeface="Times New Roman"/>
                        </a:rPr>
                        <a:t>– </a:t>
                      </a:r>
                      <a:r>
                        <a:rPr lang="en-US" sz="1000" kern="1200" dirty="0">
                          <a:solidFill>
                            <a:schemeClr val="tx1"/>
                          </a:solidFill>
                          <a:latin typeface="+mn-lt"/>
                          <a:ea typeface="Times New Roman"/>
                          <a:cs typeface="Times New Roman"/>
                        </a:rPr>
                        <a:t>call a friend, play a short game, get a snack</a:t>
                      </a:r>
                      <a:endParaRPr lang="en-US" sz="1000" dirty="0">
                        <a:solidFill>
                          <a:schemeClr val="tx1"/>
                        </a:solidFill>
                        <a:latin typeface="+mn-lt"/>
                        <a:ea typeface="Times New Roman"/>
                        <a:cs typeface="Times New Roman"/>
                      </a:endParaRPr>
                    </a:p>
                  </a:txBody>
                  <a:tcPr marL="56165" marR="56165" marT="0" marB="0">
                    <a:lnL>
                      <a:noFill/>
                    </a:lnL>
                    <a:lnR>
                      <a:noFill/>
                    </a:lnR>
                    <a:lnT>
                      <a:noFill/>
                    </a:lnT>
                    <a:lnB>
                      <a:noFill/>
                    </a:lnB>
                  </a:tcPr>
                </a:tc>
              </a:tr>
              <a:tr h="197605">
                <a:tc>
                  <a:txBody>
                    <a:bodyPr/>
                    <a:lstStyle/>
                    <a:p>
                      <a:pPr marL="0" marR="0" algn="l">
                        <a:lnSpc>
                          <a:spcPct val="115000"/>
                        </a:lnSpc>
                        <a:spcBef>
                          <a:spcPts val="0"/>
                        </a:spcBef>
                        <a:spcAft>
                          <a:spcPts val="0"/>
                        </a:spcAft>
                      </a:pPr>
                      <a:r>
                        <a:rPr lang="en-US" sz="900" b="1" dirty="0">
                          <a:solidFill>
                            <a:schemeClr val="tx1"/>
                          </a:solidFill>
                          <a:latin typeface="+mn-lt"/>
                          <a:ea typeface="Calibri"/>
                          <a:cs typeface="Times New Roman"/>
                        </a:rPr>
                        <a:t>4</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1000" b="1" dirty="0">
                          <a:solidFill>
                            <a:schemeClr val="tx1"/>
                          </a:solidFill>
                          <a:latin typeface="+mn-lt"/>
                          <a:ea typeface="Calibri"/>
                          <a:cs typeface="Times New Roman"/>
                        </a:rPr>
                        <a:t>Review</a:t>
                      </a: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1000" dirty="0" smtClean="0">
                          <a:solidFill>
                            <a:schemeClr val="tx1"/>
                          </a:solidFill>
                          <a:latin typeface="+mn-lt"/>
                          <a:ea typeface="Calibri"/>
                          <a:cs typeface="Times New Roman"/>
                        </a:rPr>
                        <a:t>5 min</a:t>
                      </a:r>
                      <a:endParaRPr lang="en-US" sz="1000" dirty="0">
                        <a:solidFill>
                          <a:schemeClr val="tx1"/>
                        </a:solidFill>
                        <a:latin typeface="+mn-lt"/>
                        <a:ea typeface="Calibri"/>
                        <a:cs typeface="Times New Roman"/>
                      </a:endParaRPr>
                    </a:p>
                  </a:txBody>
                  <a:tcPr marL="56165" marR="56165" marT="0" marB="0">
                    <a:lnL>
                      <a:noFill/>
                    </a:lnL>
                    <a:lnR>
                      <a:noFill/>
                    </a:lnR>
                    <a:lnT>
                      <a:noFill/>
                    </a:lnT>
                    <a:lnB>
                      <a:noFill/>
                    </a:lnB>
                  </a:tcPr>
                </a:tc>
                <a:tc>
                  <a:txBody>
                    <a:bodyPr/>
                    <a:lstStyle/>
                    <a:p>
                      <a:pPr marL="0" marR="0" algn="l">
                        <a:lnSpc>
                          <a:spcPts val="1700"/>
                        </a:lnSpc>
                        <a:spcBef>
                          <a:spcPts val="0"/>
                        </a:spcBef>
                        <a:spcAft>
                          <a:spcPts val="0"/>
                        </a:spcAft>
                      </a:pPr>
                      <a:r>
                        <a:rPr lang="en-US" sz="1000" b="1" kern="1200" dirty="0">
                          <a:solidFill>
                            <a:schemeClr val="tx1"/>
                          </a:solidFill>
                          <a:latin typeface="+mn-lt"/>
                          <a:ea typeface="Times New Roman"/>
                          <a:cs typeface="Times New Roman"/>
                        </a:rPr>
                        <a:t>Go over what you just studied</a:t>
                      </a:r>
                      <a:endParaRPr lang="en-US" sz="1000" dirty="0">
                        <a:solidFill>
                          <a:schemeClr val="tx1"/>
                        </a:solidFill>
                        <a:latin typeface="+mn-lt"/>
                        <a:ea typeface="Times New Roman"/>
                        <a:cs typeface="Times New Roman"/>
                      </a:endParaRPr>
                    </a:p>
                  </a:txBody>
                  <a:tcPr marL="56165" marR="56165" marT="0" marB="0">
                    <a:lnL>
                      <a:noFill/>
                    </a:lnL>
                    <a:lnR>
                      <a:noFill/>
                    </a:lnR>
                    <a:lnT>
                      <a:noFill/>
                    </a:lnT>
                    <a:lnB>
                      <a:noFill/>
                    </a:lnB>
                  </a:tcPr>
                </a:tc>
              </a:tr>
            </a:tbl>
          </a:graphicData>
        </a:graphic>
      </p:graphicFrame>
      <p:sp>
        <p:nvSpPr>
          <p:cNvPr id="24" name="TextBox 23"/>
          <p:cNvSpPr txBox="1"/>
          <p:nvPr/>
        </p:nvSpPr>
        <p:spPr>
          <a:xfrm>
            <a:off x="347382" y="4975558"/>
            <a:ext cx="4123765" cy="369332"/>
          </a:xfrm>
          <a:prstGeom prst="rect">
            <a:avLst/>
          </a:prstGeom>
          <a:noFill/>
        </p:spPr>
        <p:txBody>
          <a:bodyPr wrap="square" rtlCol="0">
            <a:spAutoFit/>
          </a:bodyPr>
          <a:lstStyle/>
          <a:p>
            <a:r>
              <a:rPr lang="en-US" dirty="0" smtClean="0"/>
              <a:t>Intense Study Sessions  </a:t>
            </a:r>
            <a:endParaRPr lang="en-US" dirty="0"/>
          </a:p>
        </p:txBody>
      </p:sp>
      <p:sp>
        <p:nvSpPr>
          <p:cNvPr id="30" name="TextBox 29"/>
          <p:cNvSpPr txBox="1"/>
          <p:nvPr/>
        </p:nvSpPr>
        <p:spPr>
          <a:xfrm>
            <a:off x="1959858" y="1828800"/>
            <a:ext cx="1029962" cy="461665"/>
          </a:xfrm>
          <a:prstGeom prst="rect">
            <a:avLst/>
          </a:prstGeom>
          <a:noFill/>
        </p:spPr>
        <p:txBody>
          <a:bodyPr wrap="none" rtlCol="0">
            <a:spAutoFit/>
          </a:bodyPr>
          <a:lstStyle/>
          <a:p>
            <a:r>
              <a:rPr lang="en-US" sz="2400" dirty="0" smtClean="0"/>
              <a:t>Attend</a:t>
            </a:r>
            <a:endParaRPr lang="en-US" sz="2400" dirty="0"/>
          </a:p>
        </p:txBody>
      </p:sp>
      <p:sp>
        <p:nvSpPr>
          <p:cNvPr id="31" name="TextBox 30"/>
          <p:cNvSpPr txBox="1"/>
          <p:nvPr/>
        </p:nvSpPr>
        <p:spPr>
          <a:xfrm>
            <a:off x="1934627" y="2756062"/>
            <a:ext cx="1080424" cy="461665"/>
          </a:xfrm>
          <a:prstGeom prst="rect">
            <a:avLst/>
          </a:prstGeom>
          <a:noFill/>
        </p:spPr>
        <p:txBody>
          <a:bodyPr wrap="none" rtlCol="0">
            <a:spAutoFit/>
          </a:bodyPr>
          <a:lstStyle/>
          <a:p>
            <a:r>
              <a:rPr lang="en-US" sz="2400" dirty="0" smtClean="0"/>
              <a:t>Review</a:t>
            </a:r>
            <a:endParaRPr lang="en-US" sz="2400" dirty="0"/>
          </a:p>
        </p:txBody>
      </p:sp>
      <p:sp>
        <p:nvSpPr>
          <p:cNvPr id="32" name="TextBox 31"/>
          <p:cNvSpPr txBox="1"/>
          <p:nvPr/>
        </p:nvSpPr>
        <p:spPr>
          <a:xfrm>
            <a:off x="2029044" y="3505200"/>
            <a:ext cx="891591" cy="461665"/>
          </a:xfrm>
          <a:prstGeom prst="rect">
            <a:avLst/>
          </a:prstGeom>
          <a:noFill/>
        </p:spPr>
        <p:txBody>
          <a:bodyPr wrap="none" rtlCol="0">
            <a:spAutoFit/>
          </a:bodyPr>
          <a:lstStyle/>
          <a:p>
            <a:r>
              <a:rPr lang="en-US" sz="2400" dirty="0" smtClean="0"/>
              <a:t>Study</a:t>
            </a:r>
            <a:endParaRPr lang="en-US" sz="2400" dirty="0"/>
          </a:p>
        </p:txBody>
      </p:sp>
      <p:sp>
        <p:nvSpPr>
          <p:cNvPr id="26" name="Rounded Rectangle 25"/>
          <p:cNvSpPr/>
          <p:nvPr/>
        </p:nvSpPr>
        <p:spPr>
          <a:xfrm>
            <a:off x="2989818" y="1923373"/>
            <a:ext cx="5732127" cy="470123"/>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015050" y="1931831"/>
            <a:ext cx="5706894" cy="276999"/>
          </a:xfrm>
          <a:prstGeom prst="rect">
            <a:avLst/>
          </a:prstGeom>
        </p:spPr>
        <p:txBody>
          <a:bodyPr wrap="square">
            <a:spAutoFit/>
          </a:bodyPr>
          <a:lstStyle/>
          <a:p>
            <a:r>
              <a:rPr lang="en-US" sz="1200" b="1" i="1" u="sng" dirty="0"/>
              <a:t>Attend</a:t>
            </a:r>
            <a:r>
              <a:rPr lang="en-US" sz="1200" i="1" u="sng" dirty="0"/>
              <a:t> </a:t>
            </a:r>
            <a:r>
              <a:rPr lang="en-US" sz="1200" b="1" u="sng" dirty="0"/>
              <a:t>class </a:t>
            </a:r>
            <a:r>
              <a:rPr lang="en-US" sz="1200" dirty="0" smtClean="0"/>
              <a:t>– </a:t>
            </a:r>
            <a:r>
              <a:rPr lang="en-US" sz="1200" b="1" dirty="0" smtClean="0"/>
              <a:t>GO TO CLASS! </a:t>
            </a:r>
            <a:r>
              <a:rPr lang="en-US" sz="1200" dirty="0" smtClean="0"/>
              <a:t>Answer and ask questions and take meaningful notes</a:t>
            </a:r>
            <a:r>
              <a:rPr lang="en-US" sz="1200" dirty="0"/>
              <a:t>. </a:t>
            </a:r>
            <a:r>
              <a:rPr lang="en-US" sz="1200" dirty="0" smtClean="0"/>
              <a:t> </a:t>
            </a:r>
            <a:endParaRPr lang="en-US" sz="1200" dirty="0"/>
          </a:p>
        </p:txBody>
      </p:sp>
      <p:sp>
        <p:nvSpPr>
          <p:cNvPr id="35" name="Rounded Rectangle 34"/>
          <p:cNvSpPr/>
          <p:nvPr/>
        </p:nvSpPr>
        <p:spPr>
          <a:xfrm>
            <a:off x="2989819" y="2848838"/>
            <a:ext cx="5732125" cy="432108"/>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p:cNvSpPr/>
          <p:nvPr/>
        </p:nvSpPr>
        <p:spPr>
          <a:xfrm>
            <a:off x="2989820" y="4426916"/>
            <a:ext cx="5732126" cy="571500"/>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3029906" y="1020103"/>
            <a:ext cx="5692037" cy="645136"/>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5" name="Rectangle 1"/>
          <p:cNvSpPr>
            <a:spLocks noChangeArrowheads="1"/>
          </p:cNvSpPr>
          <p:nvPr/>
        </p:nvSpPr>
        <p:spPr bwMode="auto">
          <a:xfrm>
            <a:off x="3065417" y="1018908"/>
            <a:ext cx="5656525"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 pos="581025" algn="l"/>
              </a:tabLst>
            </a:pPr>
            <a:r>
              <a:rPr kumimoji="0" lang="en-US" sz="1200" b="1" i="1" u="sng" strike="noStrike" cap="none" normalizeH="0" baseline="0" dirty="0" smtClean="0">
                <a:ln>
                  <a:noFill/>
                </a:ln>
                <a:solidFill>
                  <a:schemeClr val="tx1"/>
                </a:solidFill>
                <a:effectLst/>
                <a:ea typeface="Calibri" pitchFamily="34" charset="0"/>
                <a:cs typeface="Times New Roman" pitchFamily="18" charset="0"/>
              </a:rPr>
              <a:t>Preview</a:t>
            </a:r>
            <a:r>
              <a:rPr kumimoji="0" lang="en-US" sz="1200" b="1" i="0" u="sng" strike="noStrike" cap="none" normalizeH="0" baseline="0" dirty="0" smtClean="0">
                <a:ln>
                  <a:noFill/>
                </a:ln>
                <a:solidFill>
                  <a:schemeClr val="tx1"/>
                </a:solidFill>
                <a:effectLst/>
                <a:ea typeface="Calibri" pitchFamily="34" charset="0"/>
                <a:cs typeface="Times New Roman" pitchFamily="18" charset="0"/>
              </a:rPr>
              <a:t> before</a:t>
            </a:r>
            <a:r>
              <a:rPr kumimoji="0" lang="en-US" sz="1200" b="1" i="0" u="sng" strike="noStrike" cap="none" normalizeH="0" dirty="0" smtClean="0">
                <a:ln>
                  <a:noFill/>
                </a:ln>
                <a:solidFill>
                  <a:schemeClr val="tx1"/>
                </a:solidFill>
                <a:effectLst/>
                <a:ea typeface="Calibri" pitchFamily="34" charset="0"/>
                <a:cs typeface="Times New Roman" pitchFamily="18" charset="0"/>
              </a:rPr>
              <a:t> </a:t>
            </a:r>
            <a:r>
              <a:rPr kumimoji="0" lang="en-US" sz="1200" b="1" i="0" u="sng" strike="noStrike" cap="none" normalizeH="0" baseline="0" dirty="0" smtClean="0">
                <a:ln>
                  <a:noFill/>
                </a:ln>
                <a:solidFill>
                  <a:schemeClr val="tx1"/>
                </a:solidFill>
                <a:effectLst/>
                <a:ea typeface="Calibri" pitchFamily="34" charset="0"/>
                <a:cs typeface="Times New Roman" pitchFamily="18" charset="0"/>
              </a:rPr>
              <a:t>class</a:t>
            </a:r>
            <a:r>
              <a:rPr kumimoji="0" lang="en-US" sz="1200" b="1" i="0" strike="noStrike" cap="none" normalizeH="0" baseline="0" dirty="0" smtClean="0">
                <a:ln>
                  <a:noFill/>
                </a:ln>
                <a:solidFill>
                  <a:schemeClr val="tx1"/>
                </a:solidFill>
                <a:effectLst/>
                <a:ea typeface="Calibri" pitchFamily="34" charset="0"/>
                <a:cs typeface="Times New Roman" pitchFamily="18" charset="0"/>
              </a:rPr>
              <a:t> </a:t>
            </a:r>
            <a:r>
              <a:rPr lang="en-US" sz="1200" dirty="0" smtClean="0"/>
              <a:t>–</a:t>
            </a:r>
            <a:r>
              <a:rPr lang="en-US" sz="1200" dirty="0" smtClean="0">
                <a:ea typeface="Calibri" pitchFamily="34" charset="0"/>
                <a:cs typeface="Times New Roman" pitchFamily="18" charset="0"/>
              </a:rPr>
              <a:t> S</a:t>
            </a:r>
            <a:r>
              <a:rPr kumimoji="0" lang="en-US" sz="1200" b="0" i="0" u="none" strike="noStrike" cap="none" normalizeH="0" dirty="0" smtClean="0">
                <a:ln>
                  <a:noFill/>
                </a:ln>
                <a:solidFill>
                  <a:schemeClr val="tx1"/>
                </a:solidFill>
                <a:effectLst/>
                <a:ea typeface="Calibri" pitchFamily="34" charset="0"/>
                <a:cs typeface="Times New Roman" pitchFamily="18" charset="0"/>
              </a:rPr>
              <a:t>kim </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the chapter, </a:t>
            </a:r>
            <a:r>
              <a:rPr lang="en-US" sz="1200" dirty="0" smtClean="0"/>
              <a:t>note headings and boldface words, </a:t>
            </a:r>
            <a:r>
              <a:rPr lang="en-US" sz="1200" dirty="0" smtClean="0">
                <a:ea typeface="Calibri" pitchFamily="34" charset="0"/>
                <a:cs typeface="Times New Roman" pitchFamily="18" charset="0"/>
              </a:rPr>
              <a:t>review summaries and chapter objectives, and come up with que</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stions you’d  like </a:t>
            </a:r>
            <a:r>
              <a:rPr lang="en-US" sz="1200" dirty="0" smtClean="0">
                <a:ea typeface="Calibri" pitchFamily="34" charset="0"/>
                <a:cs typeface="Times New Roman" pitchFamily="18" charset="0"/>
              </a:rPr>
              <a:t>the lecture to answer for you</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cs typeface="Arial" pitchFamily="34" charset="0"/>
            </a:endParaRPr>
          </a:p>
        </p:txBody>
      </p:sp>
      <p:sp>
        <p:nvSpPr>
          <p:cNvPr id="19" name="Rectangle 18"/>
          <p:cNvSpPr/>
          <p:nvPr/>
        </p:nvSpPr>
        <p:spPr>
          <a:xfrm>
            <a:off x="3015050" y="2855124"/>
            <a:ext cx="5706895" cy="461665"/>
          </a:xfrm>
          <a:prstGeom prst="rect">
            <a:avLst/>
          </a:prstGeom>
        </p:spPr>
        <p:txBody>
          <a:bodyPr wrap="square">
            <a:spAutoFit/>
          </a:bodyPr>
          <a:lstStyle/>
          <a:p>
            <a:r>
              <a:rPr lang="en-US" sz="1200" b="1" i="1" u="sng" dirty="0" smtClean="0"/>
              <a:t>Review</a:t>
            </a:r>
            <a:r>
              <a:rPr lang="en-US" sz="1200" b="1" u="sng" dirty="0" smtClean="0"/>
              <a:t> after class</a:t>
            </a:r>
            <a:r>
              <a:rPr lang="en-US" sz="1200" u="sng" dirty="0" smtClean="0"/>
              <a:t> </a:t>
            </a:r>
            <a:r>
              <a:rPr lang="en-US" sz="1200" dirty="0"/>
              <a:t>– </a:t>
            </a:r>
            <a:r>
              <a:rPr lang="en-US" sz="1200" dirty="0" smtClean="0"/>
              <a:t>As soon after class as possible, read notes, fill in gaps and note any questions.</a:t>
            </a:r>
            <a:endParaRPr lang="en-US" sz="1200" dirty="0"/>
          </a:p>
        </p:txBody>
      </p:sp>
      <p:sp>
        <p:nvSpPr>
          <p:cNvPr id="20" name="Rectangle 19"/>
          <p:cNvSpPr/>
          <p:nvPr/>
        </p:nvSpPr>
        <p:spPr>
          <a:xfrm>
            <a:off x="3015051" y="4399475"/>
            <a:ext cx="5706894" cy="646331"/>
          </a:xfrm>
          <a:prstGeom prst="rect">
            <a:avLst/>
          </a:prstGeom>
        </p:spPr>
        <p:txBody>
          <a:bodyPr wrap="square">
            <a:spAutoFit/>
          </a:bodyPr>
          <a:lstStyle/>
          <a:p>
            <a:r>
              <a:rPr lang="en-US" sz="1200" b="1" i="1" u="sng" dirty="0" smtClean="0"/>
              <a:t>Assess</a:t>
            </a:r>
            <a:r>
              <a:rPr lang="en-US" sz="1200" b="1" u="sng" dirty="0" smtClean="0"/>
              <a:t> your Learning</a:t>
            </a:r>
            <a:r>
              <a:rPr lang="en-US" sz="1200" b="1" dirty="0" smtClean="0"/>
              <a:t> </a:t>
            </a:r>
            <a:r>
              <a:rPr lang="en-US" sz="1200" dirty="0" smtClean="0"/>
              <a:t>– Periodically perform reality checks</a:t>
            </a:r>
          </a:p>
          <a:p>
            <a:pPr marL="234950" indent="-123825">
              <a:buFont typeface="Arial" pitchFamily="34" charset="0"/>
              <a:buChar char="•"/>
            </a:pPr>
            <a:r>
              <a:rPr lang="en-US" sz="1200" dirty="0" smtClean="0"/>
              <a:t>Am I using study methods that are effective?</a:t>
            </a:r>
          </a:p>
          <a:p>
            <a:pPr marL="234950" indent="-123825">
              <a:buFont typeface="Arial" pitchFamily="34" charset="0"/>
              <a:buChar char="•"/>
            </a:pPr>
            <a:r>
              <a:rPr lang="en-US" sz="1200" dirty="0" smtClean="0"/>
              <a:t>Do I understand the material enough to teach it to others?</a:t>
            </a:r>
            <a:endParaRPr lang="en-US" sz="1200" dirty="0"/>
          </a:p>
        </p:txBody>
      </p:sp>
      <p:sp>
        <p:nvSpPr>
          <p:cNvPr id="38" name="TextBox 37"/>
          <p:cNvSpPr txBox="1"/>
          <p:nvPr/>
        </p:nvSpPr>
        <p:spPr>
          <a:xfrm>
            <a:off x="1884261" y="914400"/>
            <a:ext cx="1181157" cy="461665"/>
          </a:xfrm>
          <a:prstGeom prst="rect">
            <a:avLst/>
          </a:prstGeom>
          <a:noFill/>
        </p:spPr>
        <p:txBody>
          <a:bodyPr wrap="none" rtlCol="0">
            <a:spAutoFit/>
          </a:bodyPr>
          <a:lstStyle/>
          <a:p>
            <a:r>
              <a:rPr lang="en-US" sz="2400" dirty="0" smtClean="0"/>
              <a:t>Preview</a:t>
            </a:r>
            <a:endParaRPr lang="en-US" sz="2400" dirty="0"/>
          </a:p>
        </p:txBody>
      </p:sp>
      <p:cxnSp>
        <p:nvCxnSpPr>
          <p:cNvPr id="34" name="Straight Connector 33"/>
          <p:cNvCxnSpPr/>
          <p:nvPr/>
        </p:nvCxnSpPr>
        <p:spPr>
          <a:xfrm>
            <a:off x="0" y="0"/>
            <a:ext cx="9144000" cy="0"/>
          </a:xfrm>
          <a:prstGeom prst="line">
            <a:avLst/>
          </a:prstGeom>
          <a:ln w="76200">
            <a:solidFill>
              <a:srgbClr val="CD663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390409"/>
            <a:ext cx="9144000" cy="0"/>
          </a:xfrm>
          <a:prstGeom prst="line">
            <a:avLst/>
          </a:prstGeom>
          <a:ln w="76200">
            <a:solidFill>
              <a:srgbClr val="CD6633"/>
            </a:solidFill>
          </a:ln>
        </p:spPr>
        <p:style>
          <a:lnRef idx="1">
            <a:schemeClr val="accent1"/>
          </a:lnRef>
          <a:fillRef idx="0">
            <a:schemeClr val="accent1"/>
          </a:fillRef>
          <a:effectRef idx="0">
            <a:schemeClr val="accent1"/>
          </a:effectRef>
          <a:fontRef idx="minor">
            <a:schemeClr val="tx1"/>
          </a:fontRef>
        </p:style>
      </p:cxnSp>
      <p:sp>
        <p:nvSpPr>
          <p:cNvPr id="1027" name="Text Box 3"/>
          <p:cNvSpPr txBox="1">
            <a:spLocks noChangeArrowheads="1"/>
          </p:cNvSpPr>
          <p:nvPr/>
        </p:nvSpPr>
        <p:spPr bwMode="auto">
          <a:xfrm>
            <a:off x="5675779" y="6390409"/>
            <a:ext cx="2891118" cy="23379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oudy Old Style" pitchFamily="18" charset="0"/>
                <a:cs typeface="Arial" pitchFamily="34" charset="0"/>
              </a:rPr>
              <a:t>C</a:t>
            </a:r>
            <a:r>
              <a:rPr kumimoji="0" lang="en-US" sz="1600" b="0" i="0" u="none" strike="noStrike" cap="none" normalizeH="0" baseline="0" dirty="0" smtClean="0">
                <a:ln>
                  <a:noFill/>
                </a:ln>
                <a:solidFill>
                  <a:srgbClr val="000000"/>
                </a:solidFill>
                <a:effectLst/>
                <a:latin typeface="Goudy Old Style" pitchFamily="18" charset="0"/>
                <a:cs typeface="Arial" pitchFamily="34" charset="0"/>
              </a:rPr>
              <a:t>enter for </a:t>
            </a:r>
            <a:r>
              <a:rPr kumimoji="0" lang="en-US" sz="1800" b="0" i="0" u="none" strike="noStrike" cap="none" normalizeH="0" baseline="0" dirty="0" smtClean="0">
                <a:ln>
                  <a:noFill/>
                </a:ln>
                <a:solidFill>
                  <a:srgbClr val="000000"/>
                </a:solidFill>
                <a:effectLst/>
                <a:latin typeface="Goudy Old Style" pitchFamily="18" charset="0"/>
                <a:cs typeface="Arial" pitchFamily="34" charset="0"/>
              </a:rPr>
              <a:t>A</a:t>
            </a:r>
            <a:r>
              <a:rPr kumimoji="0" lang="en-US" sz="1600" b="0" i="0" u="none" strike="noStrike" cap="none" normalizeH="0" baseline="0" dirty="0" smtClean="0">
                <a:ln>
                  <a:noFill/>
                </a:ln>
                <a:solidFill>
                  <a:srgbClr val="000000"/>
                </a:solidFill>
                <a:effectLst/>
                <a:latin typeface="Goudy Old Style" pitchFamily="18" charset="0"/>
                <a:cs typeface="Arial" pitchFamily="34" charset="0"/>
              </a:rPr>
              <a:t>cademic </a:t>
            </a:r>
            <a:r>
              <a:rPr kumimoji="0" lang="en-US" sz="1800" b="0" i="0" u="none" strike="noStrike" cap="none" normalizeH="0" baseline="0" dirty="0" smtClean="0">
                <a:ln>
                  <a:noFill/>
                </a:ln>
                <a:solidFill>
                  <a:srgbClr val="000000"/>
                </a:solidFill>
                <a:effectLst/>
                <a:latin typeface="Goudy Old Style" pitchFamily="18" charset="0"/>
                <a:cs typeface="Arial" pitchFamily="34" charset="0"/>
              </a:rPr>
              <a:t>S</a:t>
            </a:r>
            <a:r>
              <a:rPr kumimoji="0" lang="en-US" sz="1600" b="0" i="0" u="none" strike="noStrike" cap="none" normalizeH="0" baseline="0" dirty="0" smtClean="0">
                <a:ln>
                  <a:noFill/>
                </a:ln>
                <a:solidFill>
                  <a:srgbClr val="000000"/>
                </a:solidFill>
                <a:effectLst/>
                <a:latin typeface="Goudy Old Style" pitchFamily="18" charset="0"/>
                <a:cs typeface="Arial" pitchFamily="34" charset="0"/>
              </a:rPr>
              <a:t>uccess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4"/>
          <p:cNvSpPr txBox="1">
            <a:spLocks noChangeArrowheads="1"/>
          </p:cNvSpPr>
          <p:nvPr/>
        </p:nvSpPr>
        <p:spPr bwMode="auto">
          <a:xfrm>
            <a:off x="4953000" y="6663170"/>
            <a:ext cx="3675529" cy="19483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B-31 Coates Hall </a:t>
            </a:r>
            <a:r>
              <a:rPr kumimoji="0" lang="en-US" sz="1000" b="0" i="0" u="none" strike="noStrike" cap="none" normalizeH="0" baseline="0" noProof="1" smtClean="0">
                <a:ln>
                  <a:noFill/>
                </a:ln>
                <a:solidFill>
                  <a:srgbClr val="000000"/>
                </a:solidFill>
                <a:effectLst/>
                <a:latin typeface="Arial" pitchFamily="34" charset="0"/>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225.578.2872 </a:t>
            </a:r>
            <a:r>
              <a:rPr kumimoji="0" lang="en-US" sz="1000" b="0" i="0" u="none" strike="noStrike" cap="none" normalizeH="0" baseline="0" noProof="1" smtClean="0">
                <a:ln>
                  <a:noFill/>
                </a:ln>
                <a:solidFill>
                  <a:srgbClr val="000000"/>
                </a:solidFill>
                <a:effectLst/>
                <a:latin typeface="Arial" pitchFamily="34" charset="0"/>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www.cas.lsu.edu</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TextBox 41"/>
          <p:cNvSpPr txBox="1"/>
          <p:nvPr/>
        </p:nvSpPr>
        <p:spPr>
          <a:xfrm>
            <a:off x="1976145" y="4267200"/>
            <a:ext cx="997389" cy="461665"/>
          </a:xfrm>
          <a:prstGeom prst="rect">
            <a:avLst/>
          </a:prstGeom>
          <a:noFill/>
        </p:spPr>
        <p:txBody>
          <a:bodyPr wrap="none" rtlCol="0">
            <a:spAutoFit/>
          </a:bodyPr>
          <a:lstStyle/>
          <a:p>
            <a:r>
              <a:rPr lang="en-US" sz="2400" dirty="0" smtClean="0"/>
              <a:t>Assess</a:t>
            </a:r>
            <a:endParaRPr lang="en-US" sz="2400" dirty="0"/>
          </a:p>
        </p:txBody>
      </p:sp>
      <p:sp>
        <p:nvSpPr>
          <p:cNvPr id="43" name="Rounded Rectangle 42"/>
          <p:cNvSpPr/>
          <p:nvPr/>
        </p:nvSpPr>
        <p:spPr>
          <a:xfrm>
            <a:off x="2989820" y="3617918"/>
            <a:ext cx="5732126" cy="675409"/>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3031700" y="3617918"/>
            <a:ext cx="5690246" cy="646331"/>
          </a:xfrm>
          <a:prstGeom prst="rect">
            <a:avLst/>
          </a:prstGeom>
        </p:spPr>
        <p:txBody>
          <a:bodyPr wrap="square">
            <a:spAutoFit/>
          </a:bodyPr>
          <a:lstStyle/>
          <a:p>
            <a:r>
              <a:rPr lang="en-US" sz="1200" b="1" i="1" u="sng" dirty="0" smtClean="0"/>
              <a:t>Study </a:t>
            </a:r>
            <a:r>
              <a:rPr lang="en-US" sz="1200" dirty="0" smtClean="0"/>
              <a:t>– </a:t>
            </a:r>
            <a:r>
              <a:rPr lang="en-US" sz="1200" dirty="0"/>
              <a:t>Repetition is the </a:t>
            </a:r>
            <a:r>
              <a:rPr lang="en-US" sz="1200" dirty="0" smtClean="0"/>
              <a:t>key.  Ask questions such as ‘why’, ‘how’, and ‘what if’.</a:t>
            </a:r>
          </a:p>
          <a:p>
            <a:pPr marL="234950" indent="-123825">
              <a:buFont typeface="Arial" pitchFamily="34" charset="0"/>
              <a:buChar char="•"/>
            </a:pPr>
            <a:r>
              <a:rPr lang="en-US" sz="1200" dirty="0" smtClean="0"/>
              <a:t>Intense Study Sessions* - 3-5 short study sessions per day</a:t>
            </a:r>
          </a:p>
          <a:p>
            <a:pPr marL="234950" indent="-123825">
              <a:buFont typeface="Arial" pitchFamily="34" charset="0"/>
              <a:buChar char="•"/>
            </a:pPr>
            <a:r>
              <a:rPr lang="en-US" sz="1200" dirty="0" smtClean="0"/>
              <a:t>Weekend Review – Read notes and material from the week to make connections</a:t>
            </a:r>
            <a:endParaRPr lang="en-US" sz="1200" dirty="0"/>
          </a:p>
        </p:txBody>
      </p:sp>
      <p:pic>
        <p:nvPicPr>
          <p:cNvPr id="2" name="Picture 2"/>
          <p:cNvPicPr>
            <a:picLocks noChangeAspect="1" noChangeArrowheads="1"/>
          </p:cNvPicPr>
          <p:nvPr/>
        </p:nvPicPr>
        <p:blipFill>
          <a:blip r:embed="rId9" cstate="print"/>
          <a:srcRect/>
          <a:stretch>
            <a:fillRect/>
          </a:stretch>
        </p:blipFill>
        <p:spPr bwMode="auto">
          <a:xfrm>
            <a:off x="448236" y="6469423"/>
            <a:ext cx="1008529" cy="291161"/>
          </a:xfrm>
          <a:prstGeom prst="rect">
            <a:avLst/>
          </a:prstGeom>
          <a:noFill/>
          <a:ln w="9525" algn="in">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914400" y="0"/>
            <a:ext cx="8001000" cy="1143000"/>
          </a:xfrm>
        </p:spPr>
        <p:txBody>
          <a:bodyPr/>
          <a:lstStyle/>
          <a:p>
            <a:pPr algn="ctr" eaLnBrk="1" hangingPunct="1"/>
            <a:r>
              <a:rPr lang="en-US" sz="4000" b="1" dirty="0" smtClean="0"/>
              <a:t> </a:t>
            </a:r>
            <a:r>
              <a:rPr lang="en-US" sz="4000" b="1" dirty="0" smtClean="0">
                <a:latin typeface="+mn-lt"/>
              </a:rPr>
              <a:t>Effective Metacognitive Strategies</a:t>
            </a:r>
          </a:p>
        </p:txBody>
      </p:sp>
      <p:sp>
        <p:nvSpPr>
          <p:cNvPr id="356355" name="Rectangle 3"/>
          <p:cNvSpPr>
            <a:spLocks noGrp="1" noChangeArrowheads="1"/>
          </p:cNvSpPr>
          <p:nvPr>
            <p:ph type="body" idx="1"/>
          </p:nvPr>
        </p:nvSpPr>
        <p:spPr>
          <a:xfrm>
            <a:off x="990600" y="1295400"/>
            <a:ext cx="8153400" cy="4953000"/>
          </a:xfrm>
        </p:spPr>
        <p:txBody>
          <a:bodyPr>
            <a:normAutofit fontScale="92500" lnSpcReduction="10000"/>
          </a:bodyPr>
          <a:lstStyle/>
          <a:p>
            <a:pPr eaLnBrk="1" hangingPunct="1">
              <a:lnSpc>
                <a:spcPct val="90000"/>
              </a:lnSpc>
              <a:buFont typeface="Wingdings" pitchFamily="2" charset="2"/>
              <a:buChar char="§"/>
            </a:pPr>
            <a:r>
              <a:rPr lang="en-US" sz="3500" dirty="0" smtClean="0">
                <a:solidFill>
                  <a:schemeClr val="tx1"/>
                </a:solidFill>
                <a:latin typeface="+mn-lt"/>
              </a:rPr>
              <a:t>Always ask why, how, and what if</a:t>
            </a:r>
          </a:p>
          <a:p>
            <a:pPr eaLnBrk="1" hangingPunct="1">
              <a:lnSpc>
                <a:spcPct val="90000"/>
              </a:lnSpc>
              <a:buFont typeface="Wingdings" pitchFamily="2" charset="2"/>
              <a:buChar char="§"/>
            </a:pPr>
            <a:r>
              <a:rPr lang="en-US" sz="3500" dirty="0" smtClean="0">
                <a:solidFill>
                  <a:schemeClr val="tx1"/>
                </a:solidFill>
                <a:latin typeface="+mn-lt"/>
              </a:rPr>
              <a:t>Use SQ5R for reading assignments</a:t>
            </a:r>
          </a:p>
          <a:p>
            <a:pPr marL="0" indent="0" eaLnBrk="1" hangingPunct="1">
              <a:lnSpc>
                <a:spcPct val="90000"/>
              </a:lnSpc>
              <a:buNone/>
            </a:pPr>
            <a:r>
              <a:rPr lang="en-US" sz="3500" dirty="0" smtClean="0">
                <a:solidFill>
                  <a:schemeClr val="tx1"/>
                </a:solidFill>
                <a:latin typeface="+mn-lt"/>
              </a:rPr>
              <a:t>   (survey, question, read, recite, review,</a:t>
            </a:r>
          </a:p>
          <a:p>
            <a:pPr marL="0" indent="0" eaLnBrk="1" hangingPunct="1">
              <a:lnSpc>
                <a:spcPct val="90000"/>
              </a:lnSpc>
              <a:buNone/>
            </a:pPr>
            <a:r>
              <a:rPr lang="en-US" sz="3500" dirty="0">
                <a:solidFill>
                  <a:schemeClr val="tx1"/>
                </a:solidFill>
                <a:latin typeface="+mn-lt"/>
              </a:rPr>
              <a:t> </a:t>
            </a:r>
            <a:r>
              <a:rPr lang="en-US" sz="3500" dirty="0" smtClean="0">
                <a:solidFill>
                  <a:schemeClr val="tx1"/>
                </a:solidFill>
                <a:latin typeface="+mn-lt"/>
              </a:rPr>
              <a:t>   wRite, reflect)       	</a:t>
            </a:r>
          </a:p>
          <a:p>
            <a:pPr eaLnBrk="1" hangingPunct="1">
              <a:lnSpc>
                <a:spcPct val="90000"/>
              </a:lnSpc>
              <a:buFont typeface="Wingdings" pitchFamily="2" charset="2"/>
              <a:buChar char="§"/>
            </a:pPr>
            <a:r>
              <a:rPr lang="en-US" sz="3500" dirty="0" smtClean="0">
                <a:solidFill>
                  <a:schemeClr val="tx1"/>
                </a:solidFill>
                <a:latin typeface="+mn-lt"/>
              </a:rPr>
              <a:t>Test understanding by giving “mini lectures” on concepts</a:t>
            </a:r>
          </a:p>
          <a:p>
            <a:pPr eaLnBrk="1" hangingPunct="1">
              <a:lnSpc>
                <a:spcPct val="90000"/>
              </a:lnSpc>
              <a:buFont typeface="Wingdings" pitchFamily="2" charset="2"/>
              <a:buChar char="§"/>
            </a:pPr>
            <a:r>
              <a:rPr lang="en-US" sz="3500" dirty="0" smtClean="0">
                <a:solidFill>
                  <a:schemeClr val="tx1"/>
                </a:solidFill>
                <a:latin typeface="+mn-lt"/>
              </a:rPr>
              <a:t>Always solve problems without looking at an example or the solution</a:t>
            </a:r>
          </a:p>
          <a:p>
            <a:pPr eaLnBrk="1" hangingPunct="1">
              <a:lnSpc>
                <a:spcPct val="90000"/>
              </a:lnSpc>
              <a:buFont typeface="Wingdings" pitchFamily="2" charset="2"/>
              <a:buChar char="§"/>
            </a:pPr>
            <a:r>
              <a:rPr lang="en-US" sz="3500" dirty="0" smtClean="0">
                <a:solidFill>
                  <a:schemeClr val="tx1"/>
                </a:solidFill>
                <a:latin typeface="+mn-lt"/>
              </a:rPr>
              <a:t>Use the Study Cycle with Intense Study Sessions</a:t>
            </a:r>
          </a:p>
          <a:p>
            <a:pPr eaLnBrk="1" hangingPunct="1">
              <a:lnSpc>
                <a:spcPct val="90000"/>
              </a:lnSpc>
              <a:buFont typeface="Wingdings" pitchFamily="2" charset="2"/>
              <a:buNone/>
            </a:pPr>
            <a:endParaRPr lang="en-US" sz="2800" b="1" dirty="0" smtClean="0"/>
          </a:p>
          <a:p>
            <a:pPr eaLnBrk="1" hangingPunct="1">
              <a:lnSpc>
                <a:spcPct val="90000"/>
              </a:lnSpc>
              <a:buFont typeface="Wingdings" pitchFamily="2" charset="2"/>
              <a:buNone/>
            </a:pPr>
            <a:endParaRPr lang="en-US" sz="2800" b="1" dirty="0" smtClean="0"/>
          </a:p>
        </p:txBody>
      </p:sp>
      <p:sp>
        <p:nvSpPr>
          <p:cNvPr id="4" name="Rectangle 3"/>
          <p:cNvSpPr/>
          <p:nvPr/>
        </p:nvSpPr>
        <p:spPr>
          <a:xfrm>
            <a:off x="0" y="0"/>
            <a:ext cx="9906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0" y="990600"/>
            <a:ext cx="9144000" cy="0"/>
          </a:xfrm>
          <a:prstGeom prst="line">
            <a:avLst/>
          </a:prstGeom>
          <a:ln w="127000">
            <a:solidFill>
              <a:srgbClr val="461D7C"/>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14663723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6354"/>
                                        </p:tgtEl>
                                        <p:attrNameLst>
                                          <p:attrName>style.visibility</p:attrName>
                                        </p:attrNameLst>
                                      </p:cBhvr>
                                      <p:to>
                                        <p:strVal val="visible"/>
                                      </p:to>
                                    </p:set>
                                    <p:animEffect transition="in" filter="dissolve">
                                      <p:cBhvr>
                                        <p:cTn id="7" dur="500"/>
                                        <p:tgtEl>
                                          <p:spTgt spid="3563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6355">
                                            <p:txEl>
                                              <p:pRg st="0" end="0"/>
                                            </p:txEl>
                                          </p:spTgt>
                                        </p:tgtEl>
                                        <p:attrNameLst>
                                          <p:attrName>style.visibility</p:attrName>
                                        </p:attrNameLst>
                                      </p:cBhvr>
                                      <p:to>
                                        <p:strVal val="visible"/>
                                      </p:to>
                                    </p:set>
                                    <p:animEffect transition="in" filter="dissolve">
                                      <p:cBhvr>
                                        <p:cTn id="12" dur="500"/>
                                        <p:tgtEl>
                                          <p:spTgt spid="3563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6355">
                                            <p:txEl>
                                              <p:pRg st="1" end="1"/>
                                            </p:txEl>
                                          </p:spTgt>
                                        </p:tgtEl>
                                        <p:attrNameLst>
                                          <p:attrName>style.visibility</p:attrName>
                                        </p:attrNameLst>
                                      </p:cBhvr>
                                      <p:to>
                                        <p:strVal val="visible"/>
                                      </p:to>
                                    </p:set>
                                    <p:animEffect transition="in" filter="dissolve">
                                      <p:cBhvr>
                                        <p:cTn id="17" dur="500"/>
                                        <p:tgtEl>
                                          <p:spTgt spid="356355">
                                            <p:txEl>
                                              <p:pRg st="1" end="1"/>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56355">
                                            <p:txEl>
                                              <p:pRg st="2" end="2"/>
                                            </p:txEl>
                                          </p:spTgt>
                                        </p:tgtEl>
                                        <p:attrNameLst>
                                          <p:attrName>style.visibility</p:attrName>
                                        </p:attrNameLst>
                                      </p:cBhvr>
                                      <p:to>
                                        <p:strVal val="visible"/>
                                      </p:to>
                                    </p:set>
                                    <p:animEffect transition="in" filter="dissolve">
                                      <p:cBhvr>
                                        <p:cTn id="20" dur="500"/>
                                        <p:tgtEl>
                                          <p:spTgt spid="356355">
                                            <p:txEl>
                                              <p:pRg st="2" end="2"/>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56355">
                                            <p:txEl>
                                              <p:pRg st="3" end="3"/>
                                            </p:txEl>
                                          </p:spTgt>
                                        </p:tgtEl>
                                        <p:attrNameLst>
                                          <p:attrName>style.visibility</p:attrName>
                                        </p:attrNameLst>
                                      </p:cBhvr>
                                      <p:to>
                                        <p:strVal val="visible"/>
                                      </p:to>
                                    </p:set>
                                    <p:animEffect transition="in" filter="dissolve">
                                      <p:cBhvr>
                                        <p:cTn id="23" dur="500"/>
                                        <p:tgtEl>
                                          <p:spTgt spid="35635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56355">
                                            <p:txEl>
                                              <p:pRg st="4" end="4"/>
                                            </p:txEl>
                                          </p:spTgt>
                                        </p:tgtEl>
                                        <p:attrNameLst>
                                          <p:attrName>style.visibility</p:attrName>
                                        </p:attrNameLst>
                                      </p:cBhvr>
                                      <p:to>
                                        <p:strVal val="visible"/>
                                      </p:to>
                                    </p:set>
                                    <p:animEffect transition="in" filter="dissolve">
                                      <p:cBhvr>
                                        <p:cTn id="28" dur="500"/>
                                        <p:tgtEl>
                                          <p:spTgt spid="35635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56355">
                                            <p:txEl>
                                              <p:pRg st="5" end="5"/>
                                            </p:txEl>
                                          </p:spTgt>
                                        </p:tgtEl>
                                        <p:attrNameLst>
                                          <p:attrName>style.visibility</p:attrName>
                                        </p:attrNameLst>
                                      </p:cBhvr>
                                      <p:to>
                                        <p:strVal val="visible"/>
                                      </p:to>
                                    </p:set>
                                    <p:animEffect transition="in" filter="dissolve">
                                      <p:cBhvr>
                                        <p:cTn id="33" dur="500"/>
                                        <p:tgtEl>
                                          <p:spTgt spid="35635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56355">
                                            <p:txEl>
                                              <p:pRg st="6" end="6"/>
                                            </p:txEl>
                                          </p:spTgt>
                                        </p:tgtEl>
                                        <p:attrNameLst>
                                          <p:attrName>style.visibility</p:attrName>
                                        </p:attrNameLst>
                                      </p:cBhvr>
                                      <p:to>
                                        <p:strVal val="visible"/>
                                      </p:to>
                                    </p:set>
                                    <p:animEffect transition="in" filter="dissolve">
                                      <p:cBhvr>
                                        <p:cTn id="38" dur="500"/>
                                        <p:tgtEl>
                                          <p:spTgt spid="3563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autoUpdateAnimBg="0"/>
      <p:bldP spid="356355" grpId="0" uiExpand="1" build="p" autoUpdateAnimBg="0" advAuto="1000"/>
    </p:bld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914400" y="0"/>
            <a:ext cx="8001000" cy="1143000"/>
          </a:xfrm>
        </p:spPr>
        <p:txBody>
          <a:bodyPr>
            <a:normAutofit fontScale="90000"/>
          </a:bodyPr>
          <a:lstStyle/>
          <a:p>
            <a:pPr algn="ctr" eaLnBrk="1" hangingPunct="1"/>
            <a:r>
              <a:rPr lang="en-US" sz="4000" b="1" dirty="0" smtClean="0"/>
              <a:t> </a:t>
            </a:r>
            <a:r>
              <a:rPr lang="en-US" sz="4000" b="1" dirty="0" smtClean="0">
                <a:latin typeface="+mn-lt"/>
              </a:rPr>
              <a:t>Metacognitive Get Acquainted Activity*</a:t>
            </a:r>
          </a:p>
        </p:txBody>
      </p:sp>
      <p:sp>
        <p:nvSpPr>
          <p:cNvPr id="356355" name="Rectangle 3"/>
          <p:cNvSpPr>
            <a:spLocks noGrp="1" noChangeArrowheads="1"/>
          </p:cNvSpPr>
          <p:nvPr>
            <p:ph type="body" idx="1"/>
          </p:nvPr>
        </p:nvSpPr>
        <p:spPr>
          <a:xfrm>
            <a:off x="990600" y="1295400"/>
            <a:ext cx="8153400" cy="4267200"/>
          </a:xfrm>
        </p:spPr>
        <p:txBody>
          <a:bodyPr>
            <a:normAutofit/>
          </a:bodyPr>
          <a:lstStyle/>
          <a:p>
            <a:pPr lvl="0"/>
            <a:r>
              <a:rPr lang="en-US" dirty="0">
                <a:solidFill>
                  <a:schemeClr val="tx1"/>
                </a:solidFill>
                <a:latin typeface="+mn-lt"/>
              </a:rPr>
              <a:t>What do you believe is important to understand and learn in _____________________?</a:t>
            </a:r>
          </a:p>
          <a:p>
            <a:pPr lvl="0"/>
            <a:r>
              <a:rPr lang="en-US" dirty="0">
                <a:solidFill>
                  <a:schemeClr val="tx1"/>
                </a:solidFill>
                <a:latin typeface="+mn-lt"/>
              </a:rPr>
              <a:t>What do you believe to be critical characteristics of successful students in ___________?</a:t>
            </a:r>
          </a:p>
          <a:p>
            <a:pPr lvl="0"/>
            <a:r>
              <a:rPr lang="en-US" dirty="0">
                <a:solidFill>
                  <a:schemeClr val="tx1"/>
                </a:solidFill>
                <a:latin typeface="+mn-lt"/>
              </a:rPr>
              <a:t>How will you study and prepare for exams in ______________________________?</a:t>
            </a:r>
          </a:p>
          <a:p>
            <a:pPr eaLnBrk="1" hangingPunct="1">
              <a:lnSpc>
                <a:spcPct val="90000"/>
              </a:lnSpc>
              <a:buFont typeface="Wingdings" pitchFamily="2" charset="2"/>
              <a:buNone/>
            </a:pPr>
            <a:endParaRPr lang="en-US" sz="2800" b="1" dirty="0" smtClean="0"/>
          </a:p>
          <a:p>
            <a:pPr eaLnBrk="1" hangingPunct="1">
              <a:lnSpc>
                <a:spcPct val="90000"/>
              </a:lnSpc>
              <a:buFont typeface="Wingdings" pitchFamily="2" charset="2"/>
              <a:buNone/>
            </a:pPr>
            <a:endParaRPr lang="en-US" sz="2800" b="1" dirty="0" smtClean="0"/>
          </a:p>
        </p:txBody>
      </p:sp>
      <p:sp>
        <p:nvSpPr>
          <p:cNvPr id="4" name="Rectangle 3"/>
          <p:cNvSpPr/>
          <p:nvPr/>
        </p:nvSpPr>
        <p:spPr>
          <a:xfrm>
            <a:off x="0" y="0"/>
            <a:ext cx="9906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0" y="990600"/>
            <a:ext cx="9144000" cy="0"/>
          </a:xfrm>
          <a:prstGeom prst="line">
            <a:avLst/>
          </a:prstGeom>
          <a:ln w="127000">
            <a:solidFill>
              <a:srgbClr val="461D7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172200"/>
            <a:ext cx="9144000" cy="0"/>
          </a:xfrm>
          <a:prstGeom prst="line">
            <a:avLst/>
          </a:prstGeom>
          <a:ln w="63500">
            <a:solidFill>
              <a:srgbClr val="461D7C"/>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371600" y="6176412"/>
            <a:ext cx="7772400" cy="646331"/>
          </a:xfrm>
          <a:prstGeom prst="rect">
            <a:avLst/>
          </a:prstGeom>
          <a:noFill/>
        </p:spPr>
        <p:txBody>
          <a:bodyPr wrap="square" rtlCol="0">
            <a:spAutoFit/>
          </a:bodyPr>
          <a:lstStyle/>
          <a:p>
            <a:r>
              <a:rPr lang="en-US" b="1" dirty="0" smtClean="0"/>
              <a:t>*Simpson, M. &amp; Rush, L. (2012) in </a:t>
            </a:r>
            <a:r>
              <a:rPr lang="en-US" b="1" i="1" dirty="0" smtClean="0"/>
              <a:t>Teaching Study Strategies in Developmental Education</a:t>
            </a:r>
            <a:r>
              <a:rPr lang="en-US" b="1" dirty="0" smtClean="0"/>
              <a:t>, Hodges, Simpson, Stahl eds.  New York:  Bedford/St. Martin’s</a:t>
            </a:r>
            <a:endParaRPr lang="en-US" b="1" dirty="0"/>
          </a:p>
        </p:txBody>
      </p:sp>
    </p:spTree>
    <p:custDataLst>
      <p:tags r:id="rId1"/>
    </p:custDataLst>
    <p:extLst>
      <p:ext uri="{BB962C8B-B14F-4D97-AF65-F5344CB8AC3E}">
        <p14:creationId xmlns:p14="http://schemas.microsoft.com/office/powerpoint/2010/main" xmlns="" val="313887231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6354"/>
                                        </p:tgtEl>
                                        <p:attrNameLst>
                                          <p:attrName>style.visibility</p:attrName>
                                        </p:attrNameLst>
                                      </p:cBhvr>
                                      <p:to>
                                        <p:strVal val="visible"/>
                                      </p:to>
                                    </p:set>
                                    <p:animEffect transition="in" filter="dissolve">
                                      <p:cBhvr>
                                        <p:cTn id="7" dur="500"/>
                                        <p:tgtEl>
                                          <p:spTgt spid="356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0"/>
            <a:ext cx="11430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48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36722" y="1752600"/>
            <a:ext cx="1429478" cy="21910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1303361" y="4267200"/>
            <a:ext cx="7696200" cy="2308324"/>
          </a:xfrm>
          <a:prstGeom prst="rect">
            <a:avLst/>
          </a:prstGeom>
          <a:noFill/>
        </p:spPr>
        <p:txBody>
          <a:bodyPr wrap="square" rtlCol="0">
            <a:spAutoFit/>
          </a:bodyPr>
          <a:lstStyle/>
          <a:p>
            <a:pPr marL="285750" indent="-285750">
              <a:buFont typeface="Wingdings" pitchFamily="2" charset="2"/>
              <a:buChar char="§"/>
            </a:pPr>
            <a:r>
              <a:rPr lang="en-US" sz="2400" dirty="0" smtClean="0"/>
              <a:t>Historical Background on Study Strategies</a:t>
            </a:r>
          </a:p>
          <a:p>
            <a:pPr marL="285750" indent="-285750">
              <a:buFont typeface="Wingdings" pitchFamily="2" charset="2"/>
              <a:buChar char="§"/>
            </a:pPr>
            <a:r>
              <a:rPr lang="en-US" sz="2400" dirty="0" smtClean="0"/>
              <a:t>Developmental Education and Learning Assistance Today</a:t>
            </a:r>
          </a:p>
          <a:p>
            <a:pPr marL="285750" indent="-285750">
              <a:buFont typeface="Wingdings" pitchFamily="2" charset="2"/>
              <a:buChar char="§"/>
            </a:pPr>
            <a:r>
              <a:rPr lang="en-US" sz="2400" dirty="0" smtClean="0"/>
              <a:t>Diverse Populations in the Classroom</a:t>
            </a:r>
          </a:p>
          <a:p>
            <a:pPr marL="285750" indent="-285750">
              <a:buFont typeface="Wingdings" pitchFamily="2" charset="2"/>
              <a:buChar char="§"/>
            </a:pPr>
            <a:r>
              <a:rPr lang="en-US" sz="2400" dirty="0" smtClean="0"/>
              <a:t>Students’ Beliefs about Study Strategies</a:t>
            </a:r>
          </a:p>
          <a:p>
            <a:pPr marL="285750" indent="-285750">
              <a:buFont typeface="Wingdings" pitchFamily="2" charset="2"/>
              <a:buChar char="§"/>
            </a:pPr>
            <a:r>
              <a:rPr lang="en-US" sz="2400" dirty="0" smtClean="0"/>
              <a:t>Theory, Research, and </a:t>
            </a:r>
            <a:r>
              <a:rPr lang="en-US" sz="2400" b="1" dirty="0" smtClean="0"/>
              <a:t>Best Practices</a:t>
            </a:r>
          </a:p>
          <a:p>
            <a:pPr marL="285750" indent="-285750">
              <a:buFont typeface="Wingdings" pitchFamily="2" charset="2"/>
              <a:buChar char="§"/>
            </a:pPr>
            <a:r>
              <a:rPr lang="en-US" sz="2400" dirty="0" smtClean="0"/>
              <a:t>Assessment and Evaluation</a:t>
            </a:r>
            <a:endParaRPr lang="en-US" sz="2400" dirty="0"/>
          </a:p>
        </p:txBody>
      </p:sp>
      <p:sp>
        <p:nvSpPr>
          <p:cNvPr id="6" name="Rectangle 5"/>
          <p:cNvSpPr/>
          <p:nvPr/>
        </p:nvSpPr>
        <p:spPr>
          <a:xfrm>
            <a:off x="1477938" y="93426"/>
            <a:ext cx="7666061" cy="1384995"/>
          </a:xfrm>
          <a:prstGeom prst="rect">
            <a:avLst/>
          </a:prstGeom>
        </p:spPr>
        <p:txBody>
          <a:bodyPr wrap="square">
            <a:spAutoFit/>
          </a:bodyPr>
          <a:lstStyle/>
          <a:p>
            <a:r>
              <a:rPr lang="en-US" sz="2800" dirty="0" smtClean="0"/>
              <a:t>Hodges, </a:t>
            </a:r>
            <a:r>
              <a:rPr lang="en-US" sz="2800" dirty="0"/>
              <a:t>Simpson, Stahl eds</a:t>
            </a:r>
            <a:r>
              <a:rPr lang="en-US" sz="2800" dirty="0" smtClean="0"/>
              <a:t>. (</a:t>
            </a:r>
            <a:r>
              <a:rPr lang="en-US" sz="2800" dirty="0"/>
              <a:t>2012) </a:t>
            </a:r>
            <a:r>
              <a:rPr lang="en-US" sz="2800" dirty="0" smtClean="0"/>
              <a:t> </a:t>
            </a:r>
            <a:r>
              <a:rPr lang="en-US" sz="2800" b="1" i="1" dirty="0"/>
              <a:t>Teaching Study Strategies in Developmental Education</a:t>
            </a:r>
            <a:r>
              <a:rPr lang="en-US" sz="2800" dirty="0"/>
              <a:t>, </a:t>
            </a:r>
            <a:r>
              <a:rPr lang="en-US" sz="2800" dirty="0" smtClean="0"/>
              <a:t>New </a:t>
            </a:r>
            <a:r>
              <a:rPr lang="en-US" sz="2800" dirty="0"/>
              <a:t>York:  Bedford/St. Martin’s</a:t>
            </a:r>
          </a:p>
        </p:txBody>
      </p:sp>
    </p:spTree>
    <p:custDataLst>
      <p:tags r:id="rId1"/>
    </p:custDataLst>
    <p:extLst>
      <p:ext uri="{BB962C8B-B14F-4D97-AF65-F5344CB8AC3E}">
        <p14:creationId xmlns:p14="http://schemas.microsoft.com/office/powerpoint/2010/main" xmlns="" val="42905535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Rectangle 1028"/>
          <p:cNvSpPr>
            <a:spLocks noChangeArrowheads="1"/>
          </p:cNvSpPr>
          <p:nvPr/>
        </p:nvSpPr>
        <p:spPr bwMode="auto">
          <a:xfrm>
            <a:off x="365125" y="1076325"/>
            <a:ext cx="184150" cy="457200"/>
          </a:xfrm>
          <a:prstGeom prst="rect">
            <a:avLst/>
          </a:prstGeom>
          <a:noFill/>
          <a:ln w="9525">
            <a:noFill/>
            <a:miter lim="800000"/>
            <a:headEnd/>
            <a:tailEnd/>
          </a:ln>
        </p:spPr>
        <p:txBody>
          <a:bodyPr wrap="none">
            <a:spAutoFit/>
          </a:bodyPr>
          <a:lstStyle/>
          <a:p>
            <a:endParaRPr lang="en-US" dirty="0"/>
          </a:p>
        </p:txBody>
      </p:sp>
      <p:sp>
        <p:nvSpPr>
          <p:cNvPr id="26630" name="Rectangle 1030"/>
          <p:cNvSpPr>
            <a:spLocks noChangeArrowheads="1"/>
          </p:cNvSpPr>
          <p:nvPr/>
        </p:nvSpPr>
        <p:spPr bwMode="auto">
          <a:xfrm>
            <a:off x="685800" y="5556440"/>
            <a:ext cx="3581400" cy="1077218"/>
          </a:xfrm>
          <a:prstGeom prst="rect">
            <a:avLst/>
          </a:prstGeom>
          <a:noFill/>
          <a:ln w="9525">
            <a:noFill/>
            <a:miter lim="800000"/>
            <a:headEnd/>
            <a:tailEnd/>
          </a:ln>
        </p:spPr>
        <p:txBody>
          <a:bodyPr wrap="square">
            <a:spAutoFit/>
          </a:bodyPr>
          <a:lstStyle/>
          <a:p>
            <a:pPr>
              <a:lnSpc>
                <a:spcPct val="80000"/>
              </a:lnSpc>
              <a:defRPr/>
            </a:pPr>
            <a:r>
              <a:rPr lang="en-US" sz="2000" b="1" dirty="0" smtClean="0">
                <a:solidFill>
                  <a:srgbClr val="461D7C"/>
                </a:solidFill>
              </a:rPr>
              <a:t>Dweck, Carol, 2006.  </a:t>
            </a:r>
          </a:p>
          <a:p>
            <a:pPr>
              <a:lnSpc>
                <a:spcPct val="80000"/>
              </a:lnSpc>
              <a:defRPr/>
            </a:pPr>
            <a:r>
              <a:rPr lang="en-US" sz="2000" b="1" i="1" dirty="0" smtClean="0">
                <a:solidFill>
                  <a:srgbClr val="461D7C"/>
                </a:solidFill>
              </a:rPr>
              <a:t>Mindset: The New Psychology </a:t>
            </a:r>
          </a:p>
          <a:p>
            <a:pPr>
              <a:lnSpc>
                <a:spcPct val="80000"/>
              </a:lnSpc>
              <a:defRPr/>
            </a:pPr>
            <a:r>
              <a:rPr lang="en-US" sz="2000" b="1" i="1" dirty="0" smtClean="0">
                <a:solidFill>
                  <a:srgbClr val="461D7C"/>
                </a:solidFill>
              </a:rPr>
              <a:t>of Success.  </a:t>
            </a:r>
            <a:r>
              <a:rPr lang="en-US" sz="2000" b="1" dirty="0" smtClean="0">
                <a:solidFill>
                  <a:srgbClr val="461D7C"/>
                </a:solidFill>
              </a:rPr>
              <a:t>New York:  </a:t>
            </a:r>
          </a:p>
          <a:p>
            <a:pPr>
              <a:lnSpc>
                <a:spcPct val="80000"/>
              </a:lnSpc>
              <a:defRPr/>
            </a:pPr>
            <a:r>
              <a:rPr lang="en-US" sz="2000" b="1" dirty="0" smtClean="0">
                <a:solidFill>
                  <a:srgbClr val="461D7C"/>
                </a:solidFill>
              </a:rPr>
              <a:t>Random House Publishing</a:t>
            </a:r>
            <a:endParaRPr lang="en-US" sz="2000" b="1" dirty="0">
              <a:solidFill>
                <a:srgbClr val="461D7C"/>
              </a:solidFill>
            </a:endParaRPr>
          </a:p>
        </p:txBody>
      </p:sp>
      <p:pic>
        <p:nvPicPr>
          <p:cNvPr id="1026" name="Picture 2"/>
          <p:cNvPicPr>
            <a:picLocks noChangeAspect="1" noChangeArrowheads="1"/>
          </p:cNvPicPr>
          <p:nvPr/>
        </p:nvPicPr>
        <p:blipFill>
          <a:blip r:embed="rId3" cstate="print"/>
          <a:srcRect/>
          <a:stretch>
            <a:fillRect/>
          </a:stretch>
        </p:blipFill>
        <p:spPr bwMode="auto">
          <a:xfrm>
            <a:off x="914400" y="1768985"/>
            <a:ext cx="2362200" cy="3588294"/>
          </a:xfrm>
          <a:prstGeom prst="rect">
            <a:avLst/>
          </a:prstGeom>
          <a:noFill/>
          <a:ln w="9525">
            <a:noFill/>
            <a:miter lim="800000"/>
            <a:headEnd/>
            <a:tailEnd/>
          </a:ln>
        </p:spPr>
      </p:pic>
      <p:sp>
        <p:nvSpPr>
          <p:cNvPr id="5" name="TextBox 4"/>
          <p:cNvSpPr txBox="1"/>
          <p:nvPr/>
        </p:nvSpPr>
        <p:spPr>
          <a:xfrm>
            <a:off x="650166" y="-238616"/>
            <a:ext cx="8229600" cy="1384995"/>
          </a:xfrm>
          <a:prstGeom prst="rect">
            <a:avLst/>
          </a:prstGeom>
          <a:noFill/>
        </p:spPr>
        <p:txBody>
          <a:bodyPr wrap="square" rtlCol="0">
            <a:spAutoFit/>
          </a:bodyPr>
          <a:lstStyle/>
          <a:p>
            <a:pPr algn="ctr"/>
            <a:r>
              <a:rPr lang="en-US" sz="2400" dirty="0"/>
              <a:t/>
            </a:r>
            <a:br>
              <a:rPr lang="en-US" sz="2400" dirty="0"/>
            </a:br>
            <a:r>
              <a:rPr lang="en-US" sz="3600" b="1" dirty="0">
                <a:solidFill>
                  <a:srgbClr val="461D7C"/>
                </a:solidFill>
              </a:rPr>
              <a:t>Help </a:t>
            </a:r>
            <a:r>
              <a:rPr lang="en-US" sz="3600" b="1" dirty="0" smtClean="0">
                <a:solidFill>
                  <a:srgbClr val="461D7C"/>
                </a:solidFill>
              </a:rPr>
              <a:t>Students </a:t>
            </a:r>
            <a:r>
              <a:rPr lang="en-US" sz="3600" b="1" dirty="0">
                <a:solidFill>
                  <a:srgbClr val="461D7C"/>
                </a:solidFill>
              </a:rPr>
              <a:t>Develop the Right </a:t>
            </a:r>
            <a:r>
              <a:rPr lang="en-US" sz="3600" b="1" dirty="0" smtClean="0">
                <a:solidFill>
                  <a:srgbClr val="461D7C"/>
                </a:solidFill>
              </a:rPr>
              <a:t>Mindset</a:t>
            </a:r>
            <a:r>
              <a:rPr lang="en-US" sz="2400" dirty="0"/>
              <a:t/>
            </a:r>
            <a:br>
              <a:rPr lang="en-US" sz="2400" dirty="0"/>
            </a:br>
            <a:r>
              <a:rPr lang="en-US" sz="2400" dirty="0"/>
              <a:t> </a:t>
            </a:r>
            <a:endParaRPr lang="en-US" sz="2400" dirty="0">
              <a:latin typeface="+mj-lt"/>
            </a:endParaRPr>
          </a:p>
        </p:txBody>
      </p:sp>
      <p:sp>
        <p:nvSpPr>
          <p:cNvPr id="6" name="TextBox 5"/>
          <p:cNvSpPr txBox="1"/>
          <p:nvPr/>
        </p:nvSpPr>
        <p:spPr>
          <a:xfrm>
            <a:off x="5334000" y="2819400"/>
            <a:ext cx="2667000" cy="369332"/>
          </a:xfrm>
          <a:prstGeom prst="rect">
            <a:avLst/>
          </a:prstGeom>
          <a:noFill/>
        </p:spPr>
        <p:txBody>
          <a:bodyPr wrap="square" rtlCol="0">
            <a:spAutoFit/>
          </a:bodyPr>
          <a:lstStyle/>
          <a:p>
            <a:endParaRPr lang="en-US" dirty="0"/>
          </a:p>
        </p:txBody>
      </p:sp>
      <p:pic>
        <p:nvPicPr>
          <p:cNvPr id="7" name="Picture 6"/>
          <p:cNvPicPr>
            <a:picLocks noChangeAspect="1" noChangeArrowheads="1"/>
          </p:cNvPicPr>
          <p:nvPr/>
        </p:nvPicPr>
        <p:blipFill>
          <a:blip r:embed="rId4" cstate="print"/>
          <a:srcRect/>
          <a:stretch>
            <a:fillRect/>
          </a:stretch>
        </p:blipFill>
        <p:spPr bwMode="auto">
          <a:xfrm>
            <a:off x="5693560" y="1809166"/>
            <a:ext cx="2307440" cy="3507931"/>
          </a:xfrm>
          <a:prstGeom prst="rect">
            <a:avLst/>
          </a:prstGeom>
          <a:noFill/>
          <a:ln w="9525">
            <a:noFill/>
            <a:miter lim="800000"/>
            <a:headEnd/>
            <a:tailEnd/>
          </a:ln>
        </p:spPr>
      </p:pic>
      <p:sp>
        <p:nvSpPr>
          <p:cNvPr id="8" name="TextBox 7"/>
          <p:cNvSpPr txBox="1"/>
          <p:nvPr/>
        </p:nvSpPr>
        <p:spPr>
          <a:xfrm>
            <a:off x="4764966" y="5357334"/>
            <a:ext cx="4398699" cy="1600438"/>
          </a:xfrm>
          <a:prstGeom prst="rect">
            <a:avLst/>
          </a:prstGeom>
          <a:noFill/>
        </p:spPr>
        <p:txBody>
          <a:bodyPr wrap="square" rtlCol="0">
            <a:spAutoFit/>
          </a:bodyPr>
          <a:lstStyle/>
          <a:p>
            <a:r>
              <a:rPr lang="en-US" sz="2000" b="1" dirty="0" smtClean="0">
                <a:solidFill>
                  <a:srgbClr val="461D7C"/>
                </a:solidFill>
              </a:rPr>
              <a:t>Shenk, David, 2010. </a:t>
            </a:r>
            <a:r>
              <a:rPr lang="en-US" sz="2000" b="1" i="1" dirty="0" smtClean="0">
                <a:solidFill>
                  <a:srgbClr val="461D7C"/>
                </a:solidFill>
              </a:rPr>
              <a:t>The Genius in All of Us: Why Everything You've Been Told About Genetics, Talent, and IQ Is Wrong.  New York:  Doubleday </a:t>
            </a:r>
          </a:p>
          <a:p>
            <a:endParaRPr lang="en-US" dirty="0"/>
          </a:p>
        </p:txBody>
      </p:sp>
      <p:cxnSp>
        <p:nvCxnSpPr>
          <p:cNvPr id="9" name="Straight Connector 8"/>
          <p:cNvCxnSpPr/>
          <p:nvPr/>
        </p:nvCxnSpPr>
        <p:spPr>
          <a:xfrm>
            <a:off x="0" y="1066800"/>
            <a:ext cx="9144000" cy="0"/>
          </a:xfrm>
          <a:prstGeom prst="line">
            <a:avLst/>
          </a:prstGeom>
          <a:ln w="127000">
            <a:solidFill>
              <a:srgbClr val="461D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416676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152400"/>
            <a:ext cx="8001000" cy="1143000"/>
          </a:xfrm>
        </p:spPr>
        <p:txBody>
          <a:bodyPr>
            <a:normAutofit fontScale="90000"/>
          </a:bodyPr>
          <a:lstStyle/>
          <a:p>
            <a:pPr algn="ctr" eaLnBrk="1" hangingPunct="1"/>
            <a:r>
              <a:rPr lang="en-US" b="1" i="1" dirty="0" smtClean="0">
                <a:latin typeface="+mn-lt"/>
                <a:cs typeface="Times New Roman" pitchFamily="18" charset="0"/>
              </a:rPr>
              <a:t>Mindset* </a:t>
            </a:r>
            <a:r>
              <a:rPr lang="en-US" b="1" dirty="0" smtClean="0">
                <a:latin typeface="+mn-lt"/>
                <a:cs typeface="Times New Roman" pitchFamily="18" charset="0"/>
              </a:rPr>
              <a:t>is Important!</a:t>
            </a:r>
            <a:r>
              <a:rPr lang="en-US" sz="2800" dirty="0" smtClean="0">
                <a:solidFill>
                  <a:schemeClr val="tx1"/>
                </a:solidFill>
              </a:rPr>
              <a:t/>
            </a:r>
            <a:br>
              <a:rPr lang="en-US" sz="2800" dirty="0" smtClean="0">
                <a:solidFill>
                  <a:schemeClr val="tx1"/>
                </a:solidFill>
              </a:rPr>
            </a:br>
            <a:endParaRPr lang="en-US" dirty="0" smtClean="0"/>
          </a:p>
        </p:txBody>
      </p:sp>
      <p:sp>
        <p:nvSpPr>
          <p:cNvPr id="14339" name="Rectangle 1"/>
          <p:cNvSpPr>
            <a:spLocks noChangeArrowheads="1"/>
          </p:cNvSpPr>
          <p:nvPr/>
        </p:nvSpPr>
        <p:spPr bwMode="auto">
          <a:xfrm>
            <a:off x="1143000" y="2386548"/>
            <a:ext cx="8001000" cy="3785652"/>
          </a:xfrm>
          <a:prstGeom prst="rect">
            <a:avLst/>
          </a:prstGeom>
          <a:noFill/>
          <a:ln w="9525">
            <a:noFill/>
            <a:miter lim="800000"/>
            <a:headEnd/>
            <a:tailEnd/>
          </a:ln>
        </p:spPr>
        <p:txBody>
          <a:bodyPr wrap="square" tIns="0" bIns="0" anchor="ctr">
            <a:spAutoFit/>
          </a:bodyPr>
          <a:lstStyle/>
          <a:p>
            <a:pPr eaLnBrk="0" hangingPunct="0">
              <a:buFont typeface="Wingdings" pitchFamily="2" charset="2"/>
              <a:buChar char="§"/>
            </a:pPr>
            <a:r>
              <a:rPr lang="en-US" sz="3600" b="1" dirty="0">
                <a:latin typeface="Technical" pitchFamily="66" charset="0"/>
                <a:cs typeface="Times New Roman" pitchFamily="18" charset="0"/>
              </a:rPr>
              <a:t>  </a:t>
            </a:r>
            <a:r>
              <a:rPr lang="en-US" sz="3200" b="1" dirty="0" smtClean="0">
                <a:cs typeface="Times New Roman" pitchFamily="18" charset="0"/>
              </a:rPr>
              <a:t>Fixed Intelligence Mindset</a:t>
            </a:r>
          </a:p>
          <a:p>
            <a:pPr eaLnBrk="0" hangingPunct="0"/>
            <a:r>
              <a:rPr lang="en-US" sz="3200" b="1" dirty="0" smtClean="0">
                <a:cs typeface="Times New Roman" pitchFamily="18" charset="0"/>
              </a:rPr>
              <a:t>	</a:t>
            </a:r>
            <a:r>
              <a:rPr lang="en-US" sz="3200" dirty="0" smtClean="0">
                <a:cs typeface="Times New Roman" pitchFamily="18" charset="0"/>
              </a:rPr>
              <a:t>Intelligence is static</a:t>
            </a:r>
          </a:p>
          <a:p>
            <a:pPr eaLnBrk="0" hangingPunct="0"/>
            <a:r>
              <a:rPr lang="en-US" sz="3200" dirty="0" smtClean="0">
                <a:cs typeface="Times New Roman" pitchFamily="18" charset="0"/>
              </a:rPr>
              <a:t>	You have a certain amount of it</a:t>
            </a:r>
            <a:endParaRPr lang="en-US" sz="3200" dirty="0">
              <a:cs typeface="Times New Roman" pitchFamily="18" charset="0"/>
            </a:endParaRPr>
          </a:p>
          <a:p>
            <a:pPr eaLnBrk="0" hangingPunct="0">
              <a:buFont typeface="Wingdings" pitchFamily="2" charset="2"/>
              <a:buChar char="§"/>
            </a:pPr>
            <a:endParaRPr lang="en-US" sz="3200" b="1" dirty="0">
              <a:cs typeface="Times New Roman" pitchFamily="18" charset="0"/>
            </a:endParaRPr>
          </a:p>
          <a:p>
            <a:pPr eaLnBrk="0" hangingPunct="0">
              <a:buFont typeface="Wingdings" pitchFamily="2" charset="2"/>
              <a:buChar char="§"/>
            </a:pPr>
            <a:r>
              <a:rPr lang="en-US" sz="3200" b="1" dirty="0">
                <a:cs typeface="Times New Roman" pitchFamily="18" charset="0"/>
              </a:rPr>
              <a:t>  </a:t>
            </a:r>
            <a:r>
              <a:rPr lang="en-US" sz="3200" b="1" dirty="0" smtClean="0">
                <a:cs typeface="Times New Roman" pitchFamily="18" charset="0"/>
              </a:rPr>
              <a:t>Growth Intelligence Mindset</a:t>
            </a:r>
          </a:p>
          <a:p>
            <a:pPr eaLnBrk="0" hangingPunct="0"/>
            <a:r>
              <a:rPr lang="en-US" sz="3200" b="1" dirty="0" smtClean="0">
                <a:cs typeface="Times New Roman" pitchFamily="18" charset="0"/>
              </a:rPr>
              <a:t>	</a:t>
            </a:r>
            <a:r>
              <a:rPr lang="en-US" sz="3200" dirty="0" smtClean="0">
                <a:cs typeface="Times New Roman" pitchFamily="18" charset="0"/>
              </a:rPr>
              <a:t>Intelligence can be developed</a:t>
            </a:r>
          </a:p>
          <a:p>
            <a:pPr eaLnBrk="0" hangingPunct="0"/>
            <a:r>
              <a:rPr lang="en-US" sz="3200" b="1" dirty="0" smtClean="0">
                <a:cs typeface="Times New Roman" pitchFamily="18" charset="0"/>
              </a:rPr>
              <a:t>	</a:t>
            </a:r>
            <a:r>
              <a:rPr lang="en-US" sz="3200" dirty="0" smtClean="0">
                <a:cs typeface="Times New Roman" pitchFamily="18" charset="0"/>
              </a:rPr>
              <a:t>You can grow it with actions</a:t>
            </a:r>
            <a:endParaRPr lang="en-US" sz="3200" dirty="0"/>
          </a:p>
          <a:p>
            <a:pPr eaLnBrk="0" hangingPunct="0"/>
            <a:endParaRPr lang="en-US" dirty="0"/>
          </a:p>
        </p:txBody>
      </p:sp>
      <p:sp>
        <p:nvSpPr>
          <p:cNvPr id="8" name="TextBox 7"/>
          <p:cNvSpPr txBox="1"/>
          <p:nvPr/>
        </p:nvSpPr>
        <p:spPr>
          <a:xfrm>
            <a:off x="1600200" y="6172200"/>
            <a:ext cx="7543800" cy="646331"/>
          </a:xfrm>
          <a:prstGeom prst="rect">
            <a:avLst/>
          </a:prstGeom>
          <a:noFill/>
        </p:spPr>
        <p:txBody>
          <a:bodyPr wrap="square" rtlCol="0">
            <a:spAutoFit/>
          </a:bodyPr>
          <a:lstStyle/>
          <a:p>
            <a:r>
              <a:rPr lang="en-US" dirty="0" smtClean="0"/>
              <a:t>Dweck, Carol (2006) </a:t>
            </a:r>
            <a:r>
              <a:rPr lang="en-US" i="1" dirty="0" smtClean="0"/>
              <a:t>Mindset:  The New Psychology of Success.</a:t>
            </a:r>
          </a:p>
          <a:p>
            <a:r>
              <a:rPr lang="en-US" dirty="0" smtClean="0"/>
              <a:t>New York:  Random House Publishing</a:t>
            </a:r>
            <a:endParaRPr lang="en-US" dirty="0"/>
          </a:p>
        </p:txBody>
      </p:sp>
      <p:sp>
        <p:nvSpPr>
          <p:cNvPr id="5" name="Rectangle 4"/>
          <p:cNvSpPr/>
          <p:nvPr/>
        </p:nvSpPr>
        <p:spPr>
          <a:xfrm>
            <a:off x="0" y="0"/>
            <a:ext cx="11430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0" y="6172200"/>
            <a:ext cx="9144000" cy="0"/>
          </a:xfrm>
          <a:prstGeom prst="line">
            <a:avLst/>
          </a:prstGeom>
          <a:ln w="63500">
            <a:solidFill>
              <a:srgbClr val="461D7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914400"/>
            <a:ext cx="9144000" cy="0"/>
          </a:xfrm>
          <a:prstGeom prst="line">
            <a:avLst/>
          </a:prstGeom>
          <a:ln w="127000">
            <a:solidFill>
              <a:srgbClr val="461D7C"/>
            </a:solidFill>
          </a:ln>
        </p:spPr>
        <p:style>
          <a:lnRef idx="1">
            <a:schemeClr val="accent1"/>
          </a:lnRef>
          <a:fillRef idx="0">
            <a:schemeClr val="accent1"/>
          </a:fillRef>
          <a:effectRef idx="0">
            <a:schemeClr val="accent1"/>
          </a:effectRef>
          <a:fontRef idx="minor">
            <a:schemeClr val="tx1"/>
          </a:fontRef>
        </p:style>
      </p:cxnSp>
      <p:pic>
        <p:nvPicPr>
          <p:cNvPr id="10" name="Picture 2" descr="http://s4.hubimg.com/u/4505983_f496.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8789"/>
          <a:stretch/>
        </p:blipFill>
        <p:spPr bwMode="auto">
          <a:xfrm>
            <a:off x="3810000" y="1025240"/>
            <a:ext cx="2345497" cy="1334269"/>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2938900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54236" cy="983776"/>
          </a:xfrm>
        </p:spPr>
        <p:txBody>
          <a:bodyPr>
            <a:normAutofit fontScale="90000"/>
          </a:bodyPr>
          <a:lstStyle/>
          <a:p>
            <a:r>
              <a:rPr lang="en-US" sz="4000" dirty="0" smtClean="0">
                <a:solidFill>
                  <a:schemeClr val="accent1">
                    <a:lumMod val="75000"/>
                  </a:schemeClr>
                </a:solidFill>
                <a:latin typeface="+mn-lt"/>
              </a:rPr>
              <a:t>Responses to </a:t>
            </a:r>
            <a:r>
              <a:rPr lang="en-US" sz="4000" i="1" dirty="0" smtClean="0">
                <a:solidFill>
                  <a:schemeClr val="accent1">
                    <a:lumMod val="75000"/>
                  </a:schemeClr>
                </a:solidFill>
                <a:latin typeface="+mn-lt"/>
              </a:rPr>
              <a:t>Many</a:t>
            </a:r>
            <a:r>
              <a:rPr lang="en-US" sz="4000" dirty="0" smtClean="0">
                <a:solidFill>
                  <a:schemeClr val="accent1">
                    <a:lumMod val="75000"/>
                  </a:schemeClr>
                </a:solidFill>
                <a:latin typeface="+mn-lt"/>
              </a:rPr>
              <a:t> Situations </a:t>
            </a:r>
            <a:br>
              <a:rPr lang="en-US" sz="4000" dirty="0" smtClean="0">
                <a:solidFill>
                  <a:schemeClr val="accent1">
                    <a:lumMod val="75000"/>
                  </a:schemeClr>
                </a:solidFill>
                <a:latin typeface="+mn-lt"/>
              </a:rPr>
            </a:br>
            <a:r>
              <a:rPr lang="en-US" sz="4000" dirty="0" smtClean="0">
                <a:solidFill>
                  <a:schemeClr val="accent1">
                    <a:lumMod val="75000"/>
                  </a:schemeClr>
                </a:solidFill>
                <a:latin typeface="+mn-lt"/>
              </a:rPr>
              <a:t>are </a:t>
            </a:r>
            <a:r>
              <a:rPr lang="en-US" sz="4000" dirty="0">
                <a:solidFill>
                  <a:schemeClr val="accent1">
                    <a:lumMod val="75000"/>
                  </a:schemeClr>
                </a:solidFill>
                <a:latin typeface="+mn-lt"/>
              </a:rPr>
              <a:t>Based on Mindset</a:t>
            </a:r>
            <a:r>
              <a:rPr lang="en-US" sz="4000" dirty="0"/>
              <a:t/>
            </a:r>
            <a:br>
              <a:rPr lang="en-US" sz="4000" dirty="0"/>
            </a:br>
            <a:endParaRPr lang="en-US" sz="4000" dirty="0">
              <a:latin typeface="+mn-lt"/>
            </a:endParaRPr>
          </a:p>
        </p:txBody>
      </p:sp>
      <p:cxnSp>
        <p:nvCxnSpPr>
          <p:cNvPr id="5" name="Straight Connector 4"/>
          <p:cNvCxnSpPr/>
          <p:nvPr/>
        </p:nvCxnSpPr>
        <p:spPr>
          <a:xfrm>
            <a:off x="0" y="6172200"/>
            <a:ext cx="9144000" cy="0"/>
          </a:xfrm>
          <a:prstGeom prst="line">
            <a:avLst/>
          </a:prstGeom>
          <a:ln w="63500">
            <a:solidFill>
              <a:srgbClr val="461D7C"/>
            </a:soli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xmlns="" val="56030271"/>
              </p:ext>
            </p:extLst>
          </p:nvPr>
        </p:nvGraphicFramePr>
        <p:xfrm>
          <a:off x="76200" y="1143000"/>
          <a:ext cx="9067800" cy="4819599"/>
        </p:xfrm>
        <a:graphic>
          <a:graphicData uri="http://schemas.openxmlformats.org/drawingml/2006/table">
            <a:tbl>
              <a:tblPr firstRow="1" bandRow="1">
                <a:tableStyleId>{5C22544A-7EE6-4342-B048-85BDC9FD1C3A}</a:tableStyleId>
              </a:tblPr>
              <a:tblGrid>
                <a:gridCol w="3241158"/>
                <a:gridCol w="2551814"/>
                <a:gridCol w="3274828"/>
              </a:tblGrid>
              <a:tr h="697281">
                <a:tc>
                  <a:txBody>
                    <a:bodyPr/>
                    <a:lstStyle/>
                    <a:p>
                      <a:pPr algn="l"/>
                      <a:endParaRPr lang="en-US" sz="2400" b="1" dirty="0"/>
                    </a:p>
                  </a:txBody>
                  <a:tcPr/>
                </a:tc>
                <a:tc>
                  <a:txBody>
                    <a:bodyPr/>
                    <a:lstStyle/>
                    <a:p>
                      <a:pPr algn="ctr"/>
                      <a:r>
                        <a:rPr lang="en-US" sz="2400" b="1" dirty="0" smtClean="0"/>
                        <a:t>Fixed</a:t>
                      </a:r>
                      <a:r>
                        <a:rPr lang="en-US" sz="2400" b="1" baseline="0" dirty="0" smtClean="0"/>
                        <a:t> Intelligence Mindset Response</a:t>
                      </a:r>
                      <a:endParaRPr lang="en-US" sz="2400" b="1" dirty="0"/>
                    </a:p>
                  </a:txBody>
                  <a:tcPr/>
                </a:tc>
                <a:tc>
                  <a:txBody>
                    <a:bodyPr/>
                    <a:lstStyle/>
                    <a:p>
                      <a:pPr algn="ctr"/>
                      <a:r>
                        <a:rPr lang="en-US" sz="2400" b="1" dirty="0" smtClean="0"/>
                        <a:t>Growth</a:t>
                      </a:r>
                      <a:r>
                        <a:rPr lang="en-US" sz="2400" b="1" baseline="0" dirty="0" smtClean="0"/>
                        <a:t> Intelligence Mindset Response</a:t>
                      </a:r>
                      <a:endParaRPr lang="en-US" sz="2400" b="1" dirty="0"/>
                    </a:p>
                  </a:txBody>
                  <a:tcPr/>
                </a:tc>
              </a:tr>
              <a:tr h="786740">
                <a:tc>
                  <a:txBody>
                    <a:bodyPr/>
                    <a:lstStyle/>
                    <a:p>
                      <a:r>
                        <a:rPr lang="en-US" sz="2400" b="1" dirty="0" smtClean="0"/>
                        <a:t>Challenges</a:t>
                      </a:r>
                      <a:endParaRPr lang="en-US" sz="2400" b="1" dirty="0"/>
                    </a:p>
                  </a:txBody>
                  <a:tcPr anchor="ctr"/>
                </a:tc>
                <a:tc>
                  <a:txBody>
                    <a:bodyPr/>
                    <a:lstStyle/>
                    <a:p>
                      <a:pPr algn="ctr"/>
                      <a:r>
                        <a:rPr lang="en-US" sz="2400" i="1" dirty="0" smtClean="0"/>
                        <a:t>Avoid</a:t>
                      </a:r>
                      <a:endParaRPr lang="en-US" sz="2400" i="1" dirty="0"/>
                    </a:p>
                  </a:txBody>
                  <a:tcPr anchor="ctr"/>
                </a:tc>
                <a:tc>
                  <a:txBody>
                    <a:bodyPr/>
                    <a:lstStyle/>
                    <a:p>
                      <a:pPr algn="ctr"/>
                      <a:r>
                        <a:rPr lang="en-US" sz="2400" i="1" dirty="0" smtClean="0"/>
                        <a:t>Embrace</a:t>
                      </a:r>
                      <a:endParaRPr lang="en-US" sz="2400" i="1" dirty="0"/>
                    </a:p>
                  </a:txBody>
                  <a:tcPr anchor="ctr"/>
                </a:tc>
              </a:tr>
              <a:tr h="786740">
                <a:tc>
                  <a:txBody>
                    <a:bodyPr/>
                    <a:lstStyle/>
                    <a:p>
                      <a:r>
                        <a:rPr lang="en-US" sz="2400" b="1" dirty="0" smtClean="0"/>
                        <a:t>Obstacles</a:t>
                      </a:r>
                      <a:endParaRPr lang="en-US" sz="2400" b="1" dirty="0"/>
                    </a:p>
                  </a:txBody>
                  <a:tcPr anchor="ctr"/>
                </a:tc>
                <a:tc>
                  <a:txBody>
                    <a:bodyPr/>
                    <a:lstStyle/>
                    <a:p>
                      <a:pPr algn="ctr"/>
                      <a:r>
                        <a:rPr lang="en-US" sz="2400" i="1" dirty="0" smtClean="0"/>
                        <a:t>Give up easily</a:t>
                      </a:r>
                      <a:endParaRPr lang="en-US" sz="2400" i="1" dirty="0"/>
                    </a:p>
                  </a:txBody>
                  <a:tcPr anchor="ctr"/>
                </a:tc>
                <a:tc>
                  <a:txBody>
                    <a:bodyPr/>
                    <a:lstStyle/>
                    <a:p>
                      <a:pPr algn="ctr"/>
                      <a:r>
                        <a:rPr lang="en-US" sz="2400" i="1" dirty="0" smtClean="0"/>
                        <a:t>Persist</a:t>
                      </a:r>
                      <a:endParaRPr lang="en-US" sz="2400" i="1" dirty="0"/>
                    </a:p>
                  </a:txBody>
                  <a:tcPr anchor="ctr"/>
                </a:tc>
              </a:tr>
              <a:tr h="849679">
                <a:tc>
                  <a:txBody>
                    <a:bodyPr/>
                    <a:lstStyle/>
                    <a:p>
                      <a:r>
                        <a:rPr lang="en-US" sz="2400" b="1" dirty="0" smtClean="0"/>
                        <a:t>Tasks requiring</a:t>
                      </a:r>
                      <a:r>
                        <a:rPr lang="en-US" sz="2400" b="1" baseline="0" dirty="0" smtClean="0"/>
                        <a:t> effort</a:t>
                      </a:r>
                      <a:endParaRPr lang="en-US" sz="2400" b="1" dirty="0"/>
                    </a:p>
                  </a:txBody>
                  <a:tcPr anchor="ctr"/>
                </a:tc>
                <a:tc>
                  <a:txBody>
                    <a:bodyPr/>
                    <a:lstStyle/>
                    <a:p>
                      <a:pPr algn="ctr"/>
                      <a:r>
                        <a:rPr lang="en-US" sz="2400" i="1" dirty="0" smtClean="0"/>
                        <a:t>Fruitless to Try</a:t>
                      </a:r>
                      <a:endParaRPr lang="en-US" sz="2400" i="1" dirty="0"/>
                    </a:p>
                  </a:txBody>
                  <a:tcPr anchor="ctr"/>
                </a:tc>
                <a:tc>
                  <a:txBody>
                    <a:bodyPr/>
                    <a:lstStyle/>
                    <a:p>
                      <a:pPr algn="ctr"/>
                      <a:r>
                        <a:rPr lang="en-US" sz="2400" i="1" dirty="0" smtClean="0"/>
                        <a:t>Path to mastery</a:t>
                      </a:r>
                      <a:endParaRPr lang="en-US" sz="2400" i="1" dirty="0"/>
                    </a:p>
                  </a:txBody>
                  <a:tcPr anchor="ctr"/>
                </a:tc>
              </a:tr>
              <a:tr h="786740">
                <a:tc>
                  <a:txBody>
                    <a:bodyPr/>
                    <a:lstStyle/>
                    <a:p>
                      <a:r>
                        <a:rPr lang="en-US" sz="2400" b="1" dirty="0" smtClean="0"/>
                        <a:t>Criticism</a:t>
                      </a:r>
                      <a:endParaRPr lang="en-US" sz="2400" b="1" dirty="0"/>
                    </a:p>
                  </a:txBody>
                  <a:tcPr anchor="ctr"/>
                </a:tc>
                <a:tc>
                  <a:txBody>
                    <a:bodyPr/>
                    <a:lstStyle/>
                    <a:p>
                      <a:pPr algn="ctr"/>
                      <a:r>
                        <a:rPr lang="en-US" sz="2400" i="1" dirty="0" smtClean="0"/>
                        <a:t>Ignore it</a:t>
                      </a:r>
                      <a:endParaRPr lang="en-US" sz="2400" i="1" dirty="0"/>
                    </a:p>
                  </a:txBody>
                  <a:tcPr anchor="ctr"/>
                </a:tc>
                <a:tc>
                  <a:txBody>
                    <a:bodyPr/>
                    <a:lstStyle/>
                    <a:p>
                      <a:pPr algn="ctr"/>
                      <a:r>
                        <a:rPr lang="en-US" sz="2400" i="1" dirty="0" smtClean="0"/>
                        <a:t>Learn from it</a:t>
                      </a:r>
                      <a:endParaRPr lang="en-US" sz="2400" i="1" dirty="0"/>
                    </a:p>
                  </a:txBody>
                  <a:tcPr anchor="ctr"/>
                </a:tc>
              </a:tr>
              <a:tr h="786740">
                <a:tc>
                  <a:txBody>
                    <a:bodyPr/>
                    <a:lstStyle/>
                    <a:p>
                      <a:r>
                        <a:rPr lang="en-US" sz="2400" b="1" dirty="0" smtClean="0"/>
                        <a:t>Success of Others</a:t>
                      </a:r>
                      <a:endParaRPr lang="en-US" sz="2400" b="1" dirty="0"/>
                    </a:p>
                  </a:txBody>
                  <a:tcPr anchor="ctr"/>
                </a:tc>
                <a:tc>
                  <a:txBody>
                    <a:bodyPr/>
                    <a:lstStyle/>
                    <a:p>
                      <a:pPr algn="ctr"/>
                      <a:r>
                        <a:rPr lang="en-US" sz="2400" i="1" dirty="0" smtClean="0"/>
                        <a:t>Threatening</a:t>
                      </a:r>
                      <a:endParaRPr lang="en-US" sz="2400" i="1" dirty="0"/>
                    </a:p>
                  </a:txBody>
                  <a:tcPr anchor="ctr"/>
                </a:tc>
                <a:tc>
                  <a:txBody>
                    <a:bodyPr/>
                    <a:lstStyle/>
                    <a:p>
                      <a:pPr algn="ctr"/>
                      <a:r>
                        <a:rPr lang="en-US" sz="2400" i="1" dirty="0" smtClean="0"/>
                        <a:t>Inspirational</a:t>
                      </a:r>
                      <a:endParaRPr lang="en-US" sz="2400" i="1" dirty="0"/>
                    </a:p>
                  </a:txBody>
                  <a:tcPr anchor="ctr"/>
                </a:tc>
              </a:tr>
            </a:tbl>
          </a:graphicData>
        </a:graphic>
      </p:graphicFrame>
    </p:spTree>
    <p:custDataLst>
      <p:tags r:id="rId1"/>
    </p:custDataLst>
    <p:extLst>
      <p:ext uri="{BB962C8B-B14F-4D97-AF65-F5344CB8AC3E}">
        <p14:creationId xmlns:p14="http://schemas.microsoft.com/office/powerpoint/2010/main" xmlns="" val="2693253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0" y="0"/>
            <a:ext cx="7772400" cy="1143000"/>
          </a:xfrm>
        </p:spPr>
        <p:txBody>
          <a:bodyPr>
            <a:normAutofit/>
          </a:bodyPr>
          <a:lstStyle/>
          <a:p>
            <a:pPr algn="ctr" eaLnBrk="1" hangingPunct="1"/>
            <a:r>
              <a:rPr lang="en-US" sz="4000" dirty="0" smtClean="0">
                <a:latin typeface="+mn-lt"/>
              </a:rPr>
              <a:t>Metacognition</a:t>
            </a:r>
          </a:p>
        </p:txBody>
      </p:sp>
      <p:sp>
        <p:nvSpPr>
          <p:cNvPr id="25603" name="Rectangle 3"/>
          <p:cNvSpPr>
            <a:spLocks noGrp="1" noChangeArrowheads="1"/>
          </p:cNvSpPr>
          <p:nvPr>
            <p:ph type="body" idx="1"/>
          </p:nvPr>
        </p:nvSpPr>
        <p:spPr>
          <a:xfrm>
            <a:off x="1210913" y="1042916"/>
            <a:ext cx="7933087" cy="5445120"/>
          </a:xfrm>
        </p:spPr>
        <p:txBody>
          <a:bodyPr>
            <a:normAutofit fontScale="92500" lnSpcReduction="20000"/>
          </a:bodyPr>
          <a:lstStyle/>
          <a:p>
            <a:pPr eaLnBrk="1" hangingPunct="1">
              <a:buFont typeface="Wingdings" pitchFamily="2" charset="2"/>
              <a:buChar char="§"/>
            </a:pPr>
            <a:endParaRPr lang="en-US" dirty="0" smtClean="0">
              <a:solidFill>
                <a:schemeClr val="tx1"/>
              </a:solidFill>
              <a:latin typeface="Calibri" pitchFamily="34" charset="0"/>
              <a:cs typeface="Calibri" pitchFamily="34" charset="0"/>
            </a:endParaRPr>
          </a:p>
          <a:p>
            <a:pPr marL="0" indent="0" eaLnBrk="1" hangingPunct="1">
              <a:spcAft>
                <a:spcPts val="1200"/>
              </a:spcAft>
              <a:buNone/>
            </a:pPr>
            <a:r>
              <a:rPr lang="en-US" sz="3500" dirty="0" smtClean="0">
                <a:solidFill>
                  <a:schemeClr val="tx1"/>
                </a:solidFill>
                <a:latin typeface="Calibri" pitchFamily="34" charset="0"/>
                <a:cs typeface="Calibri" pitchFamily="34" charset="0"/>
              </a:rPr>
              <a:t>The ability to:</a:t>
            </a:r>
          </a:p>
          <a:p>
            <a:pPr eaLnBrk="1" hangingPunct="1">
              <a:spcAft>
                <a:spcPts val="1200"/>
              </a:spcAft>
              <a:buFont typeface="Wingdings" pitchFamily="2" charset="2"/>
              <a:buChar char="§"/>
            </a:pPr>
            <a:r>
              <a:rPr lang="en-US" sz="3500" dirty="0" smtClean="0">
                <a:solidFill>
                  <a:schemeClr val="tx1"/>
                </a:solidFill>
                <a:latin typeface="Calibri" pitchFamily="34" charset="0"/>
                <a:cs typeface="Calibri" pitchFamily="34" charset="0"/>
              </a:rPr>
              <a:t>think about one’s own thinking</a:t>
            </a:r>
          </a:p>
          <a:p>
            <a:pPr eaLnBrk="1" hangingPunct="1">
              <a:spcAft>
                <a:spcPts val="1200"/>
              </a:spcAft>
              <a:buFont typeface="Wingdings" pitchFamily="2" charset="2"/>
              <a:buChar char="§"/>
            </a:pPr>
            <a:r>
              <a:rPr lang="en-US" sz="3500" dirty="0" smtClean="0">
                <a:solidFill>
                  <a:schemeClr val="tx1"/>
                </a:solidFill>
                <a:latin typeface="Calibri" pitchFamily="34" charset="0"/>
                <a:cs typeface="Calibri" pitchFamily="34" charset="0"/>
              </a:rPr>
              <a:t>be consciously aware of oneself as a problem solver</a:t>
            </a:r>
          </a:p>
          <a:p>
            <a:pPr eaLnBrk="1" hangingPunct="1">
              <a:spcAft>
                <a:spcPts val="1200"/>
              </a:spcAft>
              <a:buFont typeface="Wingdings" pitchFamily="2" charset="2"/>
              <a:buChar char="§"/>
            </a:pPr>
            <a:r>
              <a:rPr lang="en-US" sz="3500" dirty="0">
                <a:solidFill>
                  <a:schemeClr val="tx1"/>
                </a:solidFill>
                <a:latin typeface="Calibri" pitchFamily="34" charset="0"/>
                <a:cs typeface="Calibri" pitchFamily="34" charset="0"/>
              </a:rPr>
              <a:t>m</a:t>
            </a:r>
            <a:r>
              <a:rPr lang="en-US" sz="3500" dirty="0" smtClean="0">
                <a:solidFill>
                  <a:schemeClr val="tx1"/>
                </a:solidFill>
                <a:latin typeface="Calibri" pitchFamily="34" charset="0"/>
                <a:cs typeface="Calibri" pitchFamily="34" charset="0"/>
              </a:rPr>
              <a:t>onitor, plan, and control one’s mental processing (e.g. “Am I </a:t>
            </a:r>
            <a:r>
              <a:rPr lang="en-US" sz="3500" i="1" dirty="0" smtClean="0">
                <a:solidFill>
                  <a:schemeClr val="tx1"/>
                </a:solidFill>
                <a:latin typeface="Calibri" pitchFamily="34" charset="0"/>
                <a:cs typeface="Calibri" pitchFamily="34" charset="0"/>
              </a:rPr>
              <a:t>understanding</a:t>
            </a:r>
            <a:r>
              <a:rPr lang="en-US" sz="3500" dirty="0" smtClean="0">
                <a:solidFill>
                  <a:schemeClr val="tx1"/>
                </a:solidFill>
                <a:latin typeface="Calibri" pitchFamily="34" charset="0"/>
                <a:cs typeface="Calibri" pitchFamily="34" charset="0"/>
              </a:rPr>
              <a:t> this material, or just </a:t>
            </a:r>
            <a:r>
              <a:rPr lang="en-US" sz="3500" i="1" dirty="0" smtClean="0">
                <a:solidFill>
                  <a:schemeClr val="tx1"/>
                </a:solidFill>
                <a:latin typeface="Calibri" pitchFamily="34" charset="0"/>
                <a:cs typeface="Calibri" pitchFamily="34" charset="0"/>
              </a:rPr>
              <a:t>memorizing</a:t>
            </a:r>
            <a:r>
              <a:rPr lang="en-US" sz="3500" dirty="0" smtClean="0">
                <a:solidFill>
                  <a:schemeClr val="tx1"/>
                </a:solidFill>
                <a:latin typeface="Calibri" pitchFamily="34" charset="0"/>
                <a:cs typeface="Calibri" pitchFamily="34" charset="0"/>
              </a:rPr>
              <a:t> it?”)</a:t>
            </a:r>
          </a:p>
          <a:p>
            <a:pPr eaLnBrk="1" hangingPunct="1">
              <a:buFont typeface="Wingdings" pitchFamily="2" charset="2"/>
              <a:buChar char="§"/>
            </a:pPr>
            <a:r>
              <a:rPr lang="en-US" sz="3500" dirty="0" smtClean="0">
                <a:solidFill>
                  <a:schemeClr val="tx1"/>
                </a:solidFill>
                <a:latin typeface="Calibri" pitchFamily="34" charset="0"/>
                <a:cs typeface="Calibri" pitchFamily="34" charset="0"/>
              </a:rPr>
              <a:t>accurately judge one’s level of learning</a:t>
            </a:r>
          </a:p>
          <a:p>
            <a:pPr marL="0" indent="0" eaLnBrk="1" hangingPunct="1">
              <a:buNone/>
            </a:pPr>
            <a:endParaRPr lang="en-US" sz="1100" dirty="0" smtClean="0">
              <a:solidFill>
                <a:srgbClr val="461D7C"/>
              </a:solidFill>
              <a:latin typeface="Calibri" pitchFamily="34" charset="0"/>
              <a:cs typeface="Calibri" pitchFamily="34" charset="0"/>
            </a:endParaRPr>
          </a:p>
          <a:p>
            <a:pPr>
              <a:buNone/>
            </a:pPr>
            <a:r>
              <a:rPr lang="en-US" sz="2400" dirty="0" smtClean="0">
                <a:solidFill>
                  <a:schemeClr val="tx1"/>
                </a:solidFill>
                <a:latin typeface="Goudy Old Style" pitchFamily="18" charset="0"/>
              </a:rPr>
              <a:t>					</a:t>
            </a:r>
            <a:endParaRPr lang="en-US" sz="2400" dirty="0" smtClean="0">
              <a:solidFill>
                <a:srgbClr val="461D7C"/>
              </a:solidFill>
              <a:latin typeface="Calibri" pitchFamily="34" charset="0"/>
              <a:cs typeface="Calibri" pitchFamily="34" charset="0"/>
            </a:endParaRPr>
          </a:p>
        </p:txBody>
      </p:sp>
      <p:sp>
        <p:nvSpPr>
          <p:cNvPr id="4" name="Rectangle 3"/>
          <p:cNvSpPr/>
          <p:nvPr/>
        </p:nvSpPr>
        <p:spPr>
          <a:xfrm>
            <a:off x="0" y="0"/>
            <a:ext cx="11430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0" y="6172200"/>
            <a:ext cx="9144000" cy="0"/>
          </a:xfrm>
          <a:prstGeom prst="line">
            <a:avLst/>
          </a:prstGeom>
          <a:ln w="63500">
            <a:solidFill>
              <a:srgbClr val="461D7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066800"/>
            <a:ext cx="9144000" cy="0"/>
          </a:xfrm>
          <a:prstGeom prst="line">
            <a:avLst/>
          </a:prstGeom>
          <a:ln w="127000">
            <a:solidFill>
              <a:srgbClr val="461D7C"/>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362502" y="6172200"/>
            <a:ext cx="7347531" cy="646331"/>
          </a:xfrm>
          <a:prstGeom prst="rect">
            <a:avLst/>
          </a:prstGeom>
          <a:noFill/>
        </p:spPr>
        <p:txBody>
          <a:bodyPr wrap="square" rtlCol="0">
            <a:spAutoFit/>
          </a:bodyPr>
          <a:lstStyle/>
          <a:p>
            <a:r>
              <a:rPr lang="en-US" dirty="0" err="1"/>
              <a:t>Flavell</a:t>
            </a:r>
            <a:r>
              <a:rPr lang="en-US" dirty="0"/>
              <a:t>, J. H. (1976). Metacognitive aspects of problem solving. In L. B. </a:t>
            </a:r>
            <a:r>
              <a:rPr lang="en-US" dirty="0" err="1"/>
              <a:t>Resnick</a:t>
            </a:r>
            <a:r>
              <a:rPr lang="en-US" dirty="0"/>
              <a:t> (Ed.), The nature of intelligence (pp.231-236). Hillsdale, NJ: Erlbaum </a:t>
            </a:r>
          </a:p>
        </p:txBody>
      </p:sp>
    </p:spTree>
    <p:extLst>
      <p:ext uri="{BB962C8B-B14F-4D97-AF65-F5344CB8AC3E}">
        <p14:creationId xmlns:p14="http://schemas.microsoft.com/office/powerpoint/2010/main" xmlns="" val="158664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bwMode="auto">
          <a:xfrm>
            <a:off x="1002744" y="5046406"/>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kern="0" dirty="0" smtClean="0">
                <a:latin typeface="+mj-lt"/>
                <a:ea typeface="+mj-ea"/>
                <a:cs typeface="+mj-cs"/>
              </a:rPr>
              <a:t>What happens when we </a:t>
            </a:r>
            <a:r>
              <a:rPr lang="en-US" sz="3200" b="1" kern="0" dirty="0" smtClean="0">
                <a:latin typeface="+mj-lt"/>
                <a:ea typeface="+mj-ea"/>
                <a:cs typeface="+mj-cs"/>
              </a:rPr>
              <a:t>teach metacognitive learning strategies</a:t>
            </a:r>
            <a:r>
              <a:rPr lang="en-US" sz="3200" kern="0" dirty="0" smtClean="0">
                <a:latin typeface="+mj-lt"/>
                <a:ea typeface="+mj-ea"/>
                <a:cs typeface="+mj-cs"/>
              </a:rPr>
              <a:t>, Bloom’s Taxonomy, and the Study Cycle </a:t>
            </a:r>
            <a:r>
              <a:rPr lang="en-US" sz="3200" b="1" kern="0" dirty="0" smtClean="0">
                <a:latin typeface="+mj-lt"/>
                <a:ea typeface="+mj-ea"/>
                <a:cs typeface="+mj-cs"/>
              </a:rPr>
              <a:t>to an entire class</a:t>
            </a:r>
            <a:r>
              <a:rPr lang="en-US" sz="3200" kern="0" dirty="0" smtClean="0">
                <a:latin typeface="+mj-lt"/>
                <a:ea typeface="+mj-ea"/>
                <a:cs typeface="+mj-cs"/>
              </a:rPr>
              <a:t>, not just individuals?</a:t>
            </a:r>
            <a:endParaRPr kumimoji="0" lang="en-US" sz="3200" b="0" i="0" u="none" strike="noStrike" kern="0" cap="none" spc="0" normalizeH="0" baseline="0" noProof="0" dirty="0" smtClean="0">
              <a:ln>
                <a:noFill/>
              </a:ln>
              <a:effectLst/>
              <a:uLnTx/>
              <a:uFillTx/>
              <a:latin typeface="+mj-lt"/>
              <a:ea typeface="+mj-ea"/>
              <a:cs typeface="+mj-cs"/>
            </a:endParaRPr>
          </a:p>
        </p:txBody>
      </p:sp>
      <p:sp>
        <p:nvSpPr>
          <p:cNvPr id="3" name="Rectangle 2"/>
          <p:cNvSpPr/>
          <p:nvPr/>
        </p:nvSpPr>
        <p:spPr>
          <a:xfrm>
            <a:off x="0" y="0"/>
            <a:ext cx="9144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53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1905000"/>
            <a:ext cx="2749098" cy="19636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1955244" y="152400"/>
            <a:ext cx="6172200" cy="1323439"/>
          </a:xfrm>
          <a:prstGeom prst="rect">
            <a:avLst/>
          </a:prstGeom>
          <a:noFill/>
        </p:spPr>
        <p:txBody>
          <a:bodyPr wrap="square" rtlCol="0">
            <a:spAutoFit/>
          </a:bodyPr>
          <a:lstStyle/>
          <a:p>
            <a:pPr algn="ctr"/>
            <a:r>
              <a:rPr lang="en-US" sz="4000" b="1" dirty="0">
                <a:solidFill>
                  <a:srgbClr val="000000"/>
                </a:solidFill>
              </a:rPr>
              <a:t>Ace Dr. Cook’s </a:t>
            </a:r>
            <a:r>
              <a:rPr lang="en-US" sz="4000" b="1" dirty="0" err="1">
                <a:solidFill>
                  <a:srgbClr val="000000"/>
                </a:solidFill>
              </a:rPr>
              <a:t>Chem</a:t>
            </a:r>
            <a:r>
              <a:rPr lang="en-US" sz="4000" b="1" dirty="0">
                <a:solidFill>
                  <a:srgbClr val="000000"/>
                </a:solidFill>
              </a:rPr>
              <a:t> </a:t>
            </a:r>
            <a:r>
              <a:rPr lang="en-US" sz="4000" b="1" dirty="0" smtClean="0">
                <a:solidFill>
                  <a:srgbClr val="000000"/>
                </a:solidFill>
              </a:rPr>
              <a:t>1201:  Metacognition </a:t>
            </a:r>
            <a:r>
              <a:rPr lang="en-US" sz="4000" b="1" dirty="0">
                <a:solidFill>
                  <a:srgbClr val="000000"/>
                </a:solidFill>
              </a:rPr>
              <a:t>is the Key!</a:t>
            </a:r>
            <a:endParaRPr lang="en-US" sz="4000"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7800" y="2519515"/>
            <a:ext cx="3112125" cy="2074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578743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wn Arrow Callout 5"/>
          <p:cNvSpPr/>
          <p:nvPr/>
        </p:nvSpPr>
        <p:spPr bwMode="auto">
          <a:xfrm>
            <a:off x="457201" y="1676400"/>
            <a:ext cx="7924799" cy="2990273"/>
          </a:xfrm>
          <a:prstGeom prst="downArrowCallout">
            <a:avLst>
              <a:gd name="adj1" fmla="val 4983"/>
              <a:gd name="adj2" fmla="val 19276"/>
              <a:gd name="adj3" fmla="val 25000"/>
              <a:gd name="adj4" fmla="val 72054"/>
            </a:avLst>
          </a:prstGeom>
          <a:solidFill>
            <a:schemeClr val="accent1">
              <a:alpha val="16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8" name="Rectangle 2"/>
          <p:cNvSpPr txBox="1">
            <a:spLocks noChangeArrowheads="1"/>
          </p:cNvSpPr>
          <p:nvPr/>
        </p:nvSpPr>
        <p:spPr>
          <a:xfrm>
            <a:off x="457201" y="29570"/>
            <a:ext cx="8153399" cy="1143000"/>
          </a:xfrm>
          <a:prstGeom prst="rect">
            <a:avLst/>
          </a:prstGeom>
        </p:spPr>
        <p:txBody>
          <a:bodyPr anchor="ctr">
            <a:normAutofit fontScale="92500" lnSpcReduction="20000"/>
          </a:bodyPr>
          <a:lstStyle/>
          <a:p>
            <a:pPr algn="ctr" defTabSz="457200" eaLnBrk="1" hangingPunct="1"/>
            <a:r>
              <a:rPr lang="en-US" sz="4400" dirty="0" smtClean="0"/>
              <a:t>Performance in Gen Chem I Based on One Learning Strategies Session</a:t>
            </a:r>
            <a:endParaRPr lang="en-US" sz="4400" dirty="0"/>
          </a:p>
        </p:txBody>
      </p:sp>
      <p:sp>
        <p:nvSpPr>
          <p:cNvPr id="21" name="TextBox 20"/>
          <p:cNvSpPr txBox="1"/>
          <p:nvPr/>
        </p:nvSpPr>
        <p:spPr>
          <a:xfrm>
            <a:off x="609600" y="1172570"/>
            <a:ext cx="8557095" cy="2616101"/>
          </a:xfrm>
          <a:prstGeom prst="rect">
            <a:avLst/>
          </a:prstGeom>
          <a:noFill/>
        </p:spPr>
        <p:txBody>
          <a:bodyPr wrap="square" rtlCol="0">
            <a:spAutoFit/>
          </a:bodyPr>
          <a:lstStyle/>
          <a:p>
            <a:r>
              <a:rPr lang="en-US" dirty="0" smtClean="0"/>
              <a:t> </a:t>
            </a:r>
          </a:p>
          <a:p>
            <a:endParaRPr lang="en-US" dirty="0" smtClean="0"/>
          </a:p>
          <a:p>
            <a:r>
              <a:rPr lang="en-US" dirty="0" smtClean="0"/>
              <a:t>			       </a:t>
            </a:r>
            <a:r>
              <a:rPr lang="en-US" sz="2400" dirty="0" smtClean="0"/>
              <a:t>Attended		Absent</a:t>
            </a:r>
          </a:p>
          <a:p>
            <a:r>
              <a:rPr lang="en-US" sz="2400" dirty="0" smtClean="0"/>
              <a:t>Exam 1 Avg.:		       72.35%		70.11%</a:t>
            </a:r>
          </a:p>
          <a:p>
            <a:r>
              <a:rPr lang="en-US" sz="2400" dirty="0" smtClean="0"/>
              <a:t>Exam 2 Avg.: 		</a:t>
            </a:r>
            <a:r>
              <a:rPr lang="en-US" sz="2400" dirty="0"/>
              <a:t> </a:t>
            </a:r>
            <a:r>
              <a:rPr lang="en-US" sz="2400" dirty="0" smtClean="0"/>
              <a:t>      76.01%		68.74%</a:t>
            </a:r>
          </a:p>
          <a:p>
            <a:r>
              <a:rPr lang="en-US" sz="2400" dirty="0" smtClean="0"/>
              <a:t>Final course Avg*.: </a:t>
            </a:r>
            <a:r>
              <a:rPr lang="en-US" sz="2400" dirty="0" smtClean="0">
                <a:solidFill>
                  <a:schemeClr val="tx1">
                    <a:lumMod val="60000"/>
                    <a:lumOff val="40000"/>
                  </a:schemeClr>
                </a:solidFill>
              </a:rPr>
              <a:t>	       </a:t>
            </a:r>
            <a:r>
              <a:rPr lang="en-US" sz="2400" dirty="0" smtClean="0">
                <a:solidFill>
                  <a:srgbClr val="FF0000"/>
                </a:solidFill>
              </a:rPr>
              <a:t>82.48%</a:t>
            </a:r>
            <a:r>
              <a:rPr lang="en-US" sz="2400" dirty="0" smtClean="0">
                <a:solidFill>
                  <a:schemeClr val="tx1">
                    <a:lumMod val="60000"/>
                    <a:lumOff val="40000"/>
                  </a:schemeClr>
                </a:solidFill>
              </a:rPr>
              <a:t>		</a:t>
            </a:r>
            <a:r>
              <a:rPr lang="en-US" sz="2400" dirty="0" smtClean="0">
                <a:solidFill>
                  <a:srgbClr val="FF0000"/>
                </a:solidFill>
              </a:rPr>
              <a:t>72.61%</a:t>
            </a:r>
          </a:p>
          <a:p>
            <a:r>
              <a:rPr lang="en-US" sz="2800" b="1" dirty="0" smtClean="0">
                <a:solidFill>
                  <a:srgbClr val="FF0000"/>
                </a:solidFill>
              </a:rPr>
              <a:t>Final Course Grade:        </a:t>
            </a:r>
            <a:r>
              <a:rPr lang="en-US" sz="2800" b="1" dirty="0">
                <a:solidFill>
                  <a:srgbClr val="FF0000"/>
                </a:solidFill>
              </a:rPr>
              <a:t> </a:t>
            </a:r>
            <a:r>
              <a:rPr lang="en-US" sz="2800" b="1" dirty="0" smtClean="0">
                <a:solidFill>
                  <a:srgbClr val="FF0000"/>
                </a:solidFill>
              </a:rPr>
              <a:t>B</a:t>
            </a:r>
            <a:r>
              <a:rPr lang="en-US" sz="3200" b="1" dirty="0" smtClean="0">
                <a:solidFill>
                  <a:schemeClr val="tx1">
                    <a:lumMod val="50000"/>
                  </a:schemeClr>
                </a:solidFill>
              </a:rPr>
              <a:t>		</a:t>
            </a:r>
            <a:r>
              <a:rPr lang="en-US" sz="3200" b="1" dirty="0">
                <a:solidFill>
                  <a:schemeClr val="tx1">
                    <a:lumMod val="50000"/>
                  </a:schemeClr>
                </a:solidFill>
              </a:rPr>
              <a:t>  </a:t>
            </a:r>
            <a:r>
              <a:rPr lang="en-US" sz="3200" b="1" dirty="0" smtClean="0">
                <a:solidFill>
                  <a:schemeClr val="tx1">
                    <a:lumMod val="50000"/>
                  </a:schemeClr>
                </a:solidFill>
              </a:rPr>
              <a:t>  </a:t>
            </a:r>
            <a:r>
              <a:rPr lang="en-US" sz="2800" b="1" dirty="0" smtClean="0">
                <a:solidFill>
                  <a:srgbClr val="FF0000"/>
                </a:solidFill>
              </a:rPr>
              <a:t>C</a:t>
            </a:r>
          </a:p>
        </p:txBody>
      </p:sp>
      <p:sp>
        <p:nvSpPr>
          <p:cNvPr id="5" name="TextBox 4"/>
          <p:cNvSpPr txBox="1"/>
          <p:nvPr/>
        </p:nvSpPr>
        <p:spPr>
          <a:xfrm>
            <a:off x="609600" y="4927672"/>
            <a:ext cx="8001000" cy="830997"/>
          </a:xfrm>
          <a:prstGeom prst="rect">
            <a:avLst/>
          </a:prstGeom>
          <a:noFill/>
        </p:spPr>
        <p:txBody>
          <a:bodyPr wrap="square" rtlCol="0">
            <a:spAutoFit/>
          </a:bodyPr>
          <a:lstStyle/>
          <a:p>
            <a:pPr algn="ctr"/>
            <a:r>
              <a:rPr lang="en-US" sz="2400" b="1" dirty="0" smtClean="0"/>
              <a:t>Even one 50-min presentation on study and learning strategies may mean an improvement of one full letter grade!</a:t>
            </a:r>
            <a:endParaRPr lang="en-US" sz="2400" b="1" dirty="0"/>
          </a:p>
        </p:txBody>
      </p:sp>
    </p:spTree>
    <p:extLst>
      <p:ext uri="{BB962C8B-B14F-4D97-AF65-F5344CB8AC3E}">
        <p14:creationId xmlns:p14="http://schemas.microsoft.com/office/powerpoint/2010/main" xmlns="" val="19909137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wn Arrow Callout 5"/>
          <p:cNvSpPr/>
          <p:nvPr/>
        </p:nvSpPr>
        <p:spPr bwMode="auto">
          <a:xfrm>
            <a:off x="457201" y="1676400"/>
            <a:ext cx="7924799" cy="2990273"/>
          </a:xfrm>
          <a:prstGeom prst="downArrowCallout">
            <a:avLst>
              <a:gd name="adj1" fmla="val 4983"/>
              <a:gd name="adj2" fmla="val 19276"/>
              <a:gd name="adj3" fmla="val 25000"/>
              <a:gd name="adj4" fmla="val 72054"/>
            </a:avLst>
          </a:prstGeom>
          <a:solidFill>
            <a:schemeClr val="accent1">
              <a:alpha val="16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8" name="Rectangle 2"/>
          <p:cNvSpPr txBox="1">
            <a:spLocks noChangeArrowheads="1"/>
          </p:cNvSpPr>
          <p:nvPr/>
        </p:nvSpPr>
        <p:spPr>
          <a:xfrm>
            <a:off x="457201" y="29570"/>
            <a:ext cx="8153399" cy="1143000"/>
          </a:xfrm>
          <a:prstGeom prst="rect">
            <a:avLst/>
          </a:prstGeom>
        </p:spPr>
        <p:txBody>
          <a:bodyPr anchor="ctr">
            <a:normAutofit fontScale="85000" lnSpcReduction="10000"/>
          </a:bodyPr>
          <a:lstStyle/>
          <a:p>
            <a:pPr algn="ctr" defTabSz="457200" eaLnBrk="1" hangingPunct="1"/>
            <a:r>
              <a:rPr lang="en-US" sz="4400" dirty="0" smtClean="0"/>
              <a:t>Performance in Gen Chem I in 2011 Based on One Learning Strategies Session</a:t>
            </a:r>
            <a:endParaRPr lang="en-US" sz="4400" dirty="0"/>
          </a:p>
        </p:txBody>
      </p:sp>
      <p:sp>
        <p:nvSpPr>
          <p:cNvPr id="21" name="TextBox 20"/>
          <p:cNvSpPr txBox="1"/>
          <p:nvPr/>
        </p:nvSpPr>
        <p:spPr>
          <a:xfrm>
            <a:off x="623776" y="1172570"/>
            <a:ext cx="8557095" cy="2616101"/>
          </a:xfrm>
          <a:prstGeom prst="rect">
            <a:avLst/>
          </a:prstGeom>
          <a:noFill/>
        </p:spPr>
        <p:txBody>
          <a:bodyPr wrap="square" rtlCol="0">
            <a:spAutoFit/>
          </a:bodyPr>
          <a:lstStyle/>
          <a:p>
            <a:r>
              <a:rPr lang="en-US" dirty="0" smtClean="0"/>
              <a:t> </a:t>
            </a:r>
          </a:p>
          <a:p>
            <a:endParaRPr lang="en-US" dirty="0" smtClean="0"/>
          </a:p>
          <a:p>
            <a:r>
              <a:rPr lang="en-US" dirty="0" smtClean="0"/>
              <a:t>			       </a:t>
            </a:r>
            <a:r>
              <a:rPr lang="en-US" sz="2400" dirty="0" smtClean="0"/>
              <a:t>Attended		Absent</a:t>
            </a:r>
          </a:p>
          <a:p>
            <a:r>
              <a:rPr lang="en-US" sz="2400" dirty="0" smtClean="0"/>
              <a:t>Exam 1 Avg.:		       71.65</a:t>
            </a:r>
            <a:r>
              <a:rPr lang="en-US" sz="2400" dirty="0"/>
              <a:t>%		70.45%	 </a:t>
            </a:r>
            <a:endParaRPr lang="en-US" sz="2400" dirty="0" smtClean="0"/>
          </a:p>
          <a:p>
            <a:r>
              <a:rPr lang="en-US" sz="2400" dirty="0" smtClean="0"/>
              <a:t>Exam 2 Avg.: 		       </a:t>
            </a:r>
            <a:r>
              <a:rPr lang="en-US" sz="2400" dirty="0"/>
              <a:t>77.18%		68.90% </a:t>
            </a:r>
            <a:endParaRPr lang="en-US" sz="2400" dirty="0" smtClean="0"/>
          </a:p>
          <a:p>
            <a:r>
              <a:rPr lang="en-US" sz="2400" dirty="0" smtClean="0"/>
              <a:t>Final course Avg*.: </a:t>
            </a:r>
            <a:r>
              <a:rPr lang="en-US" sz="2400" dirty="0" smtClean="0">
                <a:solidFill>
                  <a:schemeClr val="tx1">
                    <a:lumMod val="60000"/>
                    <a:lumOff val="40000"/>
                  </a:schemeClr>
                </a:solidFill>
              </a:rPr>
              <a:t>	       </a:t>
            </a:r>
            <a:r>
              <a:rPr lang="en-US" sz="2400" dirty="0" smtClean="0">
                <a:solidFill>
                  <a:srgbClr val="FF0000"/>
                </a:solidFill>
              </a:rPr>
              <a:t>81.60%</a:t>
            </a:r>
            <a:r>
              <a:rPr lang="en-US" sz="2400" dirty="0" smtClean="0">
                <a:solidFill>
                  <a:schemeClr val="tx1">
                    <a:lumMod val="60000"/>
                    <a:lumOff val="40000"/>
                  </a:schemeClr>
                </a:solidFill>
              </a:rPr>
              <a:t>		</a:t>
            </a:r>
            <a:r>
              <a:rPr lang="en-US" sz="2400" dirty="0" smtClean="0">
                <a:solidFill>
                  <a:srgbClr val="FF0000"/>
                </a:solidFill>
              </a:rPr>
              <a:t>70.43%</a:t>
            </a:r>
          </a:p>
          <a:p>
            <a:r>
              <a:rPr lang="en-US" sz="2800" b="1" dirty="0" smtClean="0">
                <a:solidFill>
                  <a:srgbClr val="FF0000"/>
                </a:solidFill>
              </a:rPr>
              <a:t>Final Course Grade:         B</a:t>
            </a:r>
            <a:r>
              <a:rPr lang="en-US" sz="3200" b="1" dirty="0" smtClean="0">
                <a:solidFill>
                  <a:schemeClr val="tx1">
                    <a:lumMod val="50000"/>
                  </a:schemeClr>
                </a:solidFill>
              </a:rPr>
              <a:t>		</a:t>
            </a:r>
            <a:r>
              <a:rPr lang="en-US" sz="3200" b="1" dirty="0">
                <a:solidFill>
                  <a:schemeClr val="tx1">
                    <a:lumMod val="50000"/>
                  </a:schemeClr>
                </a:solidFill>
              </a:rPr>
              <a:t>  </a:t>
            </a:r>
            <a:r>
              <a:rPr lang="en-US" sz="3200" b="1" dirty="0" smtClean="0">
                <a:solidFill>
                  <a:schemeClr val="tx1">
                    <a:lumMod val="50000"/>
                  </a:schemeClr>
                </a:solidFill>
              </a:rPr>
              <a:t> </a:t>
            </a:r>
            <a:r>
              <a:rPr lang="en-US" sz="2800" b="1" dirty="0" smtClean="0">
                <a:solidFill>
                  <a:srgbClr val="FF0000"/>
                </a:solidFill>
              </a:rPr>
              <a:t>C</a:t>
            </a:r>
          </a:p>
        </p:txBody>
      </p:sp>
      <p:sp>
        <p:nvSpPr>
          <p:cNvPr id="5" name="TextBox 4"/>
          <p:cNvSpPr txBox="1"/>
          <p:nvPr/>
        </p:nvSpPr>
        <p:spPr>
          <a:xfrm>
            <a:off x="614516" y="4928088"/>
            <a:ext cx="8001000" cy="830997"/>
          </a:xfrm>
          <a:prstGeom prst="rect">
            <a:avLst/>
          </a:prstGeom>
          <a:noFill/>
        </p:spPr>
        <p:txBody>
          <a:bodyPr wrap="square" rtlCol="0">
            <a:spAutoFit/>
          </a:bodyPr>
          <a:lstStyle/>
          <a:p>
            <a:pPr algn="ctr"/>
            <a:r>
              <a:rPr lang="en-US" sz="2400" b="1" dirty="0" smtClean="0"/>
              <a:t>The one 50-min presentation on study and learning strategies again resulted in an improvement of one full letter grade!</a:t>
            </a:r>
            <a:endParaRPr lang="en-US" sz="2400" b="1" dirty="0"/>
          </a:p>
        </p:txBody>
      </p:sp>
    </p:spTree>
    <p:extLst>
      <p:ext uri="{BB962C8B-B14F-4D97-AF65-F5344CB8AC3E}">
        <p14:creationId xmlns:p14="http://schemas.microsoft.com/office/powerpoint/2010/main" xmlns="" val="2178846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43000" y="-15240"/>
            <a:ext cx="7802563" cy="1143000"/>
          </a:xfrm>
        </p:spPr>
        <p:txBody>
          <a:bodyPr/>
          <a:lstStyle/>
          <a:p>
            <a:pPr eaLnBrk="1" hangingPunct="1"/>
            <a:r>
              <a:rPr lang="en-US" dirty="0" smtClean="0">
                <a:latin typeface="+mn-lt"/>
              </a:rPr>
              <a:t>Intro Chem Results Spring 2007</a:t>
            </a:r>
          </a:p>
        </p:txBody>
      </p:sp>
      <p:sp>
        <p:nvSpPr>
          <p:cNvPr id="30723" name="Rectangle 3"/>
          <p:cNvSpPr>
            <a:spLocks noGrp="1" noChangeArrowheads="1"/>
          </p:cNvSpPr>
          <p:nvPr>
            <p:ph type="body" idx="1"/>
          </p:nvPr>
        </p:nvSpPr>
        <p:spPr>
          <a:xfrm>
            <a:off x="685800" y="1371600"/>
            <a:ext cx="8564563" cy="5943600"/>
          </a:xfrm>
        </p:spPr>
        <p:txBody>
          <a:bodyPr>
            <a:normAutofit lnSpcReduction="10000"/>
          </a:bodyPr>
          <a:lstStyle/>
          <a:p>
            <a:pPr eaLnBrk="1" hangingPunct="1">
              <a:lnSpc>
                <a:spcPct val="80000"/>
              </a:lnSpc>
              <a:buFont typeface="Wingdings" pitchFamily="2" charset="2"/>
              <a:buNone/>
            </a:pPr>
            <a:r>
              <a:rPr lang="en-US" sz="2800" dirty="0" smtClean="0"/>
              <a:t>				</a:t>
            </a:r>
            <a:r>
              <a:rPr lang="en-US" sz="2800" dirty="0" smtClean="0">
                <a:latin typeface="+mn-lt"/>
              </a:rPr>
              <a:t> </a:t>
            </a:r>
            <a:r>
              <a:rPr lang="en-US" sz="2800" b="1" dirty="0" smtClean="0">
                <a:solidFill>
                  <a:schemeClr val="tx1"/>
                </a:solidFill>
                <a:latin typeface="+mn-lt"/>
              </a:rPr>
              <a:t>   </a:t>
            </a:r>
            <a:r>
              <a:rPr lang="en-US" sz="2800" b="1" u="sng" dirty="0" smtClean="0">
                <a:solidFill>
                  <a:schemeClr val="tx1"/>
                </a:solidFill>
                <a:latin typeface="+mn-lt"/>
              </a:rPr>
              <a:t>Test 1</a:t>
            </a:r>
            <a:r>
              <a:rPr lang="en-US" sz="2800" b="1" dirty="0" smtClean="0">
                <a:solidFill>
                  <a:schemeClr val="tx1"/>
                </a:solidFill>
                <a:latin typeface="+mn-lt"/>
              </a:rPr>
              <a:t>   </a:t>
            </a:r>
            <a:r>
              <a:rPr lang="en-US" sz="2800" b="1" u="sng" dirty="0" smtClean="0">
                <a:solidFill>
                  <a:schemeClr val="tx1"/>
                </a:solidFill>
                <a:latin typeface="+mn-lt"/>
              </a:rPr>
              <a:t>Test 2</a:t>
            </a:r>
            <a:r>
              <a:rPr lang="en-US" sz="2800" b="1" dirty="0" smtClean="0">
                <a:solidFill>
                  <a:schemeClr val="tx1"/>
                </a:solidFill>
                <a:latin typeface="+mn-lt"/>
              </a:rPr>
              <a:t>      </a:t>
            </a:r>
            <a:r>
              <a:rPr lang="en-US" sz="2800" b="1" u="sng" dirty="0" smtClean="0">
                <a:solidFill>
                  <a:schemeClr val="tx1"/>
                </a:solidFill>
                <a:latin typeface="+mn-lt"/>
              </a:rPr>
              <a:t>Final</a:t>
            </a:r>
            <a:r>
              <a:rPr lang="en-US" sz="2800" b="1" dirty="0" smtClean="0">
                <a:solidFill>
                  <a:schemeClr val="tx1"/>
                </a:solidFill>
                <a:latin typeface="+mn-lt"/>
              </a:rPr>
              <a:t>     </a:t>
            </a:r>
            <a:r>
              <a:rPr lang="en-US" sz="2800" b="1" u="sng" dirty="0" smtClean="0">
                <a:solidFill>
                  <a:srgbClr val="FF0000"/>
                </a:solidFill>
                <a:latin typeface="+mn-lt"/>
              </a:rPr>
              <a:t>Total points</a:t>
            </a:r>
          </a:p>
          <a:p>
            <a:pPr eaLnBrk="1" hangingPunct="1">
              <a:lnSpc>
                <a:spcPct val="80000"/>
              </a:lnSpc>
              <a:buFont typeface="Wingdings" pitchFamily="2" charset="2"/>
              <a:buNone/>
            </a:pPr>
            <a:r>
              <a:rPr lang="en-US" sz="2800" dirty="0" smtClean="0">
                <a:latin typeface="+mn-lt"/>
              </a:rPr>
              <a:t>  </a:t>
            </a:r>
            <a:br>
              <a:rPr lang="en-US" sz="2800" dirty="0" smtClean="0">
                <a:latin typeface="+mn-lt"/>
              </a:rPr>
            </a:br>
            <a:r>
              <a:rPr lang="en-US" sz="2800" b="1" dirty="0" smtClean="0">
                <a:solidFill>
                  <a:schemeClr val="tx1"/>
                </a:solidFill>
                <a:latin typeface="+mn-lt"/>
              </a:rPr>
              <a:t>Attended lecture     156       109        214        </a:t>
            </a:r>
            <a:r>
              <a:rPr lang="en-US" sz="2800" b="1" dirty="0" smtClean="0">
                <a:solidFill>
                  <a:srgbClr val="FF0000"/>
                </a:solidFill>
                <a:latin typeface="+mn-lt"/>
              </a:rPr>
              <a:t>801   (B)    </a:t>
            </a:r>
            <a:r>
              <a:rPr lang="en-US" sz="2800" b="1" dirty="0" smtClean="0">
                <a:solidFill>
                  <a:schemeClr val="tx1"/>
                </a:solidFill>
                <a:latin typeface="+mn-lt"/>
              </a:rPr>
              <a:t>on metacog. 3/2* </a:t>
            </a:r>
          </a:p>
          <a:p>
            <a:pPr eaLnBrk="1" hangingPunct="1">
              <a:lnSpc>
                <a:spcPct val="80000"/>
              </a:lnSpc>
              <a:buFont typeface="Wingdings" pitchFamily="2" charset="2"/>
              <a:buNone/>
            </a:pPr>
            <a:r>
              <a:rPr lang="en-US" sz="2800" b="1" dirty="0" smtClean="0">
                <a:solidFill>
                  <a:schemeClr val="tx1"/>
                </a:solidFill>
                <a:latin typeface="+mn-lt"/>
              </a:rPr>
              <a:t>                     </a:t>
            </a:r>
            <a:br>
              <a:rPr lang="en-US" sz="2800" b="1" dirty="0" smtClean="0">
                <a:solidFill>
                  <a:schemeClr val="tx1"/>
                </a:solidFill>
                <a:latin typeface="+mn-lt"/>
              </a:rPr>
            </a:br>
            <a:r>
              <a:rPr lang="en-US" sz="2800" b="1" dirty="0" smtClean="0">
                <a:solidFill>
                  <a:schemeClr val="tx1"/>
                </a:solidFill>
                <a:latin typeface="+mn-lt"/>
              </a:rPr>
              <a:t>Did not attend          154        93         153       </a:t>
            </a:r>
            <a:r>
              <a:rPr lang="en-US" sz="2800" b="1" dirty="0" smtClean="0">
                <a:solidFill>
                  <a:srgbClr val="FF0000"/>
                </a:solidFill>
                <a:latin typeface="+mn-lt"/>
              </a:rPr>
              <a:t>563    (D)</a:t>
            </a:r>
          </a:p>
          <a:p>
            <a:pPr eaLnBrk="1" hangingPunct="1">
              <a:lnSpc>
                <a:spcPct val="80000"/>
              </a:lnSpc>
              <a:buFont typeface="Wingdings" pitchFamily="2" charset="2"/>
              <a:buNone/>
            </a:pPr>
            <a:r>
              <a:rPr lang="en-US" sz="2800" b="1" dirty="0" smtClean="0">
                <a:solidFill>
                  <a:schemeClr val="tx1"/>
                </a:solidFill>
                <a:latin typeface="+mn-lt"/>
              </a:rPr>
              <a:t>  </a:t>
            </a:r>
          </a:p>
          <a:p>
            <a:pPr eaLnBrk="1" hangingPunct="1">
              <a:lnSpc>
                <a:spcPct val="80000"/>
              </a:lnSpc>
              <a:buFont typeface="Wingdings" pitchFamily="2" charset="2"/>
              <a:buNone/>
            </a:pPr>
            <a:r>
              <a:rPr lang="en-US" sz="2800" b="1" dirty="0" smtClean="0">
                <a:solidFill>
                  <a:schemeClr val="tx1"/>
                </a:solidFill>
                <a:latin typeface="+mn-lt"/>
              </a:rPr>
              <a:t>    </a:t>
            </a:r>
            <a:br>
              <a:rPr lang="en-US" sz="2800" b="1" dirty="0" smtClean="0">
                <a:solidFill>
                  <a:schemeClr val="tx1"/>
                </a:solidFill>
                <a:latin typeface="+mn-lt"/>
              </a:rPr>
            </a:br>
            <a:r>
              <a:rPr lang="en-US" sz="2800" b="1" dirty="0" smtClean="0">
                <a:solidFill>
                  <a:schemeClr val="tx1"/>
                </a:solidFill>
                <a:latin typeface="+mn-lt"/>
              </a:rPr>
              <a:t>Class average            153      100         176       662    (C)</a:t>
            </a:r>
          </a:p>
          <a:p>
            <a:pPr eaLnBrk="1" hangingPunct="1">
              <a:lnSpc>
                <a:spcPct val="80000"/>
              </a:lnSpc>
              <a:buFont typeface="Wingdings" pitchFamily="2" charset="2"/>
              <a:buNone/>
            </a:pPr>
            <a:endParaRPr lang="en-US" sz="2800" dirty="0" smtClean="0"/>
          </a:p>
          <a:p>
            <a:pPr eaLnBrk="1" hangingPunct="1">
              <a:lnSpc>
                <a:spcPct val="80000"/>
              </a:lnSpc>
              <a:buFont typeface="Wingdings" pitchFamily="2" charset="2"/>
              <a:buNone/>
            </a:pPr>
            <a:endParaRPr lang="en-US" sz="2800" dirty="0" smtClean="0"/>
          </a:p>
          <a:p>
            <a:pPr eaLnBrk="1" hangingPunct="1">
              <a:lnSpc>
                <a:spcPct val="80000"/>
              </a:lnSpc>
              <a:buFont typeface="Wingdings" pitchFamily="2" charset="2"/>
              <a:buNone/>
            </a:pPr>
            <a:r>
              <a:rPr lang="en-US" sz="2800" dirty="0" smtClean="0">
                <a:latin typeface="+mn-lt"/>
              </a:rPr>
              <a:t>   </a:t>
            </a:r>
            <a:r>
              <a:rPr lang="en-US" sz="2800" b="1" dirty="0">
                <a:solidFill>
                  <a:schemeClr val="tx1"/>
                </a:solidFill>
                <a:latin typeface="+mn-lt"/>
              </a:rPr>
              <a:t>*</a:t>
            </a:r>
            <a:r>
              <a:rPr lang="en-US" sz="2800" b="1" dirty="0" smtClean="0">
                <a:solidFill>
                  <a:schemeClr val="tx1"/>
                </a:solidFill>
                <a:latin typeface="+mn-lt"/>
              </a:rPr>
              <a:t>Approximately 80 attendees out of 200 students because session was on a Friday afternoon.  Exam 1 was Wednesday, March 7.</a:t>
            </a:r>
          </a:p>
          <a:p>
            <a:pPr eaLnBrk="1" hangingPunct="1">
              <a:lnSpc>
                <a:spcPct val="80000"/>
              </a:lnSpc>
              <a:buFont typeface="Wingdings" pitchFamily="2" charset="2"/>
              <a:buNone/>
            </a:pPr>
            <a:endParaRPr lang="en-US" sz="2800" dirty="0" smtClean="0"/>
          </a:p>
          <a:p>
            <a:pPr eaLnBrk="1" hangingPunct="1">
              <a:lnSpc>
                <a:spcPct val="80000"/>
              </a:lnSpc>
              <a:buFont typeface="Wingdings" pitchFamily="2" charset="2"/>
              <a:buNone/>
            </a:pPr>
            <a:r>
              <a:rPr lang="en-US" sz="2800" dirty="0" smtClean="0"/>
              <a:t>                                                                      </a:t>
            </a:r>
          </a:p>
        </p:txBody>
      </p:sp>
      <p:sp>
        <p:nvSpPr>
          <p:cNvPr id="4" name="Rectangle 3"/>
          <p:cNvSpPr/>
          <p:nvPr/>
        </p:nvSpPr>
        <p:spPr>
          <a:xfrm>
            <a:off x="0" y="0"/>
            <a:ext cx="9144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xmlns="" val="37629637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82890" y="27296"/>
            <a:ext cx="7772400" cy="1295400"/>
          </a:xfrm>
        </p:spPr>
        <p:txBody>
          <a:bodyPr>
            <a:normAutofit fontScale="90000"/>
          </a:bodyPr>
          <a:lstStyle/>
          <a:p>
            <a:pPr algn="ctr" eaLnBrk="1" hangingPunct="1"/>
            <a:r>
              <a:rPr lang="en-US" sz="3200" dirty="0" smtClean="0">
                <a:latin typeface="+mn-lt"/>
                <a:cs typeface="Times New Roman" pitchFamily="18" charset="0"/>
              </a:rPr>
              <a:t>LSU Analytical Chemistry Graduate Student’s Cumulative Exam Record </a:t>
            </a:r>
            <a:r>
              <a:rPr lang="en-US" sz="3200" dirty="0" smtClean="0"/>
              <a:t/>
            </a:r>
            <a:br>
              <a:rPr lang="en-US" sz="3200" dirty="0" smtClean="0"/>
            </a:br>
            <a:r>
              <a:rPr lang="en-US" sz="3200" dirty="0" smtClean="0"/>
              <a:t> </a:t>
            </a:r>
          </a:p>
        </p:txBody>
      </p:sp>
      <p:sp>
        <p:nvSpPr>
          <p:cNvPr id="284675" name="Text Box 3"/>
          <p:cNvSpPr txBox="1">
            <a:spLocks noChangeArrowheads="1"/>
          </p:cNvSpPr>
          <p:nvPr/>
        </p:nvSpPr>
        <p:spPr bwMode="auto">
          <a:xfrm>
            <a:off x="1295400" y="1905000"/>
            <a:ext cx="2438400" cy="4508927"/>
          </a:xfrm>
          <a:prstGeom prst="rect">
            <a:avLst/>
          </a:prstGeom>
          <a:noFill/>
          <a:ln w="9525">
            <a:noFill/>
            <a:miter lim="800000"/>
            <a:headEnd/>
            <a:tailEnd/>
          </a:ln>
        </p:spPr>
        <p:txBody>
          <a:bodyPr>
            <a:spAutoFit/>
          </a:bodyPr>
          <a:lstStyle/>
          <a:p>
            <a:pPr algn="ctr" eaLnBrk="0" hangingPunct="0">
              <a:spcBef>
                <a:spcPct val="50000"/>
              </a:spcBef>
            </a:pPr>
            <a:r>
              <a:rPr lang="en-US" sz="2000" b="1" u="sng" dirty="0">
                <a:solidFill>
                  <a:srgbClr val="000000"/>
                </a:solidFill>
                <a:latin typeface="Arial" pitchFamily="34" charset="0"/>
              </a:rPr>
              <a:t>2004 – 2005</a:t>
            </a:r>
          </a:p>
          <a:p>
            <a:pPr eaLnBrk="0" hangingPunct="0">
              <a:spcBef>
                <a:spcPct val="50000"/>
              </a:spcBef>
            </a:pPr>
            <a:r>
              <a:rPr lang="en-US" sz="2000" b="1" dirty="0">
                <a:solidFill>
                  <a:srgbClr val="000000"/>
                </a:solidFill>
                <a:latin typeface="Arial" pitchFamily="34" charset="0"/>
              </a:rPr>
              <a:t>9/04   	Failed</a:t>
            </a:r>
          </a:p>
          <a:p>
            <a:pPr eaLnBrk="0" hangingPunct="0">
              <a:spcBef>
                <a:spcPct val="50000"/>
              </a:spcBef>
            </a:pPr>
            <a:r>
              <a:rPr lang="en-US" sz="2000" b="1" dirty="0">
                <a:solidFill>
                  <a:srgbClr val="000000"/>
                </a:solidFill>
                <a:latin typeface="Arial" pitchFamily="34" charset="0"/>
              </a:rPr>
              <a:t>10/04	Failed</a:t>
            </a:r>
          </a:p>
          <a:p>
            <a:pPr eaLnBrk="0" hangingPunct="0">
              <a:spcBef>
                <a:spcPct val="50000"/>
              </a:spcBef>
            </a:pPr>
            <a:r>
              <a:rPr lang="en-US" sz="2000" b="1" dirty="0">
                <a:solidFill>
                  <a:srgbClr val="000000"/>
                </a:solidFill>
                <a:latin typeface="Arial" pitchFamily="34" charset="0"/>
              </a:rPr>
              <a:t>11/04	Failed</a:t>
            </a:r>
          </a:p>
          <a:p>
            <a:pPr eaLnBrk="0" hangingPunct="0">
              <a:spcBef>
                <a:spcPct val="50000"/>
              </a:spcBef>
            </a:pPr>
            <a:r>
              <a:rPr lang="en-US" sz="2000" b="1" dirty="0">
                <a:solidFill>
                  <a:srgbClr val="000000"/>
                </a:solidFill>
                <a:latin typeface="Arial" pitchFamily="34" charset="0"/>
              </a:rPr>
              <a:t>12/04	Failed</a:t>
            </a:r>
          </a:p>
          <a:p>
            <a:pPr eaLnBrk="0" hangingPunct="0">
              <a:spcBef>
                <a:spcPct val="50000"/>
              </a:spcBef>
            </a:pPr>
            <a:r>
              <a:rPr lang="en-US" sz="2000" b="1" dirty="0">
                <a:solidFill>
                  <a:srgbClr val="FF0000"/>
                </a:solidFill>
                <a:latin typeface="Arial" pitchFamily="34" charset="0"/>
              </a:rPr>
              <a:t>1/05	Passed</a:t>
            </a:r>
          </a:p>
          <a:p>
            <a:pPr eaLnBrk="0" hangingPunct="0">
              <a:spcBef>
                <a:spcPct val="50000"/>
              </a:spcBef>
            </a:pPr>
            <a:r>
              <a:rPr lang="en-US" sz="2000" b="1" dirty="0">
                <a:solidFill>
                  <a:srgbClr val="000000"/>
                </a:solidFill>
                <a:latin typeface="Arial" pitchFamily="34" charset="0"/>
              </a:rPr>
              <a:t>2/05	Failed</a:t>
            </a:r>
          </a:p>
          <a:p>
            <a:pPr eaLnBrk="0" hangingPunct="0">
              <a:spcBef>
                <a:spcPct val="50000"/>
              </a:spcBef>
            </a:pPr>
            <a:r>
              <a:rPr lang="en-US" sz="2000" b="1" dirty="0">
                <a:solidFill>
                  <a:srgbClr val="000000"/>
                </a:solidFill>
                <a:latin typeface="Arial" pitchFamily="34" charset="0"/>
              </a:rPr>
              <a:t>3/05	Failed</a:t>
            </a:r>
          </a:p>
          <a:p>
            <a:pPr eaLnBrk="0" hangingPunct="0">
              <a:spcBef>
                <a:spcPct val="50000"/>
              </a:spcBef>
            </a:pPr>
            <a:r>
              <a:rPr lang="en-US" sz="2000" b="1" dirty="0">
                <a:solidFill>
                  <a:srgbClr val="000000"/>
                </a:solidFill>
                <a:latin typeface="Arial" pitchFamily="34" charset="0"/>
              </a:rPr>
              <a:t>4/05	Failed</a:t>
            </a:r>
          </a:p>
          <a:p>
            <a:pPr eaLnBrk="0" hangingPunct="0">
              <a:spcBef>
                <a:spcPct val="50000"/>
              </a:spcBef>
            </a:pPr>
            <a:endParaRPr lang="en-US" b="1" dirty="0">
              <a:latin typeface="Arial" pitchFamily="34" charset="0"/>
            </a:endParaRPr>
          </a:p>
        </p:txBody>
      </p:sp>
      <p:sp>
        <p:nvSpPr>
          <p:cNvPr id="7172" name="Text Box 4"/>
          <p:cNvSpPr txBox="1">
            <a:spLocks noChangeArrowheads="1"/>
          </p:cNvSpPr>
          <p:nvPr/>
        </p:nvSpPr>
        <p:spPr bwMode="auto">
          <a:xfrm>
            <a:off x="5105400" y="2438400"/>
            <a:ext cx="3352800" cy="366713"/>
          </a:xfrm>
          <a:prstGeom prst="rect">
            <a:avLst/>
          </a:prstGeom>
          <a:noFill/>
          <a:ln w="9525">
            <a:noFill/>
            <a:miter lim="800000"/>
            <a:headEnd/>
            <a:tailEnd/>
          </a:ln>
        </p:spPr>
        <p:txBody>
          <a:bodyPr>
            <a:spAutoFit/>
          </a:bodyPr>
          <a:lstStyle/>
          <a:p>
            <a:pPr eaLnBrk="0" hangingPunct="0">
              <a:spcBef>
                <a:spcPct val="50000"/>
              </a:spcBef>
            </a:pPr>
            <a:endParaRPr lang="en-US" dirty="0">
              <a:latin typeface="Arial" pitchFamily="34" charset="0"/>
            </a:endParaRPr>
          </a:p>
        </p:txBody>
      </p:sp>
      <p:sp>
        <p:nvSpPr>
          <p:cNvPr id="7173" name="Text Box 5"/>
          <p:cNvSpPr txBox="1">
            <a:spLocks noChangeArrowheads="1"/>
          </p:cNvSpPr>
          <p:nvPr/>
        </p:nvSpPr>
        <p:spPr bwMode="auto">
          <a:xfrm>
            <a:off x="4876800" y="2895600"/>
            <a:ext cx="1676400" cy="366713"/>
          </a:xfrm>
          <a:prstGeom prst="rect">
            <a:avLst/>
          </a:prstGeom>
          <a:noFill/>
          <a:ln w="9525">
            <a:noFill/>
            <a:miter lim="800000"/>
            <a:headEnd/>
            <a:tailEnd/>
          </a:ln>
        </p:spPr>
        <p:txBody>
          <a:bodyPr>
            <a:spAutoFit/>
          </a:bodyPr>
          <a:lstStyle/>
          <a:p>
            <a:pPr eaLnBrk="0" hangingPunct="0">
              <a:spcBef>
                <a:spcPct val="50000"/>
              </a:spcBef>
            </a:pPr>
            <a:endParaRPr lang="en-US" dirty="0">
              <a:latin typeface="Arial" pitchFamily="34" charset="0"/>
            </a:endParaRPr>
          </a:p>
        </p:txBody>
      </p:sp>
      <p:sp>
        <p:nvSpPr>
          <p:cNvPr id="284678" name="Text Box 6"/>
          <p:cNvSpPr txBox="1">
            <a:spLocks noChangeArrowheads="1"/>
          </p:cNvSpPr>
          <p:nvPr/>
        </p:nvSpPr>
        <p:spPr bwMode="auto">
          <a:xfrm>
            <a:off x="5334000" y="1981200"/>
            <a:ext cx="3810000" cy="4508927"/>
          </a:xfrm>
          <a:prstGeom prst="rect">
            <a:avLst/>
          </a:prstGeom>
          <a:noFill/>
          <a:ln w="9525">
            <a:noFill/>
            <a:miter lim="800000"/>
            <a:headEnd/>
            <a:tailEnd/>
          </a:ln>
        </p:spPr>
        <p:txBody>
          <a:bodyPr>
            <a:spAutoFit/>
          </a:bodyPr>
          <a:lstStyle/>
          <a:p>
            <a:pPr eaLnBrk="0" hangingPunct="0">
              <a:spcBef>
                <a:spcPct val="50000"/>
              </a:spcBef>
            </a:pPr>
            <a:r>
              <a:rPr lang="en-US" sz="2000" b="1" dirty="0">
                <a:solidFill>
                  <a:srgbClr val="000000"/>
                </a:solidFill>
                <a:latin typeface="Arial" pitchFamily="34" charset="0"/>
              </a:rPr>
              <a:t>     </a:t>
            </a:r>
            <a:r>
              <a:rPr lang="en-US" sz="2000" b="1" u="sng" dirty="0">
                <a:solidFill>
                  <a:srgbClr val="000000"/>
                </a:solidFill>
                <a:latin typeface="Arial" pitchFamily="34" charset="0"/>
              </a:rPr>
              <a:t>2005 – 2006</a:t>
            </a:r>
          </a:p>
          <a:p>
            <a:pPr eaLnBrk="0" hangingPunct="0">
              <a:spcBef>
                <a:spcPct val="50000"/>
              </a:spcBef>
            </a:pPr>
            <a:r>
              <a:rPr lang="en-US" sz="2000" b="1" dirty="0">
                <a:solidFill>
                  <a:srgbClr val="FF0000"/>
                </a:solidFill>
                <a:latin typeface="Arial" pitchFamily="34" charset="0"/>
              </a:rPr>
              <a:t>10/05	Passed</a:t>
            </a:r>
          </a:p>
          <a:p>
            <a:pPr eaLnBrk="0" hangingPunct="0">
              <a:spcBef>
                <a:spcPct val="50000"/>
              </a:spcBef>
            </a:pPr>
            <a:r>
              <a:rPr lang="en-US" sz="2000" b="1" dirty="0">
                <a:solidFill>
                  <a:srgbClr val="000000"/>
                </a:solidFill>
                <a:latin typeface="Arial" pitchFamily="34" charset="0"/>
              </a:rPr>
              <a:t>11/05	Failed</a:t>
            </a:r>
          </a:p>
          <a:p>
            <a:pPr eaLnBrk="0" hangingPunct="0">
              <a:spcBef>
                <a:spcPct val="50000"/>
              </a:spcBef>
            </a:pPr>
            <a:r>
              <a:rPr lang="en-US" sz="2000" b="1" dirty="0">
                <a:solidFill>
                  <a:srgbClr val="FF0000"/>
                </a:solidFill>
                <a:latin typeface="Arial" pitchFamily="34" charset="0"/>
              </a:rPr>
              <a:t>12/05	Passed best in group</a:t>
            </a:r>
          </a:p>
          <a:p>
            <a:pPr eaLnBrk="0" hangingPunct="0">
              <a:spcBef>
                <a:spcPct val="50000"/>
              </a:spcBef>
            </a:pPr>
            <a:r>
              <a:rPr lang="en-US" sz="2000" b="1" dirty="0">
                <a:solidFill>
                  <a:srgbClr val="FF0000"/>
                </a:solidFill>
                <a:latin typeface="Arial" pitchFamily="34" charset="0"/>
              </a:rPr>
              <a:t>1/06	Passed</a:t>
            </a:r>
          </a:p>
          <a:p>
            <a:pPr eaLnBrk="0" hangingPunct="0">
              <a:spcBef>
                <a:spcPct val="50000"/>
              </a:spcBef>
            </a:pPr>
            <a:r>
              <a:rPr lang="en-US" sz="2000" b="1" dirty="0">
                <a:solidFill>
                  <a:srgbClr val="FF0000"/>
                </a:solidFill>
                <a:latin typeface="Arial" pitchFamily="34" charset="0"/>
              </a:rPr>
              <a:t>2/06	Passed</a:t>
            </a:r>
          </a:p>
          <a:p>
            <a:pPr eaLnBrk="0" hangingPunct="0">
              <a:spcBef>
                <a:spcPct val="50000"/>
              </a:spcBef>
            </a:pPr>
            <a:r>
              <a:rPr lang="en-US" sz="2000" b="1" dirty="0">
                <a:solidFill>
                  <a:srgbClr val="000000"/>
                </a:solidFill>
                <a:latin typeface="Arial" pitchFamily="34" charset="0"/>
              </a:rPr>
              <a:t>3/06	Failed</a:t>
            </a:r>
          </a:p>
          <a:p>
            <a:pPr eaLnBrk="0" hangingPunct="0">
              <a:spcBef>
                <a:spcPct val="50000"/>
              </a:spcBef>
            </a:pPr>
            <a:r>
              <a:rPr lang="en-US" sz="2000" b="1" dirty="0">
                <a:solidFill>
                  <a:srgbClr val="FF0000"/>
                </a:solidFill>
                <a:latin typeface="Arial" pitchFamily="34" charset="0"/>
              </a:rPr>
              <a:t>4/06	Passed last one!</a:t>
            </a:r>
          </a:p>
          <a:p>
            <a:pPr eaLnBrk="0" hangingPunct="0">
              <a:spcBef>
                <a:spcPct val="50000"/>
              </a:spcBef>
            </a:pPr>
            <a:r>
              <a:rPr lang="en-US" sz="2000" b="1" dirty="0">
                <a:solidFill>
                  <a:srgbClr val="000000"/>
                </a:solidFill>
                <a:latin typeface="Arial" pitchFamily="34" charset="0"/>
              </a:rPr>
              <a:t>5/06	N/A</a:t>
            </a:r>
          </a:p>
          <a:p>
            <a:pPr eaLnBrk="0" hangingPunct="0">
              <a:spcBef>
                <a:spcPct val="50000"/>
              </a:spcBef>
            </a:pPr>
            <a:endParaRPr lang="en-US" dirty="0">
              <a:solidFill>
                <a:srgbClr val="000000"/>
              </a:solidFill>
              <a:latin typeface="Arial" pitchFamily="34" charset="0"/>
            </a:endParaRPr>
          </a:p>
        </p:txBody>
      </p:sp>
      <p:sp>
        <p:nvSpPr>
          <p:cNvPr id="284679" name="Text Box 7"/>
          <p:cNvSpPr txBox="1">
            <a:spLocks noChangeArrowheads="1"/>
          </p:cNvSpPr>
          <p:nvPr/>
        </p:nvSpPr>
        <p:spPr bwMode="auto">
          <a:xfrm>
            <a:off x="3505200" y="3124200"/>
            <a:ext cx="1676400" cy="1477963"/>
          </a:xfrm>
          <a:prstGeom prst="rect">
            <a:avLst/>
          </a:prstGeom>
          <a:noFill/>
          <a:ln w="9525">
            <a:noFill/>
            <a:miter lim="800000"/>
            <a:headEnd/>
            <a:tailEnd/>
          </a:ln>
        </p:spPr>
        <p:txBody>
          <a:bodyPr>
            <a:spAutoFit/>
          </a:bodyPr>
          <a:lstStyle/>
          <a:p>
            <a:pPr eaLnBrk="0" hangingPunct="0">
              <a:spcBef>
                <a:spcPct val="50000"/>
              </a:spcBef>
            </a:pPr>
            <a:r>
              <a:rPr lang="en-US" b="1" dirty="0">
                <a:solidFill>
                  <a:srgbClr val="000000"/>
                </a:solidFill>
                <a:latin typeface="Arial" pitchFamily="34" charset="0"/>
              </a:rPr>
              <a:t>Began work with CAS and the Writing Center in October 2005</a:t>
            </a:r>
          </a:p>
        </p:txBody>
      </p:sp>
      <p:sp>
        <p:nvSpPr>
          <p:cNvPr id="8" name="Rectangle 7"/>
          <p:cNvSpPr/>
          <p:nvPr/>
        </p:nvSpPr>
        <p:spPr>
          <a:xfrm>
            <a:off x="0" y="0"/>
            <a:ext cx="11430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0" y="914400"/>
            <a:ext cx="9144000" cy="0"/>
          </a:xfrm>
          <a:prstGeom prst="line">
            <a:avLst/>
          </a:prstGeom>
          <a:ln w="127000">
            <a:solidFill>
              <a:srgbClr val="461D7C"/>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60058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6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46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4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p:bldP spid="284678" grpId="0"/>
      <p:bldP spid="284679"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867400"/>
            <a:ext cx="7543800" cy="762000"/>
          </a:xfrm>
        </p:spPr>
        <p:txBody>
          <a:bodyPr/>
          <a:lstStyle/>
          <a:p>
            <a:r>
              <a:rPr lang="en-US" sz="3600" dirty="0" smtClean="0">
                <a:solidFill>
                  <a:srgbClr val="7030A0"/>
                </a:solidFill>
              </a:rPr>
              <a:t>Dr. Algernon Kelley, December 2009</a:t>
            </a:r>
            <a:endParaRPr lang="en-US" sz="3600" dirty="0">
              <a:solidFill>
                <a:srgbClr val="7030A0"/>
              </a:solidFill>
            </a:endParaRPr>
          </a:p>
        </p:txBody>
      </p:sp>
      <p:pic>
        <p:nvPicPr>
          <p:cNvPr id="1026" name="Picture 2"/>
          <p:cNvPicPr>
            <a:picLocks noChangeAspect="1" noChangeArrowheads="1"/>
          </p:cNvPicPr>
          <p:nvPr/>
        </p:nvPicPr>
        <p:blipFill>
          <a:blip r:embed="rId3" cstate="print"/>
          <a:srcRect t="12195" r="1829" b="1219"/>
          <a:stretch>
            <a:fillRect/>
          </a:stretch>
        </p:blipFill>
        <p:spPr bwMode="auto">
          <a:xfrm>
            <a:off x="457200" y="457200"/>
            <a:ext cx="8229600" cy="5443804"/>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xmlns="" val="41673130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914400" y="1295400"/>
            <a:ext cx="8229600" cy="5562600"/>
          </a:xfrm>
        </p:spPr>
        <p:txBody>
          <a:bodyPr>
            <a:normAutofit fontScale="92500" lnSpcReduction="10000"/>
          </a:bodyPr>
          <a:lstStyle/>
          <a:p>
            <a:pPr>
              <a:buFont typeface="Wingdings" pitchFamily="2" charset="2"/>
              <a:buNone/>
            </a:pPr>
            <a:r>
              <a:rPr lang="en-US" dirty="0" smtClean="0"/>
              <a:t>	</a:t>
            </a:r>
            <a:r>
              <a:rPr lang="en-US" sz="2800" dirty="0" smtClean="0">
                <a:solidFill>
                  <a:schemeClr val="tx1"/>
                </a:solidFill>
              </a:rPr>
              <a:t>“…I am happy to report to you that </a:t>
            </a:r>
            <a:r>
              <a:rPr lang="en-US" sz="2800" b="1" dirty="0" smtClean="0">
                <a:solidFill>
                  <a:schemeClr val="tx1"/>
                </a:solidFill>
              </a:rPr>
              <a:t>many of my students are using the study cycle </a:t>
            </a:r>
            <a:r>
              <a:rPr lang="en-US" sz="2800" dirty="0" smtClean="0">
                <a:solidFill>
                  <a:schemeClr val="tx1"/>
                </a:solidFill>
              </a:rPr>
              <a:t>and all of the outcomes are positive.  </a:t>
            </a:r>
          </a:p>
          <a:p>
            <a:pPr>
              <a:buFont typeface="Wingdings" pitchFamily="2" charset="2"/>
              <a:buNone/>
            </a:pPr>
            <a:r>
              <a:rPr lang="en-US" sz="2800" dirty="0" smtClean="0">
                <a:solidFill>
                  <a:schemeClr val="tx1"/>
                </a:solidFill>
              </a:rPr>
              <a:t>	In summary, students who were failing all of their classes, including my course and in their final semester before being removed from the university are </a:t>
            </a:r>
            <a:r>
              <a:rPr lang="en-US" sz="2800" b="1" dirty="0" smtClean="0">
                <a:solidFill>
                  <a:schemeClr val="tx1"/>
                </a:solidFill>
              </a:rPr>
              <a:t>now the top students in their respective classes</a:t>
            </a:r>
            <a:r>
              <a:rPr lang="en-US" sz="2800" dirty="0" smtClean="0">
                <a:solidFill>
                  <a:schemeClr val="tx1"/>
                </a:solidFill>
              </a:rPr>
              <a:t>.   </a:t>
            </a:r>
          </a:p>
          <a:p>
            <a:pPr>
              <a:buFont typeface="Wingdings" pitchFamily="2" charset="2"/>
              <a:buNone/>
            </a:pPr>
            <a:r>
              <a:rPr lang="en-US" sz="2800" dirty="0" smtClean="0">
                <a:solidFill>
                  <a:schemeClr val="tx1"/>
                </a:solidFill>
              </a:rPr>
              <a:t>	I am so proud of these students.  Many of the students stated to me that they will continue to use the study cycle.....”</a:t>
            </a:r>
          </a:p>
          <a:p>
            <a:pPr>
              <a:buFont typeface="Wingdings" pitchFamily="2" charset="2"/>
              <a:buNone/>
            </a:pPr>
            <a:r>
              <a:rPr lang="en-US" sz="2800" b="1" dirty="0" smtClean="0">
                <a:solidFill>
                  <a:schemeClr val="tx1"/>
                </a:solidFill>
                <a:latin typeface="Goudy Old Style" pitchFamily="18" charset="0"/>
              </a:rPr>
              <a:t>					October 15, 2010</a:t>
            </a:r>
          </a:p>
          <a:p>
            <a:pPr>
              <a:buFont typeface="Wingdings" pitchFamily="2" charset="2"/>
              <a:buNone/>
            </a:pPr>
            <a:r>
              <a:rPr lang="en-US" sz="2800" dirty="0" smtClean="0"/>
              <a:t>					</a:t>
            </a:r>
            <a:endParaRPr lang="en-US" sz="2800" i="1" dirty="0" smtClean="0"/>
          </a:p>
          <a:p>
            <a:pPr algn="r">
              <a:buFont typeface="Wingdings" pitchFamily="2" charset="2"/>
              <a:buNone/>
            </a:pPr>
            <a:r>
              <a:rPr lang="en-US" sz="2800" dirty="0" smtClean="0"/>
              <a:t>		</a:t>
            </a:r>
            <a:endParaRPr lang="en-US" sz="2800" i="1" dirty="0" smtClean="0"/>
          </a:p>
        </p:txBody>
      </p:sp>
      <p:sp>
        <p:nvSpPr>
          <p:cNvPr id="44035" name="TextBox 2"/>
          <p:cNvSpPr txBox="1">
            <a:spLocks noChangeArrowheads="1"/>
          </p:cNvSpPr>
          <p:nvPr/>
        </p:nvSpPr>
        <p:spPr bwMode="auto">
          <a:xfrm>
            <a:off x="914400" y="6248400"/>
            <a:ext cx="8229600" cy="400050"/>
          </a:xfrm>
          <a:prstGeom prst="rect">
            <a:avLst/>
          </a:prstGeom>
          <a:noFill/>
          <a:ln w="9525">
            <a:noFill/>
            <a:miter lim="800000"/>
            <a:headEnd/>
            <a:tailEnd/>
          </a:ln>
        </p:spPr>
        <p:txBody>
          <a:bodyPr wrap="square">
            <a:spAutoFit/>
          </a:bodyPr>
          <a:lstStyle/>
          <a:p>
            <a:pPr algn="ctr"/>
            <a:r>
              <a:rPr lang="en-US" sz="2000" i="1" dirty="0" smtClean="0">
                <a:latin typeface="Technical" pitchFamily="66" charset="0"/>
              </a:rPr>
              <a:t>Algernon Kelley, Xavier University Chemistry Instructor</a:t>
            </a:r>
            <a:endParaRPr lang="en-US" sz="2000" dirty="0">
              <a:latin typeface="Technical" pitchFamily="66" charset="0"/>
            </a:endParaRPr>
          </a:p>
        </p:txBody>
      </p:sp>
      <p:sp>
        <p:nvSpPr>
          <p:cNvPr id="44036" name="TextBox 3"/>
          <p:cNvSpPr txBox="1">
            <a:spLocks noChangeArrowheads="1"/>
          </p:cNvSpPr>
          <p:nvPr/>
        </p:nvSpPr>
        <p:spPr bwMode="auto">
          <a:xfrm>
            <a:off x="1044677" y="221226"/>
            <a:ext cx="8077200" cy="954107"/>
          </a:xfrm>
          <a:prstGeom prst="rect">
            <a:avLst/>
          </a:prstGeom>
          <a:noFill/>
          <a:ln w="9525">
            <a:noFill/>
            <a:miter lim="800000"/>
            <a:headEnd/>
            <a:tailEnd/>
          </a:ln>
        </p:spPr>
        <p:txBody>
          <a:bodyPr wrap="square">
            <a:spAutoFit/>
          </a:bodyPr>
          <a:lstStyle/>
          <a:p>
            <a:pPr algn="ctr"/>
            <a:r>
              <a:rPr lang="en-US" sz="2800" i="1" dirty="0">
                <a:latin typeface="Technical" pitchFamily="66" charset="0"/>
              </a:rPr>
              <a:t>      </a:t>
            </a:r>
            <a:r>
              <a:rPr lang="en-US" sz="2800" i="1" dirty="0" smtClean="0">
                <a:latin typeface="Technical" pitchFamily="66" charset="0"/>
              </a:rPr>
              <a:t>Email from </a:t>
            </a:r>
            <a:r>
              <a:rPr lang="en-US" sz="2800" b="1" i="1" dirty="0" smtClean="0">
                <a:latin typeface="Goudy Old Style" pitchFamily="18" charset="0"/>
              </a:rPr>
              <a:t>a faculty member who learned metacognitive strategies as a graduate student </a:t>
            </a:r>
            <a:endParaRPr lang="en-US" sz="2800" b="1" i="1" dirty="0">
              <a:latin typeface="Goudy Old Style" pitchFamily="18" charset="0"/>
            </a:endParaRPr>
          </a:p>
        </p:txBody>
      </p:sp>
      <p:sp>
        <p:nvSpPr>
          <p:cNvPr id="5" name="Rectangle 4"/>
          <p:cNvSpPr/>
          <p:nvPr/>
        </p:nvSpPr>
        <p:spPr>
          <a:xfrm>
            <a:off x="0" y="0"/>
            <a:ext cx="9144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0" y="6172200"/>
            <a:ext cx="9144000" cy="0"/>
          </a:xfrm>
          <a:prstGeom prst="line">
            <a:avLst/>
          </a:prstGeom>
          <a:ln w="63500">
            <a:solidFill>
              <a:srgbClr val="461D7C"/>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29485692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934872" y="609600"/>
            <a:ext cx="8229600" cy="6858000"/>
          </a:xfrm>
        </p:spPr>
        <p:txBody>
          <a:bodyPr>
            <a:normAutofit fontScale="47500" lnSpcReduction="20000"/>
          </a:bodyPr>
          <a:lstStyle/>
          <a:p>
            <a:pPr marL="0" indent="0">
              <a:buNone/>
            </a:pPr>
            <a:r>
              <a:rPr lang="en-US" sz="4200" b="1" dirty="0" smtClean="0">
                <a:solidFill>
                  <a:schemeClr val="tx1"/>
                </a:solidFill>
              </a:rPr>
              <a:t>Oct</a:t>
            </a:r>
            <a:r>
              <a:rPr lang="en-US" sz="4200" b="1" dirty="0">
                <a:solidFill>
                  <a:schemeClr val="tx1"/>
                </a:solidFill>
              </a:rPr>
              <a:t>. 17, </a:t>
            </a:r>
            <a:r>
              <a:rPr lang="en-US" sz="4200" b="1" dirty="0" smtClean="0">
                <a:solidFill>
                  <a:schemeClr val="tx1"/>
                </a:solidFill>
              </a:rPr>
              <a:t>2011</a:t>
            </a:r>
            <a:endParaRPr lang="en-US" sz="4200" b="1" dirty="0">
              <a:solidFill>
                <a:schemeClr val="tx1"/>
              </a:solidFill>
            </a:endParaRPr>
          </a:p>
          <a:p>
            <a:pPr marL="0" indent="0">
              <a:buNone/>
            </a:pPr>
            <a:r>
              <a:rPr lang="en-US" sz="3800" b="1" i="1" dirty="0" smtClean="0">
                <a:solidFill>
                  <a:srgbClr val="FF0000"/>
                </a:solidFill>
              </a:rPr>
              <a:t>Hello Dr. Kelley.    </a:t>
            </a:r>
            <a:r>
              <a:rPr lang="en-US" sz="3800" b="1" dirty="0" smtClean="0">
                <a:solidFill>
                  <a:srgbClr val="FF0000"/>
                </a:solidFill>
              </a:rPr>
              <a:t>… </a:t>
            </a:r>
            <a:r>
              <a:rPr lang="en-US" sz="3800" b="1" dirty="0">
                <a:solidFill>
                  <a:srgbClr val="FF0000"/>
                </a:solidFill>
              </a:rPr>
              <a:t>I am struggling at Xavier and I </a:t>
            </a:r>
            <a:r>
              <a:rPr lang="en-US" sz="3800" b="1" u="sng" dirty="0">
                <a:solidFill>
                  <a:srgbClr val="FF0000"/>
                </a:solidFill>
              </a:rPr>
              <a:t>REALLY</a:t>
            </a:r>
            <a:r>
              <a:rPr lang="en-US" sz="3800" b="1" dirty="0">
                <a:solidFill>
                  <a:srgbClr val="FF0000"/>
                </a:solidFill>
              </a:rPr>
              <a:t> want to succeed, but everything I've tried seems to end with a "decent" grade. </a:t>
            </a:r>
            <a:r>
              <a:rPr lang="en-US" sz="3800" b="1" dirty="0">
                <a:solidFill>
                  <a:schemeClr val="tx1"/>
                </a:solidFill>
              </a:rPr>
              <a:t>I’m not the type of person that settles for decent. What you preached during the time you were in Dr. Privett's class last week is still ringing in my head. I really want to know how you were able to do really well even despite your circumstances growing up.  </a:t>
            </a:r>
            <a:r>
              <a:rPr lang="en-US" sz="3800" b="1" dirty="0">
                <a:solidFill>
                  <a:srgbClr val="FF0000"/>
                </a:solidFill>
              </a:rPr>
              <a:t>I was hoping you could mentor me and guide me down the path that will help me realize my true potential while here at Xavier. </a:t>
            </a:r>
            <a:r>
              <a:rPr lang="en-US" sz="3800" b="1" dirty="0">
                <a:solidFill>
                  <a:schemeClr val="tx1"/>
                </a:solidFill>
              </a:rPr>
              <a:t>Honestly I want to do what you did, but I seriously can't find a way how to. Can I please set up a meeting with you as soon as you’re available so I can learn how to get a handle grades and classes</a:t>
            </a:r>
            <a:r>
              <a:rPr lang="en-US" sz="3800" b="1" dirty="0" smtClean="0">
                <a:solidFill>
                  <a:schemeClr val="tx1"/>
                </a:solidFill>
              </a:rPr>
              <a:t>?</a:t>
            </a:r>
          </a:p>
          <a:p>
            <a:pPr marL="0" indent="0">
              <a:buNone/>
            </a:pPr>
            <a:endParaRPr lang="en-US" sz="3800" b="1" dirty="0">
              <a:solidFill>
                <a:schemeClr val="tx1"/>
              </a:solidFill>
            </a:endParaRPr>
          </a:p>
          <a:p>
            <a:pPr marL="0" indent="0">
              <a:buNone/>
            </a:pPr>
            <a:r>
              <a:rPr lang="en-US" sz="4200" b="1" dirty="0">
                <a:solidFill>
                  <a:schemeClr val="tx1"/>
                </a:solidFill>
              </a:rPr>
              <a:t>Oct. 24, 2011</a:t>
            </a:r>
          </a:p>
          <a:p>
            <a:pPr marL="0" indent="0">
              <a:buNone/>
            </a:pPr>
            <a:r>
              <a:rPr lang="en-US" sz="3800" b="1" i="1" dirty="0">
                <a:solidFill>
                  <a:srgbClr val="FF0000"/>
                </a:solidFill>
              </a:rPr>
              <a:t>Hey Dr. Kelley, </a:t>
            </a:r>
            <a:r>
              <a:rPr lang="en-US" sz="3800" b="1" dirty="0" smtClean="0">
                <a:solidFill>
                  <a:srgbClr val="FF0000"/>
                </a:solidFill>
              </a:rPr>
              <a:t>I </a:t>
            </a:r>
            <a:r>
              <a:rPr lang="en-US" sz="3800" b="1" dirty="0">
                <a:solidFill>
                  <a:srgbClr val="FF0000"/>
                </a:solidFill>
              </a:rPr>
              <a:t>made an 84 on my chemistry exam (compared to the 56 on my first one) using your method for 2 days (without prior intense studying).  </a:t>
            </a:r>
            <a:r>
              <a:rPr lang="en-US" sz="3800" b="1" dirty="0">
                <a:solidFill>
                  <a:schemeClr val="tx1"/>
                </a:solidFill>
              </a:rPr>
              <a:t>Thanks for pointing me in the right direction. I’ll come by your office Friday and talk to you about the test</a:t>
            </a:r>
            <a:r>
              <a:rPr lang="en-US" sz="3800" b="1" dirty="0" smtClean="0">
                <a:solidFill>
                  <a:schemeClr val="tx1"/>
                </a:solidFill>
              </a:rPr>
              <a:t>.</a:t>
            </a:r>
          </a:p>
          <a:p>
            <a:pPr marL="0" indent="0">
              <a:buNone/>
            </a:pPr>
            <a:endParaRPr lang="en-US" sz="3800" b="1" dirty="0">
              <a:solidFill>
                <a:schemeClr val="tx1"/>
              </a:solidFill>
            </a:endParaRPr>
          </a:p>
          <a:p>
            <a:pPr marL="0" indent="0">
              <a:buNone/>
            </a:pPr>
            <a:r>
              <a:rPr lang="en-US" sz="4200" b="1" dirty="0">
                <a:solidFill>
                  <a:schemeClr val="tx1"/>
                </a:solidFill>
              </a:rPr>
              <a:t>Nov 3, </a:t>
            </a:r>
            <a:r>
              <a:rPr lang="en-US" sz="4200" b="1" dirty="0" smtClean="0">
                <a:solidFill>
                  <a:schemeClr val="tx1"/>
                </a:solidFill>
              </a:rPr>
              <a:t>2011</a:t>
            </a:r>
            <a:endParaRPr lang="en-US" sz="4200" b="1" dirty="0">
              <a:solidFill>
                <a:schemeClr val="tx1"/>
              </a:solidFill>
            </a:endParaRPr>
          </a:p>
          <a:p>
            <a:pPr marL="0" indent="0">
              <a:buNone/>
            </a:pPr>
            <a:r>
              <a:rPr lang="en-US" sz="3800" b="1" i="1" dirty="0">
                <a:solidFill>
                  <a:srgbClr val="FF0000"/>
                </a:solidFill>
              </a:rPr>
              <a:t>Hey Dr. </a:t>
            </a:r>
            <a:r>
              <a:rPr lang="en-US" sz="3800" b="1" i="1" dirty="0" smtClean="0">
                <a:solidFill>
                  <a:srgbClr val="FF0000"/>
                </a:solidFill>
              </a:rPr>
              <a:t>Kelley!  </a:t>
            </a:r>
            <a:r>
              <a:rPr lang="en-US" sz="3800" b="1" dirty="0" smtClean="0">
                <a:solidFill>
                  <a:srgbClr val="FF0000"/>
                </a:solidFill>
              </a:rPr>
              <a:t>I </a:t>
            </a:r>
            <a:r>
              <a:rPr lang="en-US" sz="3800" b="1" dirty="0">
                <a:solidFill>
                  <a:srgbClr val="FF0000"/>
                </a:solidFill>
              </a:rPr>
              <a:t>have increased my Bio exam grade from a 76% to a 91.5% using your system. </a:t>
            </a:r>
            <a:r>
              <a:rPr lang="en-US" sz="3800" b="1" dirty="0">
                <a:solidFill>
                  <a:schemeClr val="tx1"/>
                </a:solidFill>
              </a:rPr>
              <a:t>Ever since I started your study cycle program, my grades have significantly improved. I have honestly gained a sense of hope and confidence here at Xavier. </a:t>
            </a:r>
            <a:r>
              <a:rPr lang="en-US" sz="3800" b="1" dirty="0">
                <a:solidFill>
                  <a:srgbClr val="FF0000"/>
                </a:solidFill>
              </a:rPr>
              <a:t>My family and I are really grateful that you have taken time to get me back on track.</a:t>
            </a:r>
          </a:p>
          <a:p>
            <a:pPr algn="r">
              <a:buFont typeface="Wingdings" pitchFamily="2" charset="2"/>
              <a:buNone/>
            </a:pPr>
            <a:r>
              <a:rPr lang="en-US" sz="2800" dirty="0" smtClean="0"/>
              <a:t>		</a:t>
            </a:r>
            <a:endParaRPr lang="en-US" sz="2800" i="1" dirty="0" smtClean="0"/>
          </a:p>
        </p:txBody>
      </p:sp>
      <p:sp>
        <p:nvSpPr>
          <p:cNvPr id="9" name="TextBox 2"/>
          <p:cNvSpPr txBox="1">
            <a:spLocks noChangeArrowheads="1"/>
          </p:cNvSpPr>
          <p:nvPr/>
        </p:nvSpPr>
        <p:spPr bwMode="auto">
          <a:xfrm>
            <a:off x="1981200" y="76200"/>
            <a:ext cx="7010400" cy="400110"/>
          </a:xfrm>
          <a:prstGeom prst="rect">
            <a:avLst/>
          </a:prstGeom>
          <a:noFill/>
          <a:ln w="9525">
            <a:noFill/>
            <a:miter lim="800000"/>
            <a:headEnd/>
            <a:tailEnd/>
          </a:ln>
        </p:spPr>
        <p:txBody>
          <a:bodyPr wrap="square">
            <a:spAutoFit/>
          </a:bodyPr>
          <a:lstStyle/>
          <a:p>
            <a:r>
              <a:rPr lang="en-US" sz="2000" b="1" i="1" dirty="0" smtClean="0">
                <a:latin typeface="Technical" pitchFamily="66" charset="0"/>
              </a:rPr>
              <a:t>From  a Xavier University student  to Dr. Kelley in Fall 2011</a:t>
            </a:r>
            <a:endParaRPr lang="en-US" sz="2000" b="1" dirty="0">
              <a:latin typeface="Technical" pitchFamily="66" charset="0"/>
            </a:endParaRPr>
          </a:p>
        </p:txBody>
      </p:sp>
      <p:sp>
        <p:nvSpPr>
          <p:cNvPr id="7" name="Rectangle 6"/>
          <p:cNvSpPr/>
          <p:nvPr/>
        </p:nvSpPr>
        <p:spPr>
          <a:xfrm>
            <a:off x="0" y="0"/>
            <a:ext cx="9144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xmlns="" val="27554438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057400" y="0"/>
            <a:ext cx="6629400" cy="1143000"/>
          </a:xfrm>
        </p:spPr>
        <p:txBody>
          <a:bodyPr>
            <a:normAutofit fontScale="90000"/>
          </a:bodyPr>
          <a:lstStyle/>
          <a:p>
            <a:pPr algn="ctr" eaLnBrk="1" hangingPunct="1"/>
            <a:r>
              <a:rPr lang="en-US" dirty="0" smtClean="0">
                <a:latin typeface="+mn-lt"/>
              </a:rPr>
              <a:t>We </a:t>
            </a:r>
            <a:r>
              <a:rPr lang="en-US" i="1" dirty="0" smtClean="0">
                <a:latin typeface="+mn-lt"/>
              </a:rPr>
              <a:t>can</a:t>
            </a:r>
            <a:r>
              <a:rPr lang="en-US" dirty="0" smtClean="0">
                <a:latin typeface="+mn-lt"/>
              </a:rPr>
              <a:t> significantly increase student learning!</a:t>
            </a:r>
          </a:p>
        </p:txBody>
      </p:sp>
      <p:sp>
        <p:nvSpPr>
          <p:cNvPr id="46083" name="Rectangle 3"/>
          <p:cNvSpPr>
            <a:spLocks noGrp="1" noChangeArrowheads="1"/>
          </p:cNvSpPr>
          <p:nvPr>
            <p:ph type="body" idx="1"/>
          </p:nvPr>
        </p:nvSpPr>
        <p:spPr>
          <a:xfrm>
            <a:off x="1371600" y="1828800"/>
            <a:ext cx="7772400" cy="4267200"/>
          </a:xfrm>
        </p:spPr>
        <p:txBody>
          <a:bodyPr/>
          <a:lstStyle/>
          <a:p>
            <a:pPr eaLnBrk="1" hangingPunct="1">
              <a:lnSpc>
                <a:spcPct val="90000"/>
              </a:lnSpc>
              <a:buFont typeface="Wingdings" pitchFamily="2" charset="2"/>
              <a:buChar char="§"/>
            </a:pPr>
            <a:r>
              <a:rPr lang="en-US" dirty="0" smtClean="0">
                <a:solidFill>
                  <a:schemeClr val="tx1"/>
                </a:solidFill>
                <a:latin typeface="+mn-lt"/>
              </a:rPr>
              <a:t>We must teach students the </a:t>
            </a:r>
            <a:r>
              <a:rPr lang="en-US" b="1" dirty="0" smtClean="0">
                <a:solidFill>
                  <a:schemeClr val="tx1"/>
                </a:solidFill>
                <a:latin typeface="+mn-lt"/>
              </a:rPr>
              <a:t>learning process</a:t>
            </a:r>
            <a:r>
              <a:rPr lang="en-US" dirty="0" smtClean="0">
                <a:solidFill>
                  <a:schemeClr val="tx1"/>
                </a:solidFill>
                <a:latin typeface="+mn-lt"/>
              </a:rPr>
              <a:t> and provide </a:t>
            </a:r>
            <a:r>
              <a:rPr lang="en-US" b="1" dirty="0" smtClean="0">
                <a:solidFill>
                  <a:schemeClr val="tx1"/>
                </a:solidFill>
                <a:latin typeface="+mn-lt"/>
              </a:rPr>
              <a:t>specific strategies</a:t>
            </a:r>
          </a:p>
          <a:p>
            <a:pPr eaLnBrk="1" hangingPunct="1">
              <a:lnSpc>
                <a:spcPct val="90000"/>
              </a:lnSpc>
              <a:buFont typeface="Wingdings" pitchFamily="2" charset="2"/>
              <a:buChar char="§"/>
            </a:pPr>
            <a:r>
              <a:rPr lang="en-US" dirty="0" smtClean="0">
                <a:solidFill>
                  <a:schemeClr val="tx1"/>
                </a:solidFill>
                <a:latin typeface="+mn-lt"/>
              </a:rPr>
              <a:t>We must </a:t>
            </a:r>
            <a:r>
              <a:rPr lang="en-US" b="1" dirty="0" smtClean="0">
                <a:solidFill>
                  <a:schemeClr val="tx1"/>
                </a:solidFill>
                <a:latin typeface="+mn-lt"/>
              </a:rPr>
              <a:t>not judge </a:t>
            </a:r>
            <a:r>
              <a:rPr lang="en-US" dirty="0" smtClean="0">
                <a:solidFill>
                  <a:schemeClr val="tx1"/>
                </a:solidFill>
                <a:latin typeface="+mn-lt"/>
              </a:rPr>
              <a:t>student </a:t>
            </a:r>
            <a:r>
              <a:rPr lang="en-US" b="1" dirty="0" smtClean="0">
                <a:solidFill>
                  <a:schemeClr val="tx1"/>
                </a:solidFill>
                <a:latin typeface="+mn-lt"/>
              </a:rPr>
              <a:t>potential on initial performance</a:t>
            </a:r>
          </a:p>
          <a:p>
            <a:pPr eaLnBrk="1" hangingPunct="1">
              <a:lnSpc>
                <a:spcPct val="90000"/>
              </a:lnSpc>
              <a:buFont typeface="Wingdings" pitchFamily="2" charset="2"/>
              <a:buChar char="§"/>
            </a:pPr>
            <a:r>
              <a:rPr lang="en-US" dirty="0" smtClean="0">
                <a:solidFill>
                  <a:schemeClr val="tx1"/>
                </a:solidFill>
                <a:latin typeface="+mn-lt"/>
              </a:rPr>
              <a:t>We must </a:t>
            </a:r>
            <a:r>
              <a:rPr lang="en-US" b="1" dirty="0" smtClean="0">
                <a:solidFill>
                  <a:schemeClr val="tx1"/>
                </a:solidFill>
                <a:latin typeface="+mn-lt"/>
              </a:rPr>
              <a:t>encourage students to persist </a:t>
            </a:r>
            <a:r>
              <a:rPr lang="en-US" dirty="0" smtClean="0">
                <a:solidFill>
                  <a:schemeClr val="tx1"/>
                </a:solidFill>
                <a:latin typeface="+mn-lt"/>
              </a:rPr>
              <a:t>in the face of initial failure</a:t>
            </a:r>
          </a:p>
          <a:p>
            <a:pPr eaLnBrk="1" hangingPunct="1">
              <a:lnSpc>
                <a:spcPct val="90000"/>
              </a:lnSpc>
              <a:buFont typeface="Wingdings" pitchFamily="2" charset="2"/>
              <a:buChar char="§"/>
            </a:pPr>
            <a:r>
              <a:rPr lang="en-US" dirty="0" smtClean="0">
                <a:solidFill>
                  <a:schemeClr val="tx1"/>
                </a:solidFill>
                <a:latin typeface="+mn-lt"/>
              </a:rPr>
              <a:t>We must </a:t>
            </a:r>
            <a:r>
              <a:rPr lang="en-US" b="1" dirty="0" smtClean="0">
                <a:solidFill>
                  <a:schemeClr val="tx1"/>
                </a:solidFill>
                <a:latin typeface="+mn-lt"/>
              </a:rPr>
              <a:t>encourage the use of metacognitive tools</a:t>
            </a:r>
          </a:p>
          <a:p>
            <a:pPr eaLnBrk="1" hangingPunct="1">
              <a:lnSpc>
                <a:spcPct val="90000"/>
              </a:lnSpc>
              <a:buFont typeface="Wingdings" pitchFamily="2" charset="2"/>
              <a:buNone/>
            </a:pPr>
            <a:endParaRPr lang="en-US" dirty="0" smtClean="0"/>
          </a:p>
        </p:txBody>
      </p:sp>
      <p:cxnSp>
        <p:nvCxnSpPr>
          <p:cNvPr id="4" name="Straight Connector 3"/>
          <p:cNvCxnSpPr/>
          <p:nvPr/>
        </p:nvCxnSpPr>
        <p:spPr>
          <a:xfrm>
            <a:off x="0" y="6172200"/>
            <a:ext cx="9144000" cy="0"/>
          </a:xfrm>
          <a:prstGeom prst="line">
            <a:avLst/>
          </a:prstGeom>
          <a:ln w="63500">
            <a:solidFill>
              <a:srgbClr val="461D7C"/>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0"/>
            <a:ext cx="11430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0" y="1295400"/>
            <a:ext cx="9144000" cy="0"/>
          </a:xfrm>
          <a:prstGeom prst="line">
            <a:avLst/>
          </a:prstGeom>
          <a:ln w="127000">
            <a:solidFill>
              <a:srgbClr val="461D7C"/>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199922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1295400" y="381000"/>
            <a:ext cx="5791200" cy="4056629"/>
          </a:xfrm>
        </p:spPr>
        <p:txBody>
          <a:bodyPr>
            <a:normAutofit/>
          </a:bodyPr>
          <a:lstStyle/>
          <a:p>
            <a:pPr eaLnBrk="1" hangingPunct="1">
              <a:lnSpc>
                <a:spcPct val="80000"/>
              </a:lnSpc>
              <a:buFont typeface="Wingdings" pitchFamily="2" charset="2"/>
              <a:buNone/>
            </a:pPr>
            <a:r>
              <a:rPr lang="en-US" sz="3600" dirty="0" smtClean="0">
                <a:solidFill>
                  <a:schemeClr val="tx1"/>
                </a:solidFill>
                <a:latin typeface="+mn-lt"/>
              </a:rPr>
              <a:t>   Who would </a:t>
            </a:r>
            <a:r>
              <a:rPr lang="en-US" sz="3600" b="1" dirty="0" smtClean="0">
                <a:solidFill>
                  <a:schemeClr val="tx1"/>
                </a:solidFill>
                <a:latin typeface="+mn-lt"/>
              </a:rPr>
              <a:t>you</a:t>
            </a:r>
            <a:r>
              <a:rPr lang="en-US" sz="3600" dirty="0" smtClean="0">
                <a:solidFill>
                  <a:schemeClr val="tx1"/>
                </a:solidFill>
                <a:latin typeface="+mn-lt"/>
              </a:rPr>
              <a:t> say is </a:t>
            </a:r>
            <a:r>
              <a:rPr lang="en-US" sz="3600" b="1" i="1" dirty="0" smtClean="0">
                <a:solidFill>
                  <a:schemeClr val="tx1"/>
                </a:solidFill>
                <a:latin typeface="+mn-lt"/>
              </a:rPr>
              <a:t>primarily</a:t>
            </a:r>
            <a:r>
              <a:rPr lang="en-US" sz="3600" dirty="0" smtClean="0">
                <a:solidFill>
                  <a:schemeClr val="tx1"/>
                </a:solidFill>
                <a:latin typeface="+mn-lt"/>
              </a:rPr>
              <a:t> responsible for student learning?</a:t>
            </a:r>
          </a:p>
          <a:p>
            <a:pPr eaLnBrk="1" hangingPunct="1">
              <a:lnSpc>
                <a:spcPct val="80000"/>
              </a:lnSpc>
              <a:buFont typeface="Wingdings" pitchFamily="2" charset="2"/>
              <a:buNone/>
            </a:pPr>
            <a:endParaRPr lang="en-US" sz="3600" dirty="0" smtClean="0">
              <a:solidFill>
                <a:schemeClr val="tx1"/>
              </a:solidFill>
              <a:latin typeface="+mn-lt"/>
            </a:endParaRPr>
          </a:p>
          <a:p>
            <a:pPr eaLnBrk="1" hangingPunct="1">
              <a:lnSpc>
                <a:spcPct val="80000"/>
              </a:lnSpc>
              <a:buFont typeface="Wingdings" pitchFamily="2" charset="2"/>
              <a:buNone/>
            </a:pPr>
            <a:r>
              <a:rPr lang="en-US" sz="3600" dirty="0" smtClean="0">
                <a:solidFill>
                  <a:schemeClr val="tx1"/>
                </a:solidFill>
                <a:latin typeface="+mn-lt"/>
              </a:rPr>
              <a:t>  			A) the student</a:t>
            </a:r>
          </a:p>
          <a:p>
            <a:pPr eaLnBrk="1" hangingPunct="1">
              <a:lnSpc>
                <a:spcPct val="80000"/>
              </a:lnSpc>
              <a:buFont typeface="Wingdings" pitchFamily="2" charset="2"/>
              <a:buNone/>
            </a:pPr>
            <a:r>
              <a:rPr lang="en-US" sz="3600" dirty="0" smtClean="0">
                <a:solidFill>
                  <a:schemeClr val="tx1"/>
                </a:solidFill>
                <a:latin typeface="+mn-lt"/>
              </a:rPr>
              <a:t>  			B) the instructor</a:t>
            </a:r>
          </a:p>
          <a:p>
            <a:pPr eaLnBrk="1" hangingPunct="1">
              <a:lnSpc>
                <a:spcPct val="80000"/>
              </a:lnSpc>
              <a:buFont typeface="Wingdings" pitchFamily="2" charset="2"/>
              <a:buNone/>
            </a:pPr>
            <a:r>
              <a:rPr lang="en-US" sz="3600" dirty="0" smtClean="0">
                <a:solidFill>
                  <a:schemeClr val="tx1"/>
                </a:solidFill>
                <a:latin typeface="+mn-lt"/>
              </a:rPr>
              <a:t>  			C) the institution</a:t>
            </a:r>
          </a:p>
          <a:p>
            <a:pPr eaLnBrk="1" hangingPunct="1">
              <a:lnSpc>
                <a:spcPct val="80000"/>
              </a:lnSpc>
              <a:buFont typeface="Wingdings" pitchFamily="2" charset="2"/>
              <a:buNone/>
            </a:pPr>
            <a:endParaRPr lang="en-US" sz="3600" dirty="0" smtClean="0"/>
          </a:p>
          <a:p>
            <a:pPr eaLnBrk="1" hangingPunct="1">
              <a:lnSpc>
                <a:spcPct val="80000"/>
              </a:lnSpc>
              <a:buFont typeface="Wingdings" pitchFamily="2" charset="2"/>
              <a:buNone/>
            </a:pPr>
            <a:endParaRPr lang="en-US" sz="2400" dirty="0" smtClean="0"/>
          </a:p>
        </p:txBody>
      </p:sp>
      <p:pic>
        <p:nvPicPr>
          <p:cNvPr id="4098" name="Picture 2" descr="C:\Users\Saundra\AppData\Local\Temp\MP910220940.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3913"/>
          <a:stretch/>
        </p:blipFill>
        <p:spPr bwMode="auto">
          <a:xfrm>
            <a:off x="6905625" y="762000"/>
            <a:ext cx="1828800" cy="1679692"/>
          </a:xfrm>
          <a:prstGeom prst="rect">
            <a:avLst/>
          </a:prstGeom>
          <a:noFill/>
          <a:extLst>
            <a:ext uri="{909E8E84-426E-40DD-AFC4-6F175D3DCCD1}">
              <a14:hiddenFill xmlns:a14="http://schemas.microsoft.com/office/drawing/2010/main" xmlns="">
                <a:solidFill>
                  <a:srgbClr val="FFFFFF"/>
                </a:solidFill>
              </a14:hiddenFill>
            </a:ext>
          </a:extLst>
        </p:spPr>
      </p:pic>
      <p:pic>
        <p:nvPicPr>
          <p:cNvPr id="135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3175" y="4724400"/>
            <a:ext cx="2381250" cy="179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517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57400" y="4724400"/>
            <a:ext cx="1369325" cy="1777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0" y="0"/>
            <a:ext cx="11430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693883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371600" y="533400"/>
            <a:ext cx="7772400" cy="1143000"/>
          </a:xfrm>
        </p:spPr>
        <p:txBody>
          <a:bodyPr>
            <a:normAutofit fontScale="90000"/>
          </a:bodyPr>
          <a:lstStyle/>
          <a:p>
            <a:pPr eaLnBrk="1" hangingPunct="1"/>
            <a:r>
              <a:rPr lang="en-US" dirty="0" smtClean="0">
                <a:latin typeface="+mn-lt"/>
              </a:rPr>
              <a:t>Why don’t most students know </a:t>
            </a:r>
            <a:br>
              <a:rPr lang="en-US" dirty="0" smtClean="0">
                <a:latin typeface="+mn-lt"/>
              </a:rPr>
            </a:br>
            <a:r>
              <a:rPr lang="en-US" dirty="0" smtClean="0">
                <a:latin typeface="+mn-lt"/>
              </a:rPr>
              <a:t>how to learn or how to study?</a:t>
            </a:r>
          </a:p>
        </p:txBody>
      </p:sp>
      <p:pic>
        <p:nvPicPr>
          <p:cNvPr id="139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1200" y="3733800"/>
            <a:ext cx="2619375" cy="174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57400" y="2558598"/>
            <a:ext cx="1752599" cy="21885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0" y="0"/>
            <a:ext cx="11430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xmlns="" val="18298040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1128215" y="1371600"/>
            <a:ext cx="5029201" cy="2606592"/>
          </a:xfrm>
        </p:spPr>
        <p:txBody>
          <a:bodyPr>
            <a:normAutofit fontScale="92500"/>
          </a:bodyPr>
          <a:lstStyle/>
          <a:p>
            <a:pPr eaLnBrk="1" hangingPunct="1">
              <a:lnSpc>
                <a:spcPct val="80000"/>
              </a:lnSpc>
              <a:buFont typeface="Wingdings" pitchFamily="2" charset="2"/>
              <a:buNone/>
            </a:pPr>
            <a:endParaRPr lang="en-US" sz="2400" dirty="0" smtClean="0">
              <a:latin typeface="+mn-lt"/>
            </a:endParaRPr>
          </a:p>
          <a:p>
            <a:pPr algn="ctr" eaLnBrk="1" hangingPunct="1">
              <a:lnSpc>
                <a:spcPct val="80000"/>
              </a:lnSpc>
              <a:buFont typeface="Wingdings" pitchFamily="2" charset="2"/>
              <a:buNone/>
            </a:pPr>
            <a:endParaRPr lang="en-US" dirty="0" smtClean="0">
              <a:solidFill>
                <a:schemeClr val="tx1"/>
              </a:solidFill>
              <a:latin typeface="+mn-lt"/>
            </a:endParaRPr>
          </a:p>
          <a:p>
            <a:pPr eaLnBrk="1" hangingPunct="1">
              <a:lnSpc>
                <a:spcPct val="80000"/>
              </a:lnSpc>
              <a:buFont typeface="Wingdings" pitchFamily="2" charset="2"/>
              <a:buNone/>
            </a:pPr>
            <a:r>
              <a:rPr lang="en-US" dirty="0" smtClean="0">
                <a:solidFill>
                  <a:schemeClr val="tx1"/>
                </a:solidFill>
                <a:latin typeface="+mn-lt"/>
              </a:rPr>
              <a:t>  			</a:t>
            </a:r>
            <a:r>
              <a:rPr lang="en-US" sz="3600" dirty="0" smtClean="0">
                <a:solidFill>
                  <a:schemeClr val="tx1"/>
                </a:solidFill>
                <a:latin typeface="+mn-lt"/>
              </a:rPr>
              <a:t>a) the student</a:t>
            </a:r>
          </a:p>
          <a:p>
            <a:pPr eaLnBrk="1" hangingPunct="1">
              <a:lnSpc>
                <a:spcPct val="80000"/>
              </a:lnSpc>
              <a:buFont typeface="Wingdings" pitchFamily="2" charset="2"/>
              <a:buNone/>
            </a:pPr>
            <a:r>
              <a:rPr lang="en-US" sz="3600" dirty="0" smtClean="0">
                <a:solidFill>
                  <a:schemeClr val="tx1"/>
                </a:solidFill>
                <a:latin typeface="+mn-lt"/>
              </a:rPr>
              <a:t>  			b) the instructor</a:t>
            </a:r>
          </a:p>
          <a:p>
            <a:pPr eaLnBrk="1" hangingPunct="1">
              <a:lnSpc>
                <a:spcPct val="80000"/>
              </a:lnSpc>
              <a:buFont typeface="Wingdings" pitchFamily="2" charset="2"/>
              <a:buNone/>
            </a:pPr>
            <a:r>
              <a:rPr lang="en-US" sz="3600" dirty="0" smtClean="0">
                <a:solidFill>
                  <a:schemeClr val="tx1"/>
                </a:solidFill>
                <a:latin typeface="+mn-lt"/>
              </a:rPr>
              <a:t>  			c) the institution</a:t>
            </a:r>
          </a:p>
          <a:p>
            <a:pPr eaLnBrk="1" hangingPunct="1">
              <a:lnSpc>
                <a:spcPct val="80000"/>
              </a:lnSpc>
              <a:buFont typeface="Wingdings" pitchFamily="2" charset="2"/>
              <a:buNone/>
            </a:pPr>
            <a:endParaRPr lang="en-US" sz="3600" dirty="0" smtClean="0"/>
          </a:p>
          <a:p>
            <a:pPr eaLnBrk="1" hangingPunct="1">
              <a:lnSpc>
                <a:spcPct val="80000"/>
              </a:lnSpc>
              <a:buFont typeface="Wingdings" pitchFamily="2" charset="2"/>
              <a:buNone/>
            </a:pPr>
            <a:endParaRPr lang="en-US" sz="2400" dirty="0" smtClean="0"/>
          </a:p>
        </p:txBody>
      </p:sp>
      <p:pic>
        <p:nvPicPr>
          <p:cNvPr id="4098" name="Picture 2" descr="C:\Users\Saundra\AppData\Local\Temp\MP910220940.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3913"/>
          <a:stretch/>
        </p:blipFill>
        <p:spPr bwMode="auto">
          <a:xfrm>
            <a:off x="6699202" y="1219200"/>
            <a:ext cx="1905000" cy="1662084"/>
          </a:xfrm>
          <a:prstGeom prst="rect">
            <a:avLst/>
          </a:prstGeom>
          <a:noFill/>
          <a:extLst>
            <a:ext uri="{909E8E84-426E-40DD-AFC4-6F175D3DCCD1}">
              <a14:hiddenFill xmlns:a14="http://schemas.microsoft.com/office/drawing/2010/main" xmlns="">
                <a:solidFill>
                  <a:srgbClr val="FFFFFF"/>
                </a:solidFill>
              </a14:hiddenFill>
            </a:ext>
          </a:extLst>
        </p:spPr>
      </p:pic>
      <p:pic>
        <p:nvPicPr>
          <p:cNvPr id="135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61077" y="4914331"/>
            <a:ext cx="2381250" cy="179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447801" y="685800"/>
            <a:ext cx="5799828" cy="1143000"/>
          </a:xfrm>
        </p:spPr>
        <p:txBody>
          <a:bodyPr>
            <a:normAutofit fontScale="90000"/>
          </a:bodyPr>
          <a:lstStyle/>
          <a:p>
            <a:r>
              <a:rPr lang="en-US" sz="3600" b="0" dirty="0">
                <a:solidFill>
                  <a:schemeClr val="tx1"/>
                </a:solidFill>
                <a:latin typeface="+mn-lt"/>
              </a:rPr>
              <a:t>Who do you think </a:t>
            </a:r>
            <a:r>
              <a:rPr lang="en-US" sz="3600" i="1" dirty="0">
                <a:solidFill>
                  <a:schemeClr val="tx1"/>
                </a:solidFill>
                <a:latin typeface="+mn-lt"/>
              </a:rPr>
              <a:t>students</a:t>
            </a:r>
            <a:r>
              <a:rPr lang="en-US" sz="3600" b="0" dirty="0">
                <a:solidFill>
                  <a:schemeClr val="tx1"/>
                </a:solidFill>
                <a:latin typeface="+mn-lt"/>
              </a:rPr>
              <a:t> </a:t>
            </a:r>
            <a:r>
              <a:rPr lang="en-US" sz="3600" b="0" dirty="0" smtClean="0">
                <a:solidFill>
                  <a:schemeClr val="tx1"/>
                </a:solidFill>
                <a:latin typeface="+mn-lt"/>
              </a:rPr>
              <a:t/>
            </a:r>
            <a:br>
              <a:rPr lang="en-US" sz="3600" b="0" dirty="0" smtClean="0">
                <a:solidFill>
                  <a:schemeClr val="tx1"/>
                </a:solidFill>
                <a:latin typeface="+mn-lt"/>
              </a:rPr>
            </a:br>
            <a:r>
              <a:rPr lang="en-US" sz="3600" b="0" dirty="0" smtClean="0">
                <a:solidFill>
                  <a:schemeClr val="tx1"/>
                </a:solidFill>
                <a:latin typeface="+mn-lt"/>
              </a:rPr>
              <a:t>say </a:t>
            </a:r>
            <a:r>
              <a:rPr lang="en-US" sz="3600" b="0" dirty="0">
                <a:solidFill>
                  <a:schemeClr val="tx1"/>
                </a:solidFill>
                <a:latin typeface="+mn-lt"/>
              </a:rPr>
              <a:t>is </a:t>
            </a:r>
            <a:r>
              <a:rPr lang="en-US" sz="3600" i="1" dirty="0">
                <a:solidFill>
                  <a:schemeClr val="tx1"/>
                </a:solidFill>
                <a:latin typeface="+mn-lt"/>
              </a:rPr>
              <a:t>primarily</a:t>
            </a:r>
            <a:r>
              <a:rPr lang="en-US" sz="3600" b="0" dirty="0">
                <a:solidFill>
                  <a:schemeClr val="tx1"/>
                </a:solidFill>
                <a:latin typeface="+mn-lt"/>
              </a:rPr>
              <a:t> responsible </a:t>
            </a:r>
            <a:r>
              <a:rPr lang="en-US" sz="3600" b="0" dirty="0" smtClean="0">
                <a:solidFill>
                  <a:schemeClr val="tx1"/>
                </a:solidFill>
                <a:latin typeface="+mn-lt"/>
              </a:rPr>
              <a:t/>
            </a:r>
            <a:br>
              <a:rPr lang="en-US" sz="3600" b="0" dirty="0" smtClean="0">
                <a:solidFill>
                  <a:schemeClr val="tx1"/>
                </a:solidFill>
                <a:latin typeface="+mn-lt"/>
              </a:rPr>
            </a:br>
            <a:r>
              <a:rPr lang="en-US" sz="3600" b="0" dirty="0" smtClean="0">
                <a:solidFill>
                  <a:schemeClr val="tx1"/>
                </a:solidFill>
                <a:latin typeface="+mn-lt"/>
              </a:rPr>
              <a:t>for </a:t>
            </a:r>
            <a:r>
              <a:rPr lang="en-US" sz="3600" b="0" dirty="0">
                <a:solidFill>
                  <a:schemeClr val="tx1"/>
                </a:solidFill>
                <a:latin typeface="+mn-lt"/>
              </a:rPr>
              <a:t>student learning?</a:t>
            </a:r>
            <a:r>
              <a:rPr lang="en-US" dirty="0">
                <a:solidFill>
                  <a:schemeClr val="tx1"/>
                </a:solidFill>
                <a:latin typeface="Goudy Old Style" pitchFamily="18" charset="0"/>
              </a:rPr>
              <a:t/>
            </a:r>
            <a:br>
              <a:rPr lang="en-US" dirty="0">
                <a:solidFill>
                  <a:schemeClr val="tx1"/>
                </a:solidFill>
                <a:latin typeface="Goudy Old Style" pitchFamily="18" charset="0"/>
              </a:rPr>
            </a:br>
            <a:endParaRPr lang="en-US" dirty="0"/>
          </a:p>
        </p:txBody>
      </p:sp>
      <p:pic>
        <p:nvPicPr>
          <p:cNvPr id="13721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28800" y="4819081"/>
            <a:ext cx="1359117" cy="198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0" y="0"/>
            <a:ext cx="11430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7089220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1008797" y="304800"/>
            <a:ext cx="8153400" cy="4495800"/>
          </a:xfrm>
        </p:spPr>
        <p:txBody>
          <a:bodyPr>
            <a:normAutofit fontScale="85000" lnSpcReduction="20000"/>
          </a:bodyPr>
          <a:lstStyle/>
          <a:p>
            <a:pPr eaLnBrk="1" hangingPunct="1">
              <a:lnSpc>
                <a:spcPct val="80000"/>
              </a:lnSpc>
              <a:buFont typeface="Wingdings" pitchFamily="2" charset="2"/>
              <a:buNone/>
            </a:pPr>
            <a:r>
              <a:rPr lang="en-US" sz="4300" dirty="0" smtClean="0">
                <a:solidFill>
                  <a:srgbClr val="7030A0"/>
                </a:solidFill>
                <a:latin typeface="+mn-lt"/>
              </a:rPr>
              <a:t>  The reality is that…</a:t>
            </a:r>
          </a:p>
          <a:p>
            <a:pPr eaLnBrk="1" hangingPunct="1">
              <a:lnSpc>
                <a:spcPct val="80000"/>
              </a:lnSpc>
              <a:buFont typeface="Wingdings" pitchFamily="2" charset="2"/>
              <a:buNone/>
            </a:pPr>
            <a:r>
              <a:rPr lang="en-US" sz="4000" dirty="0" smtClean="0">
                <a:solidFill>
                  <a:schemeClr val="tx1"/>
                </a:solidFill>
                <a:latin typeface="+mn-lt"/>
              </a:rPr>
              <a:t>	</a:t>
            </a:r>
          </a:p>
          <a:p>
            <a:pPr eaLnBrk="1" hangingPunct="1">
              <a:lnSpc>
                <a:spcPct val="80000"/>
              </a:lnSpc>
              <a:buFont typeface="Wingdings" pitchFamily="2" charset="2"/>
              <a:buNone/>
            </a:pPr>
            <a:endParaRPr lang="en-US" sz="4000" dirty="0" smtClean="0">
              <a:solidFill>
                <a:schemeClr val="tx1"/>
              </a:solidFill>
              <a:latin typeface="+mn-lt"/>
            </a:endParaRPr>
          </a:p>
          <a:p>
            <a:pPr eaLnBrk="1" hangingPunct="1">
              <a:lnSpc>
                <a:spcPct val="120000"/>
              </a:lnSpc>
              <a:spcAft>
                <a:spcPts val="600"/>
              </a:spcAft>
              <a:buFont typeface="Wingdings" pitchFamily="2" charset="2"/>
              <a:buNone/>
            </a:pPr>
            <a:r>
              <a:rPr lang="en-US" sz="4000" dirty="0" smtClean="0">
                <a:solidFill>
                  <a:schemeClr val="tx1"/>
                </a:solidFill>
                <a:latin typeface="+mn-lt"/>
              </a:rPr>
              <a:t>	when </a:t>
            </a:r>
            <a:r>
              <a:rPr lang="en-US" sz="4000" b="1" i="1" dirty="0" smtClean="0">
                <a:solidFill>
                  <a:schemeClr val="tx1"/>
                </a:solidFill>
                <a:latin typeface="+mn-lt"/>
              </a:rPr>
              <a:t>all three </a:t>
            </a:r>
            <a:r>
              <a:rPr lang="en-US" sz="4000" dirty="0" smtClean="0">
                <a:solidFill>
                  <a:schemeClr val="tx1"/>
                </a:solidFill>
                <a:latin typeface="+mn-lt"/>
              </a:rPr>
              <a:t>of these entities take </a:t>
            </a:r>
            <a:r>
              <a:rPr lang="en-US" sz="4000" b="1" i="1" dirty="0" smtClean="0">
                <a:solidFill>
                  <a:schemeClr val="tx1"/>
                </a:solidFill>
                <a:latin typeface="+mn-lt"/>
              </a:rPr>
              <a:t>full responsibility</a:t>
            </a:r>
            <a:r>
              <a:rPr lang="en-US" sz="4000" dirty="0" smtClean="0">
                <a:solidFill>
                  <a:schemeClr val="tx1"/>
                </a:solidFill>
                <a:latin typeface="+mn-lt"/>
              </a:rPr>
              <a:t> for student learning,</a:t>
            </a:r>
          </a:p>
          <a:p>
            <a:pPr eaLnBrk="1" hangingPunct="1">
              <a:lnSpc>
                <a:spcPct val="120000"/>
              </a:lnSpc>
              <a:buFont typeface="Wingdings" pitchFamily="2" charset="2"/>
              <a:buNone/>
            </a:pPr>
            <a:r>
              <a:rPr lang="en-US" sz="4000" dirty="0" smtClean="0">
                <a:solidFill>
                  <a:schemeClr val="tx1"/>
                </a:solidFill>
                <a:latin typeface="+mn-lt"/>
              </a:rPr>
              <a:t>	we will experience a </a:t>
            </a:r>
            <a:r>
              <a:rPr lang="en-US" sz="4000" b="1" dirty="0" smtClean="0">
                <a:solidFill>
                  <a:schemeClr val="tx1"/>
                </a:solidFill>
                <a:latin typeface="+mn-lt"/>
              </a:rPr>
              <a:t>significant increase </a:t>
            </a:r>
            <a:r>
              <a:rPr lang="en-US" sz="4000" dirty="0" smtClean="0">
                <a:solidFill>
                  <a:schemeClr val="tx1"/>
                </a:solidFill>
                <a:latin typeface="+mn-lt"/>
              </a:rPr>
              <a:t>in student learning, retention, and graduation rates!</a:t>
            </a:r>
          </a:p>
          <a:p>
            <a:pPr eaLnBrk="1" hangingPunct="1">
              <a:lnSpc>
                <a:spcPct val="80000"/>
              </a:lnSpc>
              <a:buFont typeface="Wingdings" pitchFamily="2" charset="2"/>
              <a:buNone/>
            </a:pPr>
            <a:endParaRPr lang="en-US" sz="3600" dirty="0" smtClean="0"/>
          </a:p>
          <a:p>
            <a:pPr eaLnBrk="1" hangingPunct="1">
              <a:lnSpc>
                <a:spcPct val="80000"/>
              </a:lnSpc>
              <a:buFont typeface="Wingdings" pitchFamily="2" charset="2"/>
              <a:buNone/>
            </a:pPr>
            <a:endParaRPr lang="en-US" sz="2400" dirty="0" smtClean="0"/>
          </a:p>
        </p:txBody>
      </p:sp>
      <p:sp>
        <p:nvSpPr>
          <p:cNvPr id="5" name="Rectangle 4"/>
          <p:cNvSpPr/>
          <p:nvPr/>
        </p:nvSpPr>
        <p:spPr>
          <a:xfrm>
            <a:off x="0" y="0"/>
            <a:ext cx="11430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0" y="6172200"/>
            <a:ext cx="9144000" cy="0"/>
          </a:xfrm>
          <a:prstGeom prst="line">
            <a:avLst/>
          </a:prstGeom>
          <a:ln w="63500">
            <a:solidFill>
              <a:srgbClr val="461D7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914400"/>
            <a:ext cx="9144000" cy="0"/>
          </a:xfrm>
          <a:prstGeom prst="line">
            <a:avLst/>
          </a:prstGeom>
          <a:ln w="127000">
            <a:solidFill>
              <a:srgbClr val="461D7C"/>
            </a:solidFill>
          </a:ln>
        </p:spPr>
        <p:style>
          <a:lnRef idx="1">
            <a:schemeClr val="accent1"/>
          </a:lnRef>
          <a:fillRef idx="0">
            <a:schemeClr val="accent1"/>
          </a:fillRef>
          <a:effectRef idx="0">
            <a:schemeClr val="accent1"/>
          </a:effectRef>
          <a:fontRef idx="minor">
            <a:schemeClr val="tx1"/>
          </a:fontRef>
        </p:style>
      </p:cxn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781800" y="4353806"/>
            <a:ext cx="1836420" cy="15925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31662514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smtClean="0">
                <a:latin typeface="+mn-lt"/>
              </a:rPr>
              <a:t>Useful Websites</a:t>
            </a:r>
          </a:p>
        </p:txBody>
      </p:sp>
      <p:sp>
        <p:nvSpPr>
          <p:cNvPr id="47107" name="Rectangle 3"/>
          <p:cNvSpPr>
            <a:spLocks noGrp="1" noChangeArrowheads="1"/>
          </p:cNvSpPr>
          <p:nvPr>
            <p:ph type="body" idx="1"/>
          </p:nvPr>
        </p:nvSpPr>
        <p:spPr>
          <a:xfrm>
            <a:off x="1607024" y="1586552"/>
            <a:ext cx="7003576" cy="5271448"/>
          </a:xfrm>
        </p:spPr>
        <p:txBody>
          <a:bodyPr/>
          <a:lstStyle/>
          <a:p>
            <a:pPr eaLnBrk="1" hangingPunct="1"/>
            <a:r>
              <a:rPr lang="en-US" dirty="0" smtClean="0">
                <a:solidFill>
                  <a:srgbClr val="461D7C"/>
                </a:solidFill>
                <a:latin typeface="+mn-lt"/>
                <a:hlinkClick r:id="rId3"/>
              </a:rPr>
              <a:t>www.cas.lsu.edu</a:t>
            </a:r>
            <a:endParaRPr lang="en-US" dirty="0" smtClean="0">
              <a:solidFill>
                <a:srgbClr val="461D7C"/>
              </a:solidFill>
              <a:latin typeface="+mn-lt"/>
            </a:endParaRPr>
          </a:p>
          <a:p>
            <a:pPr eaLnBrk="1" hangingPunct="1"/>
            <a:r>
              <a:rPr lang="en-US" dirty="0" smtClean="0">
                <a:solidFill>
                  <a:srgbClr val="461D7C"/>
                </a:solidFill>
                <a:latin typeface="+mn-lt"/>
                <a:hlinkClick r:id="rId4"/>
              </a:rPr>
              <a:t>www.howtostudy.org</a:t>
            </a:r>
            <a:endParaRPr lang="en-US" dirty="0" smtClean="0">
              <a:solidFill>
                <a:srgbClr val="461D7C"/>
              </a:solidFill>
              <a:latin typeface="+mn-lt"/>
            </a:endParaRPr>
          </a:p>
          <a:p>
            <a:pPr eaLnBrk="1" hangingPunct="1"/>
            <a:r>
              <a:rPr lang="en-US" dirty="0" smtClean="0">
                <a:solidFill>
                  <a:srgbClr val="461D7C"/>
                </a:solidFill>
                <a:latin typeface="+mn-lt"/>
                <a:hlinkClick r:id="rId5"/>
              </a:rPr>
              <a:t>www.vark-learn.com</a:t>
            </a:r>
            <a:r>
              <a:rPr lang="en-US" dirty="0" smtClean="0">
                <a:solidFill>
                  <a:srgbClr val="461D7C"/>
                </a:solidFill>
                <a:latin typeface="+mn-lt"/>
              </a:rPr>
              <a:t> </a:t>
            </a:r>
          </a:p>
          <a:p>
            <a:pPr eaLnBrk="1" hangingPunct="1"/>
            <a:r>
              <a:rPr lang="en-US" dirty="0" smtClean="0">
                <a:solidFill>
                  <a:srgbClr val="461D7C"/>
                </a:solidFill>
                <a:latin typeface="+mn-lt"/>
                <a:hlinkClick r:id="rId6"/>
              </a:rPr>
              <a:t>www.drearlbloch.com</a:t>
            </a:r>
            <a:endParaRPr lang="en-US" dirty="0" smtClean="0">
              <a:solidFill>
                <a:srgbClr val="461D7C"/>
              </a:solidFill>
              <a:latin typeface="+mn-lt"/>
            </a:endParaRPr>
          </a:p>
          <a:p>
            <a:pPr eaLnBrk="1" hangingPunct="1"/>
            <a:r>
              <a:rPr lang="en-US" dirty="0" smtClean="0">
                <a:solidFill>
                  <a:srgbClr val="461D7C"/>
                </a:solidFill>
                <a:latin typeface="+mn-lt"/>
                <a:hlinkClick r:id="rId7"/>
              </a:rPr>
              <a:t>www.khanacademy.org</a:t>
            </a:r>
            <a:r>
              <a:rPr lang="en-US" dirty="0" smtClean="0">
                <a:solidFill>
                  <a:srgbClr val="461D7C"/>
                </a:solidFill>
                <a:latin typeface="+mn-lt"/>
              </a:rPr>
              <a:t> </a:t>
            </a:r>
          </a:p>
          <a:p>
            <a:pPr eaLnBrk="1" hangingPunct="1"/>
            <a:r>
              <a:rPr lang="en-US" dirty="0" smtClean="0">
                <a:solidFill>
                  <a:srgbClr val="461D7C"/>
                </a:solidFill>
                <a:latin typeface="+mn-lt"/>
              </a:rPr>
              <a:t>Searches on www.google.com</a:t>
            </a:r>
          </a:p>
          <a:p>
            <a:pPr eaLnBrk="1" hangingPunct="1"/>
            <a:endParaRPr lang="en-US" dirty="0" smtClean="0"/>
          </a:p>
        </p:txBody>
      </p:sp>
      <p:sp>
        <p:nvSpPr>
          <p:cNvPr id="4" name="Rectangle 3"/>
          <p:cNvSpPr/>
          <p:nvPr/>
        </p:nvSpPr>
        <p:spPr>
          <a:xfrm>
            <a:off x="0" y="0"/>
            <a:ext cx="11430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xmlns="" val="23979957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371600" y="0"/>
            <a:ext cx="7772400" cy="685800"/>
          </a:xfrm>
        </p:spPr>
        <p:txBody>
          <a:bodyPr>
            <a:normAutofit fontScale="90000"/>
          </a:bodyPr>
          <a:lstStyle/>
          <a:p>
            <a:pPr algn="ctr" eaLnBrk="1" hangingPunct="1"/>
            <a:r>
              <a:rPr lang="en-US" sz="4000" dirty="0" smtClean="0">
                <a:latin typeface="+mn-lt"/>
              </a:rPr>
              <a:t>Additional References</a:t>
            </a:r>
          </a:p>
        </p:txBody>
      </p:sp>
      <p:sp>
        <p:nvSpPr>
          <p:cNvPr id="49155" name="Rectangle 3"/>
          <p:cNvSpPr>
            <a:spLocks noGrp="1" noChangeArrowheads="1"/>
          </p:cNvSpPr>
          <p:nvPr>
            <p:ph type="body" idx="1"/>
          </p:nvPr>
        </p:nvSpPr>
        <p:spPr>
          <a:xfrm>
            <a:off x="914400" y="914400"/>
            <a:ext cx="8382000" cy="6172200"/>
          </a:xfrm>
        </p:spPr>
        <p:txBody>
          <a:bodyPr>
            <a:normAutofit lnSpcReduction="10000"/>
          </a:bodyPr>
          <a:lstStyle/>
          <a:p>
            <a:pPr eaLnBrk="1" hangingPunct="1">
              <a:lnSpc>
                <a:spcPct val="80000"/>
              </a:lnSpc>
            </a:pPr>
            <a:r>
              <a:rPr lang="en-US" sz="2200" dirty="0" smtClean="0">
                <a:solidFill>
                  <a:schemeClr val="tx1"/>
                </a:solidFill>
                <a:latin typeface="+mn-lt"/>
              </a:rPr>
              <a:t>Bruer, John T. , 2000.  </a:t>
            </a:r>
            <a:r>
              <a:rPr lang="en-US" sz="2200" i="1" dirty="0" smtClean="0">
                <a:solidFill>
                  <a:schemeClr val="tx1"/>
                </a:solidFill>
                <a:latin typeface="+mn-lt"/>
              </a:rPr>
              <a:t>Schools For Thought:  A Science of Learning in the Classroom. MIT Press.</a:t>
            </a:r>
          </a:p>
          <a:p>
            <a:pPr eaLnBrk="1" hangingPunct="1">
              <a:lnSpc>
                <a:spcPct val="80000"/>
              </a:lnSpc>
            </a:pPr>
            <a:r>
              <a:rPr lang="en-US" sz="2200" b="1" dirty="0" smtClean="0">
                <a:solidFill>
                  <a:schemeClr val="tx1"/>
                </a:solidFill>
                <a:latin typeface="+mn-lt"/>
              </a:rPr>
              <a:t>Bransford, J.D., Brown, A.L., Cocking, R.R. (Eds.), 2000.  </a:t>
            </a:r>
            <a:r>
              <a:rPr lang="en-US" sz="2200" b="1" i="1" dirty="0" smtClean="0">
                <a:solidFill>
                  <a:schemeClr val="tx1"/>
                </a:solidFill>
                <a:latin typeface="+mn-lt"/>
              </a:rPr>
              <a:t>How people learn:  Brain, Mind, Experience, and School.  </a:t>
            </a:r>
            <a:r>
              <a:rPr lang="en-US" sz="2200" b="1" dirty="0" smtClean="0">
                <a:solidFill>
                  <a:schemeClr val="tx1"/>
                </a:solidFill>
                <a:latin typeface="+mn-lt"/>
              </a:rPr>
              <a:t>Washington, DC:  National Academy Press.</a:t>
            </a:r>
          </a:p>
          <a:p>
            <a:pPr>
              <a:lnSpc>
                <a:spcPct val="80000"/>
              </a:lnSpc>
            </a:pPr>
            <a:r>
              <a:rPr lang="en-US" sz="2200" b="1" dirty="0">
                <a:solidFill>
                  <a:schemeClr val="tx1"/>
                </a:solidFill>
                <a:latin typeface="+mn-lt"/>
              </a:rPr>
              <a:t>Christ, F. L., 1997. </a:t>
            </a:r>
            <a:r>
              <a:rPr lang="en-US" sz="2200" b="1" i="1" dirty="0">
                <a:solidFill>
                  <a:schemeClr val="tx1"/>
                </a:solidFill>
                <a:latin typeface="+mn-lt"/>
              </a:rPr>
              <a:t>Seven Steps to Better Management of Your Study Time</a:t>
            </a:r>
            <a:r>
              <a:rPr lang="en-US" sz="2200" b="1" dirty="0">
                <a:solidFill>
                  <a:schemeClr val="tx1"/>
                </a:solidFill>
                <a:latin typeface="+mn-lt"/>
              </a:rPr>
              <a:t>.  Clearwater, FL: H &amp; H </a:t>
            </a:r>
            <a:r>
              <a:rPr lang="en-US" sz="2200" b="1" dirty="0" smtClean="0">
                <a:solidFill>
                  <a:schemeClr val="tx1"/>
                </a:solidFill>
                <a:latin typeface="+mn-lt"/>
              </a:rPr>
              <a:t>Publishing</a:t>
            </a:r>
          </a:p>
          <a:p>
            <a:pPr eaLnBrk="1" hangingPunct="1">
              <a:lnSpc>
                <a:spcPct val="80000"/>
              </a:lnSpc>
            </a:pPr>
            <a:r>
              <a:rPr lang="en-US" sz="2200" dirty="0" smtClean="0">
                <a:solidFill>
                  <a:schemeClr val="tx1"/>
                </a:solidFill>
                <a:latin typeface="+mn-lt"/>
              </a:rPr>
              <a:t>Cromley, Jennifer, 2000.  </a:t>
            </a:r>
            <a:r>
              <a:rPr lang="en-US" sz="2200" i="1" dirty="0" smtClean="0">
                <a:solidFill>
                  <a:schemeClr val="tx1"/>
                </a:solidFill>
                <a:latin typeface="+mn-lt"/>
              </a:rPr>
              <a:t>Learning to Think, Learning to Learn:   What the Science of Thinking and Learning Has to Offer Adult Education</a:t>
            </a:r>
            <a:r>
              <a:rPr lang="en-US" sz="2200" dirty="0" smtClean="0">
                <a:solidFill>
                  <a:schemeClr val="tx1"/>
                </a:solidFill>
                <a:latin typeface="+mn-lt"/>
              </a:rPr>
              <a:t>.  Washington, DC: National Institute for Literacy.</a:t>
            </a:r>
          </a:p>
          <a:p>
            <a:pPr eaLnBrk="1" hangingPunct="1">
              <a:lnSpc>
                <a:spcPct val="80000"/>
              </a:lnSpc>
            </a:pPr>
            <a:r>
              <a:rPr lang="en-US" sz="2200" b="1" dirty="0" smtClean="0">
                <a:solidFill>
                  <a:schemeClr val="tx1"/>
                </a:solidFill>
                <a:latin typeface="+mn-lt"/>
              </a:rPr>
              <a:t>Ellis, David, 2006.  </a:t>
            </a:r>
            <a:r>
              <a:rPr lang="en-US" sz="2200" b="1" i="1" dirty="0" smtClean="0">
                <a:solidFill>
                  <a:schemeClr val="tx1"/>
                </a:solidFill>
                <a:latin typeface="+mn-lt"/>
              </a:rPr>
              <a:t>Becoming a Master Student*. </a:t>
            </a:r>
            <a:r>
              <a:rPr lang="en-US" sz="2200" b="1" dirty="0" smtClean="0">
                <a:solidFill>
                  <a:schemeClr val="tx1"/>
                </a:solidFill>
                <a:latin typeface="+mn-lt"/>
              </a:rPr>
              <a:t>New York:  Houghton-Mifflin.</a:t>
            </a:r>
          </a:p>
          <a:p>
            <a:pPr>
              <a:lnSpc>
                <a:spcPct val="80000"/>
              </a:lnSpc>
            </a:pPr>
            <a:r>
              <a:rPr lang="en-US" sz="2200" dirty="0" smtClean="0">
                <a:solidFill>
                  <a:schemeClr val="tx1"/>
                </a:solidFill>
                <a:latin typeface="+mn-lt"/>
              </a:rPr>
              <a:t>Hoffman, Roald and Saundra Y. McGuire. (2010).  Learning and Teaching Strategies. </a:t>
            </a:r>
            <a:r>
              <a:rPr lang="en-US" sz="2200" i="1" dirty="0" smtClean="0">
                <a:solidFill>
                  <a:schemeClr val="tx1"/>
                </a:solidFill>
                <a:latin typeface="+mn-lt"/>
              </a:rPr>
              <a:t> American Scientist , </a:t>
            </a:r>
            <a:r>
              <a:rPr lang="en-US" sz="2200" dirty="0" smtClean="0">
                <a:solidFill>
                  <a:schemeClr val="tx1"/>
                </a:solidFill>
                <a:latin typeface="+mn-lt"/>
              </a:rPr>
              <a:t>vol. 98, pp. 378-382.</a:t>
            </a:r>
            <a:endParaRPr lang="en-US" sz="2200" i="1" dirty="0" smtClean="0">
              <a:solidFill>
                <a:schemeClr val="tx1"/>
              </a:solidFill>
              <a:latin typeface="+mn-lt"/>
            </a:endParaRPr>
          </a:p>
          <a:p>
            <a:pPr>
              <a:lnSpc>
                <a:spcPct val="80000"/>
              </a:lnSpc>
            </a:pPr>
            <a:r>
              <a:rPr lang="en-US" sz="2200" dirty="0" smtClean="0">
                <a:solidFill>
                  <a:schemeClr val="tx1"/>
                </a:solidFill>
                <a:latin typeface="+mn-lt"/>
              </a:rPr>
              <a:t>Nilson, Linda, 2004.</a:t>
            </a:r>
            <a:r>
              <a:rPr lang="en-US" sz="2200" i="1" dirty="0" smtClean="0">
                <a:solidFill>
                  <a:schemeClr val="tx1"/>
                </a:solidFill>
                <a:latin typeface="+mn-lt"/>
              </a:rPr>
              <a:t>  Teaching at It’s Best:  A Research-Based Resource for College Instructors.</a:t>
            </a:r>
            <a:r>
              <a:rPr lang="en-US" sz="2200" dirty="0" smtClean="0">
                <a:solidFill>
                  <a:schemeClr val="tx1"/>
                </a:solidFill>
                <a:latin typeface="+mn-lt"/>
              </a:rPr>
              <a:t> Bolton, MA:  Anker Publishing Company.</a:t>
            </a:r>
          </a:p>
          <a:p>
            <a:pPr eaLnBrk="1" hangingPunct="1">
              <a:lnSpc>
                <a:spcPct val="80000"/>
              </a:lnSpc>
            </a:pPr>
            <a:r>
              <a:rPr lang="en-US" sz="2200" b="1" dirty="0" smtClean="0">
                <a:solidFill>
                  <a:schemeClr val="tx1"/>
                </a:solidFill>
                <a:latin typeface="+mn-lt"/>
              </a:rPr>
              <a:t>Pierce, William, 2004.  Metacognition:  Study Strategies, Monitoring, and Motivation.  </a:t>
            </a:r>
          </a:p>
          <a:p>
            <a:pPr eaLnBrk="1" hangingPunct="1">
              <a:lnSpc>
                <a:spcPct val="80000"/>
              </a:lnSpc>
              <a:buFont typeface="Wingdings" pitchFamily="2" charset="2"/>
              <a:buNone/>
            </a:pPr>
            <a:r>
              <a:rPr lang="en-US" sz="2200" i="1" dirty="0" smtClean="0">
                <a:solidFill>
                  <a:schemeClr val="tx1"/>
                </a:solidFill>
                <a:latin typeface="+mn-lt"/>
              </a:rPr>
              <a:t>	</a:t>
            </a:r>
            <a:r>
              <a:rPr lang="en-US" sz="2200" i="1" dirty="0" smtClean="0">
                <a:solidFill>
                  <a:schemeClr val="tx1"/>
                </a:solidFill>
                <a:latin typeface="+mn-lt"/>
                <a:hlinkClick r:id="rId2"/>
              </a:rPr>
              <a:t>http://academic.pg.cc.md.us/~wpeirce/MCCCTR/metacognition.htm</a:t>
            </a:r>
            <a:endParaRPr lang="en-US" sz="2200" i="1" dirty="0" smtClean="0">
              <a:solidFill>
                <a:schemeClr val="tx1"/>
              </a:solidFill>
              <a:latin typeface="+mn-lt"/>
            </a:endParaRPr>
          </a:p>
          <a:p>
            <a:pPr eaLnBrk="1" hangingPunct="1">
              <a:lnSpc>
                <a:spcPct val="80000"/>
              </a:lnSpc>
              <a:buFont typeface="Wingdings" pitchFamily="2" charset="2"/>
              <a:buNone/>
            </a:pPr>
            <a:r>
              <a:rPr lang="en-US" sz="2200" dirty="0" smtClean="0">
                <a:latin typeface="+mn-lt"/>
              </a:rPr>
              <a:t>						</a:t>
            </a:r>
            <a:r>
              <a:rPr lang="en-US" sz="2200" dirty="0" smtClean="0">
                <a:solidFill>
                  <a:schemeClr val="tx1"/>
                </a:solidFill>
                <a:latin typeface="+mn-lt"/>
              </a:rPr>
              <a:t>*Excellent student reference</a:t>
            </a:r>
          </a:p>
          <a:p>
            <a:pPr eaLnBrk="1" hangingPunct="1">
              <a:lnSpc>
                <a:spcPct val="80000"/>
              </a:lnSpc>
              <a:buFont typeface="Wingdings" pitchFamily="2" charset="2"/>
              <a:buNone/>
            </a:pPr>
            <a:endParaRPr lang="en-US" sz="2000" dirty="0" smtClean="0"/>
          </a:p>
          <a:p>
            <a:pPr eaLnBrk="1" hangingPunct="1">
              <a:lnSpc>
                <a:spcPct val="80000"/>
              </a:lnSpc>
              <a:buFont typeface="Wingdings" pitchFamily="2" charset="2"/>
              <a:buNone/>
            </a:pPr>
            <a:endParaRPr lang="en-US" sz="2400" i="1" dirty="0" smtClean="0"/>
          </a:p>
        </p:txBody>
      </p:sp>
      <p:sp>
        <p:nvSpPr>
          <p:cNvPr id="4" name="Rectangle 3"/>
          <p:cNvSpPr/>
          <p:nvPr/>
        </p:nvSpPr>
        <p:spPr>
          <a:xfrm>
            <a:off x="0" y="0"/>
            <a:ext cx="11430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238953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1143000" y="17585"/>
            <a:ext cx="7772400" cy="1143000"/>
          </a:xfrm>
        </p:spPr>
        <p:txBody>
          <a:bodyPr>
            <a:normAutofit fontScale="90000"/>
          </a:bodyPr>
          <a:lstStyle/>
          <a:p>
            <a:r>
              <a:rPr lang="en-US" dirty="0" smtClean="0">
                <a:latin typeface="+mn-lt"/>
              </a:rPr>
              <a:t>According to data from the </a:t>
            </a:r>
            <a:br>
              <a:rPr lang="en-US" dirty="0" smtClean="0">
                <a:latin typeface="+mn-lt"/>
              </a:rPr>
            </a:br>
            <a:r>
              <a:rPr lang="en-US" dirty="0" smtClean="0">
                <a:latin typeface="+mn-lt"/>
              </a:rPr>
              <a:t>entering </a:t>
            </a:r>
            <a:r>
              <a:rPr lang="en-US" dirty="0">
                <a:latin typeface="+mn-lt"/>
              </a:rPr>
              <a:t>c</a:t>
            </a:r>
            <a:r>
              <a:rPr lang="en-US" dirty="0" smtClean="0">
                <a:latin typeface="+mn-lt"/>
              </a:rPr>
              <a:t>lass of 2011...*</a:t>
            </a:r>
            <a:endParaRPr lang="en-US" dirty="0">
              <a:latin typeface="+mn-lt"/>
            </a:endParaRPr>
          </a:p>
        </p:txBody>
      </p:sp>
      <p:sp>
        <p:nvSpPr>
          <p:cNvPr id="247811" name="Rectangle 3"/>
          <p:cNvSpPr>
            <a:spLocks noGrp="1" noChangeArrowheads="1"/>
          </p:cNvSpPr>
          <p:nvPr>
            <p:ph type="body" idx="1"/>
          </p:nvPr>
        </p:nvSpPr>
        <p:spPr>
          <a:xfrm>
            <a:off x="1137401" y="1524000"/>
            <a:ext cx="7971430" cy="6019800"/>
          </a:xfrm>
        </p:spPr>
        <p:txBody>
          <a:bodyPr>
            <a:normAutofit fontScale="92500" lnSpcReduction="10000"/>
          </a:bodyPr>
          <a:lstStyle/>
          <a:p>
            <a:pPr>
              <a:lnSpc>
                <a:spcPct val="80000"/>
              </a:lnSpc>
            </a:pPr>
            <a:r>
              <a:rPr lang="en-US" sz="3000" b="1" i="1" dirty="0">
                <a:solidFill>
                  <a:schemeClr val="tx1"/>
                </a:solidFill>
                <a:latin typeface="+mn-lt"/>
              </a:rPr>
              <a:t>It wasn’t necessary in high school</a:t>
            </a:r>
          </a:p>
          <a:p>
            <a:pPr>
              <a:lnSpc>
                <a:spcPct val="80000"/>
              </a:lnSpc>
              <a:buFont typeface="Wingdings" pitchFamily="2" charset="2"/>
              <a:buNone/>
            </a:pPr>
            <a:r>
              <a:rPr lang="en-US" sz="3000" b="1" dirty="0">
                <a:solidFill>
                  <a:schemeClr val="tx1"/>
                </a:solidFill>
                <a:latin typeface="+mn-lt"/>
              </a:rPr>
              <a:t>	- 	</a:t>
            </a:r>
            <a:r>
              <a:rPr lang="en-US" sz="3000" b="1" dirty="0" smtClean="0">
                <a:solidFill>
                  <a:schemeClr val="tx1"/>
                </a:solidFill>
                <a:latin typeface="+mn-lt"/>
              </a:rPr>
              <a:t>60.5% </a:t>
            </a:r>
            <a:r>
              <a:rPr lang="en-US" sz="3000" b="1" dirty="0">
                <a:solidFill>
                  <a:schemeClr val="tx1"/>
                </a:solidFill>
                <a:latin typeface="+mn-lt"/>
              </a:rPr>
              <a:t>of </a:t>
            </a:r>
            <a:r>
              <a:rPr lang="en-US" sz="3000" b="1" dirty="0" smtClean="0">
                <a:solidFill>
                  <a:schemeClr val="tx1"/>
                </a:solidFill>
                <a:latin typeface="+mn-lt"/>
              </a:rPr>
              <a:t>2011 (down from 63% in 2010) 	entering </a:t>
            </a:r>
            <a:r>
              <a:rPr lang="en-US" sz="3000" b="1" dirty="0">
                <a:solidFill>
                  <a:schemeClr val="tx1"/>
                </a:solidFill>
                <a:latin typeface="+mn-lt"/>
              </a:rPr>
              <a:t>first </a:t>
            </a:r>
            <a:r>
              <a:rPr lang="en-US" sz="3000" b="1" dirty="0" smtClean="0">
                <a:solidFill>
                  <a:schemeClr val="tx1"/>
                </a:solidFill>
                <a:latin typeface="+mn-lt"/>
              </a:rPr>
              <a:t>year students </a:t>
            </a:r>
            <a:r>
              <a:rPr lang="en-US" sz="3000" b="1" dirty="0">
                <a:solidFill>
                  <a:schemeClr val="tx1"/>
                </a:solidFill>
                <a:latin typeface="+mn-lt"/>
              </a:rPr>
              <a:t>spent less </a:t>
            </a:r>
            <a:r>
              <a:rPr lang="en-US" sz="3000" b="1" dirty="0" smtClean="0">
                <a:solidFill>
                  <a:schemeClr val="tx1"/>
                </a:solidFill>
                <a:latin typeface="+mn-lt"/>
              </a:rPr>
              <a:t>	than </a:t>
            </a:r>
            <a:r>
              <a:rPr lang="en-US" sz="3000" b="1" dirty="0">
                <a:solidFill>
                  <a:schemeClr val="tx1"/>
                </a:solidFill>
                <a:latin typeface="+mn-lt"/>
              </a:rPr>
              <a:t>six hours per </a:t>
            </a:r>
            <a:r>
              <a:rPr lang="en-US" sz="3000" b="1" dirty="0" smtClean="0">
                <a:solidFill>
                  <a:schemeClr val="tx1"/>
                </a:solidFill>
                <a:latin typeface="+mn-lt"/>
              </a:rPr>
              <a:t>week </a:t>
            </a:r>
            <a:r>
              <a:rPr lang="en-US" sz="3000" b="1" dirty="0">
                <a:solidFill>
                  <a:schemeClr val="tx1"/>
                </a:solidFill>
                <a:latin typeface="+mn-lt"/>
              </a:rPr>
              <a:t>doing homework </a:t>
            </a:r>
            <a:r>
              <a:rPr lang="en-US" sz="3000" b="1" dirty="0" smtClean="0">
                <a:solidFill>
                  <a:schemeClr val="tx1"/>
                </a:solidFill>
                <a:latin typeface="+mn-lt"/>
              </a:rPr>
              <a:t>in 	12</a:t>
            </a:r>
            <a:r>
              <a:rPr lang="en-US" sz="3000" b="1" baseline="30000" dirty="0" smtClean="0">
                <a:solidFill>
                  <a:schemeClr val="tx1"/>
                </a:solidFill>
                <a:latin typeface="+mn-lt"/>
              </a:rPr>
              <a:t>th</a:t>
            </a:r>
            <a:r>
              <a:rPr lang="en-US" sz="3000" b="1" dirty="0" smtClean="0">
                <a:solidFill>
                  <a:schemeClr val="tx1"/>
                </a:solidFill>
                <a:latin typeface="+mn-lt"/>
              </a:rPr>
              <a:t> </a:t>
            </a:r>
            <a:r>
              <a:rPr lang="en-US" sz="3000" b="1" dirty="0">
                <a:solidFill>
                  <a:schemeClr val="tx1"/>
                </a:solidFill>
                <a:latin typeface="+mn-lt"/>
              </a:rPr>
              <a:t>grade. </a:t>
            </a:r>
          </a:p>
          <a:p>
            <a:pPr>
              <a:lnSpc>
                <a:spcPct val="80000"/>
              </a:lnSpc>
              <a:buFont typeface="Wingdings" pitchFamily="2" charset="2"/>
              <a:buNone/>
            </a:pPr>
            <a:r>
              <a:rPr lang="en-US" sz="3000" b="1" dirty="0">
                <a:solidFill>
                  <a:schemeClr val="tx1"/>
                </a:solidFill>
                <a:latin typeface="+mn-lt"/>
              </a:rPr>
              <a:t>	-	</a:t>
            </a:r>
            <a:r>
              <a:rPr lang="en-US" sz="3000" b="1" dirty="0" smtClean="0">
                <a:solidFill>
                  <a:schemeClr val="tx1"/>
                </a:solidFill>
                <a:latin typeface="+mn-lt"/>
              </a:rPr>
              <a:t>49.7% </a:t>
            </a:r>
            <a:r>
              <a:rPr lang="en-US" sz="3000" b="1" dirty="0">
                <a:solidFill>
                  <a:schemeClr val="tx1"/>
                </a:solidFill>
                <a:latin typeface="+mn-lt"/>
              </a:rPr>
              <a:t>of these students said </a:t>
            </a:r>
            <a:r>
              <a:rPr lang="en-US" sz="3000" b="1" dirty="0" smtClean="0">
                <a:solidFill>
                  <a:schemeClr val="tx1"/>
                </a:solidFill>
                <a:latin typeface="+mn-lt"/>
              </a:rPr>
              <a:t>they </a:t>
            </a:r>
            <a:r>
              <a:rPr lang="en-US" sz="3000" b="1" dirty="0">
                <a:solidFill>
                  <a:schemeClr val="tx1"/>
                </a:solidFill>
                <a:latin typeface="+mn-lt"/>
              </a:rPr>
              <a:t>graduated </a:t>
            </a:r>
            <a:r>
              <a:rPr lang="en-US" sz="3000" b="1" dirty="0" smtClean="0">
                <a:solidFill>
                  <a:schemeClr val="tx1"/>
                </a:solidFill>
                <a:latin typeface="+mn-lt"/>
              </a:rPr>
              <a:t>	from </a:t>
            </a:r>
            <a:r>
              <a:rPr lang="en-US" sz="3000" b="1" dirty="0">
                <a:solidFill>
                  <a:schemeClr val="tx1"/>
                </a:solidFill>
                <a:latin typeface="+mn-lt"/>
              </a:rPr>
              <a:t>high school with </a:t>
            </a:r>
            <a:r>
              <a:rPr lang="en-US" sz="3000" b="1" dirty="0" smtClean="0">
                <a:solidFill>
                  <a:schemeClr val="tx1"/>
                </a:solidFill>
                <a:latin typeface="+mn-lt"/>
              </a:rPr>
              <a:t>an “</a:t>
            </a:r>
            <a:r>
              <a:rPr lang="en-US" sz="3000" b="1" dirty="0">
                <a:solidFill>
                  <a:schemeClr val="tx1"/>
                </a:solidFill>
                <a:latin typeface="+mn-lt"/>
              </a:rPr>
              <a:t>A” average</a:t>
            </a:r>
            <a:r>
              <a:rPr lang="en-US" sz="3000" b="1" dirty="0" smtClean="0">
                <a:solidFill>
                  <a:schemeClr val="tx1"/>
                </a:solidFill>
                <a:latin typeface="+mn-lt"/>
              </a:rPr>
              <a:t>.*</a:t>
            </a:r>
          </a:p>
          <a:p>
            <a:pPr>
              <a:lnSpc>
                <a:spcPct val="80000"/>
              </a:lnSpc>
              <a:buFont typeface="Wingdings" pitchFamily="2" charset="2"/>
              <a:buNone/>
            </a:pPr>
            <a:endParaRPr lang="en-US" sz="3000" b="1" dirty="0">
              <a:solidFill>
                <a:schemeClr val="tx1"/>
              </a:solidFill>
              <a:latin typeface="+mn-lt"/>
            </a:endParaRPr>
          </a:p>
          <a:p>
            <a:pPr>
              <a:lnSpc>
                <a:spcPct val="80000"/>
              </a:lnSpc>
            </a:pPr>
            <a:r>
              <a:rPr lang="en-US" sz="3000" b="1" i="1" dirty="0">
                <a:solidFill>
                  <a:schemeClr val="tx1"/>
                </a:solidFill>
                <a:latin typeface="+mn-lt"/>
              </a:rPr>
              <a:t>Students’ confidence level is high</a:t>
            </a:r>
          </a:p>
          <a:p>
            <a:pPr>
              <a:lnSpc>
                <a:spcPct val="80000"/>
              </a:lnSpc>
              <a:buFont typeface="Wingdings" pitchFamily="2" charset="2"/>
              <a:buNone/>
            </a:pPr>
            <a:r>
              <a:rPr lang="en-US" sz="3000" b="1" dirty="0">
                <a:solidFill>
                  <a:schemeClr val="tx1"/>
                </a:solidFill>
                <a:latin typeface="+mn-lt"/>
              </a:rPr>
              <a:t>	- 	</a:t>
            </a:r>
            <a:r>
              <a:rPr lang="en-US" sz="3000" b="1" dirty="0" smtClean="0">
                <a:solidFill>
                  <a:schemeClr val="tx1"/>
                </a:solidFill>
                <a:latin typeface="+mn-lt"/>
              </a:rPr>
              <a:t>70.9 % </a:t>
            </a:r>
            <a:r>
              <a:rPr lang="en-US" sz="3000" b="1" dirty="0">
                <a:solidFill>
                  <a:schemeClr val="tx1"/>
                </a:solidFill>
                <a:latin typeface="+mn-lt"/>
              </a:rPr>
              <a:t>believe their academic ability is 	above average or in the highest 10 </a:t>
            </a:r>
            <a:r>
              <a:rPr lang="en-US" sz="3000" b="1" dirty="0" smtClean="0">
                <a:solidFill>
                  <a:schemeClr val="tx1"/>
                </a:solidFill>
                <a:latin typeface="+mn-lt"/>
              </a:rPr>
              <a:t>percent 	among people </a:t>
            </a:r>
            <a:r>
              <a:rPr lang="en-US" sz="3000" b="1" dirty="0">
                <a:solidFill>
                  <a:schemeClr val="tx1"/>
                </a:solidFill>
                <a:latin typeface="+mn-lt"/>
              </a:rPr>
              <a:t>their age</a:t>
            </a:r>
            <a:endParaRPr lang="en-US" sz="3000" dirty="0">
              <a:solidFill>
                <a:schemeClr val="tx1"/>
              </a:solidFill>
              <a:latin typeface="+mn-lt"/>
            </a:endParaRPr>
          </a:p>
          <a:p>
            <a:pPr>
              <a:lnSpc>
                <a:spcPct val="80000"/>
              </a:lnSpc>
              <a:buFont typeface="Wingdings" pitchFamily="2" charset="2"/>
              <a:buNone/>
            </a:pPr>
            <a:r>
              <a:rPr lang="en-US" sz="3000" dirty="0">
                <a:solidFill>
                  <a:schemeClr val="tx1"/>
                </a:solidFill>
                <a:latin typeface="+mn-lt"/>
              </a:rPr>
              <a:t>		</a:t>
            </a:r>
            <a:endParaRPr lang="en-US" sz="3000" dirty="0" smtClean="0">
              <a:solidFill>
                <a:schemeClr val="tx1"/>
              </a:solidFill>
              <a:latin typeface="+mn-lt"/>
            </a:endParaRPr>
          </a:p>
          <a:p>
            <a:pPr>
              <a:lnSpc>
                <a:spcPct val="80000"/>
              </a:lnSpc>
              <a:buFont typeface="Wingdings" pitchFamily="2" charset="2"/>
              <a:buNone/>
            </a:pPr>
            <a:r>
              <a:rPr lang="en-US" sz="3000" b="1" dirty="0">
                <a:solidFill>
                  <a:schemeClr val="tx1"/>
                </a:solidFill>
                <a:latin typeface="+mn-lt"/>
              </a:rPr>
              <a:t> </a:t>
            </a:r>
            <a:r>
              <a:rPr lang="en-US" sz="3000" b="1" dirty="0" smtClean="0">
                <a:solidFill>
                  <a:schemeClr val="tx1"/>
                </a:solidFill>
                <a:latin typeface="+mn-lt"/>
              </a:rPr>
              <a:t>                      </a:t>
            </a:r>
          </a:p>
          <a:p>
            <a:pPr>
              <a:lnSpc>
                <a:spcPct val="80000"/>
              </a:lnSpc>
              <a:buFont typeface="Wingdings" pitchFamily="2" charset="2"/>
              <a:buNone/>
            </a:pPr>
            <a:r>
              <a:rPr lang="en-US" sz="3000" b="1" dirty="0">
                <a:solidFill>
                  <a:schemeClr val="tx1"/>
                </a:solidFill>
                <a:latin typeface="+mn-lt"/>
              </a:rPr>
              <a:t>	</a:t>
            </a:r>
            <a:r>
              <a:rPr lang="en-US" sz="3000" b="1" dirty="0" smtClean="0">
                <a:solidFill>
                  <a:schemeClr val="tx1"/>
                </a:solidFill>
                <a:latin typeface="+mn-lt"/>
              </a:rPr>
              <a:t>*2011 Higher </a:t>
            </a:r>
            <a:r>
              <a:rPr lang="en-US" sz="3000" b="1" dirty="0">
                <a:solidFill>
                  <a:schemeClr val="tx1"/>
                </a:solidFill>
                <a:latin typeface="+mn-lt"/>
              </a:rPr>
              <a:t>Education Research Institute Study</a:t>
            </a:r>
          </a:p>
          <a:p>
            <a:pPr>
              <a:lnSpc>
                <a:spcPct val="80000"/>
              </a:lnSpc>
              <a:buFont typeface="Wingdings" pitchFamily="2" charset="2"/>
              <a:buNone/>
            </a:pPr>
            <a:r>
              <a:rPr lang="en-US" sz="2800" b="1" dirty="0"/>
              <a:t>		</a:t>
            </a:r>
            <a:r>
              <a:rPr lang="en-US" sz="2000" dirty="0"/>
              <a:t>	</a:t>
            </a:r>
            <a:r>
              <a:rPr lang="en-US" sz="2000" b="1" dirty="0"/>
              <a:t>	</a:t>
            </a:r>
            <a:endParaRPr lang="en-US" sz="2000" dirty="0"/>
          </a:p>
          <a:p>
            <a:pPr>
              <a:lnSpc>
                <a:spcPct val="80000"/>
              </a:lnSpc>
              <a:buFont typeface="Wingdings" pitchFamily="2" charset="2"/>
              <a:buNone/>
            </a:pPr>
            <a:endParaRPr lang="en-US" sz="2800" dirty="0"/>
          </a:p>
        </p:txBody>
      </p:sp>
      <p:sp>
        <p:nvSpPr>
          <p:cNvPr id="4" name="Rectangle 3"/>
          <p:cNvSpPr/>
          <p:nvPr/>
        </p:nvSpPr>
        <p:spPr>
          <a:xfrm>
            <a:off x="0" y="0"/>
            <a:ext cx="11430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383280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1752600"/>
            <a:ext cx="7772400" cy="1143000"/>
          </a:xfrm>
        </p:spPr>
        <p:txBody>
          <a:bodyPr>
            <a:noAutofit/>
          </a:bodyPr>
          <a:lstStyle/>
          <a:p>
            <a:pPr marL="457200" indent="-457200" eaLnBrk="1" hangingPunct="1">
              <a:buFont typeface="Wingdings" pitchFamily="2" charset="2"/>
              <a:buChar char="§"/>
            </a:pPr>
            <a:r>
              <a:rPr lang="en-US" sz="3200" b="0" dirty="0" smtClean="0">
                <a:solidFill>
                  <a:schemeClr val="tx1"/>
                </a:solidFill>
                <a:latin typeface="+mn-lt"/>
              </a:rPr>
              <a:t>What did most of your teachers in high school do the </a:t>
            </a:r>
            <a:r>
              <a:rPr lang="en-US" sz="3200" b="0" i="1" dirty="0" smtClean="0">
                <a:solidFill>
                  <a:schemeClr val="tx1"/>
                </a:solidFill>
                <a:latin typeface="+mn-lt"/>
              </a:rPr>
              <a:t>day before the test</a:t>
            </a:r>
            <a:r>
              <a:rPr lang="en-US" sz="3200" b="0" dirty="0" smtClean="0">
                <a:solidFill>
                  <a:schemeClr val="tx1"/>
                </a:solidFill>
                <a:latin typeface="+mn-lt"/>
              </a:rPr>
              <a:t>?</a:t>
            </a:r>
          </a:p>
        </p:txBody>
      </p:sp>
      <p:sp>
        <p:nvSpPr>
          <p:cNvPr id="4" name="TextBox 3"/>
          <p:cNvSpPr txBox="1"/>
          <p:nvPr/>
        </p:nvSpPr>
        <p:spPr>
          <a:xfrm>
            <a:off x="1350364" y="3207895"/>
            <a:ext cx="7086600" cy="1200329"/>
          </a:xfrm>
          <a:prstGeom prst="rect">
            <a:avLst/>
          </a:prstGeom>
          <a:noFill/>
        </p:spPr>
        <p:txBody>
          <a:bodyPr wrap="square" rtlCol="0">
            <a:spAutoFit/>
          </a:bodyPr>
          <a:lstStyle/>
          <a:p>
            <a:pPr marL="457200" indent="-457200">
              <a:buFont typeface="Wingdings" pitchFamily="2" charset="2"/>
              <a:buChar char="§"/>
            </a:pPr>
            <a:r>
              <a:rPr lang="en-US" sz="3200" dirty="0" smtClean="0">
                <a:latin typeface="Calibri" pitchFamily="34" charset="0"/>
                <a:cs typeface="Calibri" pitchFamily="34" charset="0"/>
              </a:rPr>
              <a:t>What did they </a:t>
            </a:r>
            <a:r>
              <a:rPr lang="en-US" sz="3200" i="1" dirty="0" smtClean="0">
                <a:latin typeface="Calibri" pitchFamily="34" charset="0"/>
                <a:cs typeface="Calibri" pitchFamily="34" charset="0"/>
              </a:rPr>
              <a:t>do</a:t>
            </a:r>
            <a:r>
              <a:rPr lang="en-US" sz="3200" dirty="0" smtClean="0">
                <a:latin typeface="Calibri" pitchFamily="34" charset="0"/>
                <a:cs typeface="Calibri" pitchFamily="34" charset="0"/>
              </a:rPr>
              <a:t> during this activity?</a:t>
            </a:r>
          </a:p>
          <a:p>
            <a:endParaRPr lang="en-US" sz="4000" b="1" dirty="0" smtClean="0">
              <a:solidFill>
                <a:srgbClr val="461D7C"/>
              </a:solidFill>
              <a:latin typeface="Goudy Old Style" pitchFamily="18" charset="0"/>
            </a:endParaRPr>
          </a:p>
        </p:txBody>
      </p:sp>
      <p:sp>
        <p:nvSpPr>
          <p:cNvPr id="6" name="TextBox 5"/>
          <p:cNvSpPr txBox="1"/>
          <p:nvPr/>
        </p:nvSpPr>
        <p:spPr>
          <a:xfrm>
            <a:off x="1333500" y="4307174"/>
            <a:ext cx="7505700" cy="1569660"/>
          </a:xfrm>
          <a:prstGeom prst="rect">
            <a:avLst/>
          </a:prstGeom>
          <a:noFill/>
        </p:spPr>
        <p:txBody>
          <a:bodyPr wrap="square" rtlCol="0">
            <a:spAutoFit/>
          </a:bodyPr>
          <a:lstStyle/>
          <a:p>
            <a:pPr marL="457200" indent="-457200">
              <a:buFont typeface="Wingdings" pitchFamily="2" charset="2"/>
              <a:buChar char="§"/>
            </a:pPr>
            <a:r>
              <a:rPr lang="en-US" sz="3200" dirty="0" smtClean="0"/>
              <a:t>What grade would you have made on    	the test if you had gone to class </a:t>
            </a:r>
            <a:r>
              <a:rPr lang="en-US" sz="3200" i="1" dirty="0" smtClean="0"/>
              <a:t>only</a:t>
            </a:r>
            <a:r>
              <a:rPr lang="en-US" sz="3200" dirty="0" smtClean="0"/>
              <a:t> </a:t>
            </a:r>
          </a:p>
          <a:p>
            <a:r>
              <a:rPr lang="en-US" sz="3200" dirty="0" smtClean="0"/>
              <a:t>     	on the day before the test?</a:t>
            </a:r>
          </a:p>
        </p:txBody>
      </p:sp>
      <p:sp>
        <p:nvSpPr>
          <p:cNvPr id="7" name="TextBox 6"/>
          <p:cNvSpPr txBox="1"/>
          <p:nvPr/>
        </p:nvSpPr>
        <p:spPr>
          <a:xfrm>
            <a:off x="1350364" y="0"/>
            <a:ext cx="7924800" cy="1323439"/>
          </a:xfrm>
          <a:prstGeom prst="rect">
            <a:avLst/>
          </a:prstGeom>
          <a:noFill/>
        </p:spPr>
        <p:txBody>
          <a:bodyPr wrap="square" rtlCol="0">
            <a:spAutoFit/>
          </a:bodyPr>
          <a:lstStyle/>
          <a:p>
            <a:r>
              <a:rPr lang="en-US" sz="4000" b="1" dirty="0" smtClean="0">
                <a:solidFill>
                  <a:srgbClr val="461D7C"/>
                </a:solidFill>
                <a:latin typeface="+mj-lt"/>
              </a:rPr>
              <a:t>How do you think most students would answer the following?</a:t>
            </a:r>
            <a:endParaRPr lang="en-US" sz="4000" b="1" dirty="0">
              <a:solidFill>
                <a:srgbClr val="461D7C"/>
              </a:solidFill>
              <a:latin typeface="+mj-lt"/>
            </a:endParaRPr>
          </a:p>
        </p:txBody>
      </p:sp>
      <p:cxnSp>
        <p:nvCxnSpPr>
          <p:cNvPr id="8" name="Straight Connector 7"/>
          <p:cNvCxnSpPr/>
          <p:nvPr/>
        </p:nvCxnSpPr>
        <p:spPr>
          <a:xfrm>
            <a:off x="0" y="6172200"/>
            <a:ext cx="9144000" cy="0"/>
          </a:xfrm>
          <a:prstGeom prst="line">
            <a:avLst/>
          </a:prstGeom>
          <a:ln w="63500">
            <a:solidFill>
              <a:srgbClr val="461D7C"/>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1430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0" y="1371600"/>
            <a:ext cx="9144000" cy="0"/>
          </a:xfrm>
          <a:prstGeom prst="line">
            <a:avLst/>
          </a:prstGeom>
          <a:ln w="127000">
            <a:solidFill>
              <a:srgbClr val="461D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79598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4400" y="0"/>
            <a:ext cx="7924800" cy="1143000"/>
          </a:xfrm>
        </p:spPr>
        <p:txBody>
          <a:bodyPr>
            <a:normAutofit fontScale="90000"/>
          </a:bodyPr>
          <a:lstStyle/>
          <a:p>
            <a:pPr algn="ctr" eaLnBrk="1" hangingPunct="1"/>
            <a:r>
              <a:rPr lang="en-US" sz="4000" b="1" dirty="0" smtClean="0">
                <a:latin typeface="+mn-lt"/>
              </a:rPr>
              <a:t/>
            </a:r>
            <a:br>
              <a:rPr lang="en-US" sz="4000" b="1" dirty="0" smtClean="0">
                <a:latin typeface="+mn-lt"/>
              </a:rPr>
            </a:br>
            <a:r>
              <a:rPr lang="en-US" sz="4000" dirty="0">
                <a:latin typeface="+mn-lt"/>
              </a:rPr>
              <a:t/>
            </a:r>
            <a:br>
              <a:rPr lang="en-US" sz="4000" dirty="0">
                <a:latin typeface="+mn-lt"/>
              </a:rPr>
            </a:br>
            <a:r>
              <a:rPr lang="en-US" sz="4000" dirty="0" smtClean="0">
                <a:latin typeface="+mn-lt"/>
              </a:rPr>
              <a:t/>
            </a:r>
            <a:br>
              <a:rPr lang="en-US" sz="4000" dirty="0" smtClean="0">
                <a:latin typeface="+mn-lt"/>
              </a:rPr>
            </a:br>
            <a:r>
              <a:rPr lang="en-US" sz="4000" dirty="0">
                <a:latin typeface="+mn-lt"/>
              </a:rPr>
              <a:t/>
            </a:r>
            <a:br>
              <a:rPr lang="en-US" sz="4000" dirty="0">
                <a:latin typeface="+mn-lt"/>
              </a:rPr>
            </a:br>
            <a:endParaRPr lang="en-US" sz="4000" b="1" dirty="0" smtClean="0">
              <a:latin typeface="+mn-lt"/>
            </a:endParaRPr>
          </a:p>
        </p:txBody>
      </p:sp>
      <p:sp>
        <p:nvSpPr>
          <p:cNvPr id="8195" name="Rectangle 3"/>
          <p:cNvSpPr>
            <a:spLocks noGrp="1" noChangeArrowheads="1"/>
          </p:cNvSpPr>
          <p:nvPr>
            <p:ph type="body" idx="1"/>
          </p:nvPr>
        </p:nvSpPr>
        <p:spPr>
          <a:xfrm>
            <a:off x="1295400" y="1905000"/>
            <a:ext cx="7848600" cy="5181600"/>
          </a:xfrm>
        </p:spPr>
        <p:txBody>
          <a:bodyPr>
            <a:normAutofit/>
          </a:bodyPr>
          <a:lstStyle/>
          <a:p>
            <a:pPr algn="ctr" eaLnBrk="1" hangingPunct="1">
              <a:buFont typeface="Wingdings" pitchFamily="2" charset="2"/>
              <a:buNone/>
            </a:pPr>
            <a:r>
              <a:rPr lang="en-US" dirty="0" smtClean="0">
                <a:solidFill>
                  <a:srgbClr val="461D7C"/>
                </a:solidFill>
                <a:latin typeface="+mn-lt"/>
              </a:rPr>
              <a:t>Help students identify and </a:t>
            </a:r>
            <a:r>
              <a:rPr lang="en-US" b="1" dirty="0" smtClean="0">
                <a:solidFill>
                  <a:srgbClr val="461D7C"/>
                </a:solidFill>
                <a:latin typeface="+mn-lt"/>
              </a:rPr>
              <a:t>close</a:t>
            </a:r>
            <a:r>
              <a:rPr lang="en-US" dirty="0" smtClean="0">
                <a:solidFill>
                  <a:srgbClr val="461D7C"/>
                </a:solidFill>
                <a:latin typeface="+mn-lt"/>
              </a:rPr>
              <a:t> </a:t>
            </a:r>
            <a:r>
              <a:rPr lang="en-US" b="1" dirty="0" smtClean="0">
                <a:solidFill>
                  <a:srgbClr val="461D7C"/>
                </a:solidFill>
                <a:latin typeface="+mn-lt"/>
              </a:rPr>
              <a:t>“the gap” </a:t>
            </a:r>
          </a:p>
          <a:p>
            <a:pPr eaLnBrk="1" hangingPunct="1">
              <a:buFont typeface="Wingdings" pitchFamily="2" charset="2"/>
              <a:buNone/>
            </a:pPr>
            <a:endParaRPr lang="en-US" b="1" dirty="0">
              <a:solidFill>
                <a:schemeClr val="tx1"/>
              </a:solidFill>
              <a:latin typeface="+mn-lt"/>
            </a:endParaRPr>
          </a:p>
          <a:p>
            <a:pPr eaLnBrk="1" hangingPunct="1">
              <a:buFont typeface="Wingdings" pitchFamily="2" charset="2"/>
              <a:buNone/>
            </a:pPr>
            <a:r>
              <a:rPr lang="en-US" b="1" dirty="0" smtClean="0">
                <a:solidFill>
                  <a:srgbClr val="FF0000"/>
                </a:solidFill>
                <a:latin typeface="+mn-lt"/>
              </a:rPr>
              <a:t>current </a:t>
            </a:r>
            <a:r>
              <a:rPr lang="en-US" b="1" i="1" dirty="0" smtClean="0">
                <a:solidFill>
                  <a:srgbClr val="FF0000"/>
                </a:solidFill>
                <a:latin typeface="+mn-lt"/>
              </a:rPr>
              <a:t>behavior</a:t>
            </a:r>
            <a:r>
              <a:rPr lang="en-US" dirty="0" smtClean="0">
                <a:solidFill>
                  <a:schemeClr val="tx1"/>
                </a:solidFill>
                <a:latin typeface="+mn-lt"/>
              </a:rPr>
              <a:t>	         </a:t>
            </a:r>
            <a:r>
              <a:rPr lang="en-US" b="1" i="1" dirty="0" smtClean="0">
                <a:solidFill>
                  <a:srgbClr val="FF0000"/>
                </a:solidFill>
                <a:latin typeface="+mn-lt"/>
              </a:rPr>
              <a:t>current</a:t>
            </a:r>
            <a:r>
              <a:rPr lang="en-US" b="1" dirty="0" smtClean="0">
                <a:solidFill>
                  <a:srgbClr val="FF0000"/>
                </a:solidFill>
                <a:latin typeface="+mn-lt"/>
              </a:rPr>
              <a:t> </a:t>
            </a:r>
            <a:r>
              <a:rPr lang="en-US" b="1" i="1" dirty="0" smtClean="0">
                <a:solidFill>
                  <a:srgbClr val="FF0000"/>
                </a:solidFill>
                <a:latin typeface="+mn-lt"/>
              </a:rPr>
              <a:t>grades</a:t>
            </a:r>
            <a:r>
              <a:rPr lang="en-US" dirty="0" smtClean="0">
                <a:solidFill>
                  <a:schemeClr val="tx1"/>
                </a:solidFill>
                <a:latin typeface="+mn-lt"/>
              </a:rPr>
              <a:t>	    	     				</a:t>
            </a:r>
          </a:p>
          <a:p>
            <a:pPr eaLnBrk="1" hangingPunct="1">
              <a:buFont typeface="Wingdings" pitchFamily="2" charset="2"/>
              <a:buNone/>
            </a:pPr>
            <a:endParaRPr lang="en-US" b="1" dirty="0">
              <a:solidFill>
                <a:schemeClr val="tx1"/>
              </a:solidFill>
              <a:latin typeface="+mn-lt"/>
            </a:endParaRPr>
          </a:p>
          <a:p>
            <a:pPr eaLnBrk="1" hangingPunct="1">
              <a:buFont typeface="Wingdings" pitchFamily="2" charset="2"/>
              <a:buNone/>
            </a:pPr>
            <a:endParaRPr lang="en-US" b="1" dirty="0" smtClean="0">
              <a:solidFill>
                <a:schemeClr val="tx1"/>
              </a:solidFill>
              <a:latin typeface="+mn-lt"/>
            </a:endParaRPr>
          </a:p>
          <a:p>
            <a:pPr eaLnBrk="1" hangingPunct="1">
              <a:buFont typeface="Wingdings" pitchFamily="2" charset="2"/>
              <a:buNone/>
            </a:pPr>
            <a:endParaRPr lang="en-US" b="1" dirty="0">
              <a:solidFill>
                <a:schemeClr val="tx1"/>
              </a:solidFill>
              <a:latin typeface="+mn-lt"/>
            </a:endParaRPr>
          </a:p>
          <a:p>
            <a:pPr eaLnBrk="1" hangingPunct="1">
              <a:buFont typeface="Wingdings" pitchFamily="2" charset="2"/>
              <a:buNone/>
            </a:pPr>
            <a:r>
              <a:rPr lang="en-US" b="1" dirty="0" smtClean="0">
                <a:solidFill>
                  <a:srgbClr val="00B050"/>
                </a:solidFill>
                <a:latin typeface="+mn-lt"/>
              </a:rPr>
              <a:t>productive </a:t>
            </a:r>
            <a:r>
              <a:rPr lang="en-US" b="1" i="1" dirty="0" smtClean="0">
                <a:solidFill>
                  <a:srgbClr val="00B050"/>
                </a:solidFill>
                <a:latin typeface="+mn-lt"/>
              </a:rPr>
              <a:t>behavior</a:t>
            </a:r>
            <a:r>
              <a:rPr lang="en-US" b="1" dirty="0" smtClean="0">
                <a:solidFill>
                  <a:schemeClr val="tx1"/>
                </a:solidFill>
                <a:latin typeface="+mn-lt"/>
              </a:rPr>
              <a:t>		</a:t>
            </a:r>
            <a:r>
              <a:rPr lang="en-US" b="1" i="1" dirty="0" smtClean="0">
                <a:solidFill>
                  <a:srgbClr val="00B050"/>
                </a:solidFill>
                <a:latin typeface="+mn-lt"/>
              </a:rPr>
              <a:t>desired grades</a:t>
            </a:r>
          </a:p>
        </p:txBody>
      </p:sp>
      <p:sp>
        <p:nvSpPr>
          <p:cNvPr id="4" name="Rectangle 3"/>
          <p:cNvSpPr/>
          <p:nvPr/>
        </p:nvSpPr>
        <p:spPr>
          <a:xfrm>
            <a:off x="0" y="0"/>
            <a:ext cx="11430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0" y="1371600"/>
            <a:ext cx="9144000" cy="0"/>
          </a:xfrm>
          <a:prstGeom prst="line">
            <a:avLst/>
          </a:prstGeom>
          <a:ln w="127000">
            <a:solidFill>
              <a:srgbClr val="461D7C"/>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143000" y="58397"/>
            <a:ext cx="8001000" cy="1323439"/>
          </a:xfrm>
          <a:prstGeom prst="rect">
            <a:avLst/>
          </a:prstGeom>
          <a:noFill/>
        </p:spPr>
        <p:txBody>
          <a:bodyPr wrap="square" rtlCol="0">
            <a:spAutoFit/>
          </a:bodyPr>
          <a:lstStyle/>
          <a:p>
            <a:pPr algn="ctr"/>
            <a:r>
              <a:rPr lang="en-US" sz="4000" b="1" dirty="0" smtClean="0">
                <a:solidFill>
                  <a:srgbClr val="7030A0"/>
                </a:solidFill>
              </a:rPr>
              <a:t>Faculty Must </a:t>
            </a:r>
            <a:r>
              <a:rPr lang="en-US" sz="4000" b="1" i="1" dirty="0" smtClean="0">
                <a:solidFill>
                  <a:srgbClr val="7030A0"/>
                </a:solidFill>
              </a:rPr>
              <a:t>Help Students </a:t>
            </a:r>
          </a:p>
          <a:p>
            <a:pPr algn="ctr"/>
            <a:r>
              <a:rPr lang="en-US" sz="4000" b="1" i="1" dirty="0" smtClean="0">
                <a:solidFill>
                  <a:srgbClr val="7030A0"/>
                </a:solidFill>
              </a:rPr>
              <a:t>Make the Transition to College</a:t>
            </a:r>
            <a:endParaRPr lang="en-US" sz="4000" b="1" i="1" dirty="0">
              <a:solidFill>
                <a:srgbClr val="7030A0"/>
              </a:solidFill>
            </a:endParaRP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62437" y="3962400"/>
            <a:ext cx="1762125" cy="14167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ight Arrow 2"/>
          <p:cNvSpPr/>
          <p:nvPr/>
        </p:nvSpPr>
        <p:spPr>
          <a:xfrm>
            <a:off x="4727448" y="3167416"/>
            <a:ext cx="832104" cy="420807"/>
          </a:xfrm>
          <a:prstGeom prst="righ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ight Arrow 9"/>
          <p:cNvSpPr/>
          <p:nvPr/>
        </p:nvSpPr>
        <p:spPr>
          <a:xfrm>
            <a:off x="4998856" y="6000463"/>
            <a:ext cx="832104" cy="420807"/>
          </a:xfrm>
          <a:prstGeom prst="rightArrow">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B050"/>
              </a:solidFill>
            </a:endParaRPr>
          </a:p>
        </p:txBody>
      </p:sp>
    </p:spTree>
    <p:extLst>
      <p:ext uri="{BB962C8B-B14F-4D97-AF65-F5344CB8AC3E}">
        <p14:creationId xmlns:p14="http://schemas.microsoft.com/office/powerpoint/2010/main" xmlns="" val="338714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43000" y="228600"/>
            <a:ext cx="8036257" cy="1143000"/>
          </a:xfrm>
        </p:spPr>
        <p:txBody>
          <a:bodyPr>
            <a:normAutofit/>
          </a:bodyPr>
          <a:lstStyle/>
          <a:p>
            <a:pPr algn="ctr" eaLnBrk="1" hangingPunct="1"/>
            <a:r>
              <a:rPr lang="en-US" dirty="0" smtClean="0">
                <a:latin typeface="+mn-lt"/>
              </a:rPr>
              <a:t>Reflection Questions</a:t>
            </a:r>
          </a:p>
        </p:txBody>
      </p:sp>
      <p:sp>
        <p:nvSpPr>
          <p:cNvPr id="14339" name="Rectangle 3"/>
          <p:cNvSpPr>
            <a:spLocks noGrp="1" noChangeArrowheads="1"/>
          </p:cNvSpPr>
          <p:nvPr>
            <p:ph type="body" idx="1"/>
          </p:nvPr>
        </p:nvSpPr>
        <p:spPr>
          <a:xfrm>
            <a:off x="1165746" y="1752600"/>
            <a:ext cx="7978254" cy="4343400"/>
          </a:xfrm>
        </p:spPr>
        <p:txBody>
          <a:bodyPr>
            <a:normAutofit/>
          </a:bodyPr>
          <a:lstStyle/>
          <a:p>
            <a:pPr eaLnBrk="1" hangingPunct="1"/>
            <a:r>
              <a:rPr lang="en-US" sz="3600" dirty="0" smtClean="0">
                <a:solidFill>
                  <a:schemeClr val="tx1"/>
                </a:solidFill>
                <a:latin typeface="+mn-lt"/>
              </a:rPr>
              <a:t>What’s the difference, if any, between </a:t>
            </a:r>
            <a:r>
              <a:rPr lang="en-US" sz="3600" i="1" dirty="0" smtClean="0">
                <a:solidFill>
                  <a:schemeClr val="tx1"/>
                </a:solidFill>
                <a:latin typeface="+mn-lt"/>
              </a:rPr>
              <a:t>studying</a:t>
            </a:r>
            <a:r>
              <a:rPr lang="en-US" sz="3600" dirty="0" smtClean="0">
                <a:solidFill>
                  <a:schemeClr val="tx1"/>
                </a:solidFill>
                <a:latin typeface="+mn-lt"/>
              </a:rPr>
              <a:t> and </a:t>
            </a:r>
            <a:r>
              <a:rPr lang="en-US" sz="3600" i="1" dirty="0" smtClean="0">
                <a:solidFill>
                  <a:schemeClr val="tx1"/>
                </a:solidFill>
                <a:latin typeface="+mn-lt"/>
              </a:rPr>
              <a:t>learning</a:t>
            </a:r>
            <a:r>
              <a:rPr lang="en-US" sz="3600" dirty="0" smtClean="0">
                <a:solidFill>
                  <a:schemeClr val="tx1"/>
                </a:solidFill>
                <a:latin typeface="+mn-lt"/>
              </a:rPr>
              <a:t>?</a:t>
            </a:r>
          </a:p>
          <a:p>
            <a:pPr eaLnBrk="1" hangingPunct="1">
              <a:buFontTx/>
              <a:buNone/>
            </a:pPr>
            <a:endParaRPr lang="en-US" dirty="0" smtClean="0">
              <a:solidFill>
                <a:schemeClr val="tx1"/>
              </a:solidFill>
            </a:endParaRPr>
          </a:p>
          <a:p>
            <a:pPr eaLnBrk="1" hangingPunct="1"/>
            <a:r>
              <a:rPr lang="en-US" sz="3600" dirty="0" smtClean="0">
                <a:solidFill>
                  <a:schemeClr val="tx1"/>
                </a:solidFill>
                <a:latin typeface="+mn-lt"/>
              </a:rPr>
              <a:t>For which task would you study more?</a:t>
            </a:r>
          </a:p>
          <a:p>
            <a:pPr marL="0" indent="0" eaLnBrk="1" hangingPunct="1">
              <a:buNone/>
            </a:pPr>
            <a:r>
              <a:rPr lang="en-US" sz="3600" dirty="0">
                <a:solidFill>
                  <a:schemeClr val="tx1"/>
                </a:solidFill>
                <a:latin typeface="+mn-lt"/>
              </a:rPr>
              <a:t> </a:t>
            </a:r>
            <a:r>
              <a:rPr lang="en-US" sz="3600" dirty="0" smtClean="0">
                <a:solidFill>
                  <a:schemeClr val="tx1"/>
                </a:solidFill>
                <a:latin typeface="+mn-lt"/>
              </a:rPr>
              <a:t>   A.  Make an A on the test</a:t>
            </a:r>
          </a:p>
          <a:p>
            <a:pPr marL="0" indent="0" eaLnBrk="1" hangingPunct="1">
              <a:buNone/>
            </a:pPr>
            <a:r>
              <a:rPr lang="en-US" sz="3600" dirty="0">
                <a:solidFill>
                  <a:schemeClr val="tx1"/>
                </a:solidFill>
                <a:latin typeface="+mn-lt"/>
              </a:rPr>
              <a:t> </a:t>
            </a:r>
            <a:r>
              <a:rPr lang="en-US" sz="3600" dirty="0" smtClean="0">
                <a:solidFill>
                  <a:schemeClr val="tx1"/>
                </a:solidFill>
                <a:latin typeface="+mn-lt"/>
              </a:rPr>
              <a:t>   B.  Teach the material to the class</a:t>
            </a:r>
          </a:p>
          <a:p>
            <a:pPr eaLnBrk="1" hangingPunct="1">
              <a:buFontTx/>
              <a:buNone/>
            </a:pPr>
            <a:r>
              <a:rPr lang="en-US" dirty="0" smtClean="0"/>
              <a:t> </a:t>
            </a:r>
          </a:p>
          <a:p>
            <a:pPr marL="0" indent="0" eaLnBrk="1" hangingPunct="1">
              <a:buNone/>
            </a:pPr>
            <a:endParaRPr lang="en-US" dirty="0" smtClean="0"/>
          </a:p>
        </p:txBody>
      </p:sp>
      <p:sp>
        <p:nvSpPr>
          <p:cNvPr id="4" name="Rectangle 3"/>
          <p:cNvSpPr/>
          <p:nvPr/>
        </p:nvSpPr>
        <p:spPr>
          <a:xfrm>
            <a:off x="0" y="0"/>
            <a:ext cx="1143000" cy="6858000"/>
          </a:xfrm>
          <a:prstGeom prst="rect">
            <a:avLst/>
          </a:prstGeom>
          <a:solidFill>
            <a:srgbClr val="461D7C"/>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0" y="6172200"/>
            <a:ext cx="9144000" cy="0"/>
          </a:xfrm>
          <a:prstGeom prst="line">
            <a:avLst/>
          </a:prstGeom>
          <a:ln w="63500">
            <a:solidFill>
              <a:srgbClr val="461D7C"/>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31392512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ARTICULATE_PROJECT_OPEN" val="0"/>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POWERPOINTVERSION" val="12.0"/>
  <p:tag name="LUIDIAENABLED" val="False"/>
  <p:tag name="TPFULLVERSION" val="4.3.1.1109"/>
  <p:tag name="EXPANDSHOWBAR" val="True"/>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SLIDEID" val="DBDB431A541E4BEFAEC69DAF331CA0BA"/>
  <p:tag name="SLIDETYPE" val="Q"/>
  <p:tag name="DEMOGRAPHIC" val="False"/>
  <p:tag name="TEAMASSIGN" val="False"/>
  <p:tag name="SPEEDSCORING" val="False"/>
  <p:tag name="CORRECTPOINTVALUE" val="100"/>
  <p:tag name="INCORRECTPOINTVALUE" val="0"/>
  <p:tag name="ZEROBASED" val="False"/>
  <p:tag name="DELIMITERS" val="3.1"/>
  <p:tag name="VALUEFORMAT" val="0%"/>
  <p:tag name="ANSWERSALIAS" val="2 or less|smicln|3 – 5|smicln|6 – 8|smicln|9 – 12|smicln|13 or more"/>
  <p:tag name="SLIDEORDER" val="2"/>
  <p:tag name="SLIDEGUID" val="B33DC79A84924945B1180466C2BEB832"/>
  <p:tag name="AUTOADVANCE" val="True"/>
  <p:tag name="QUESTIONALIAS" val="How many words or phrases  do you remember?"/>
  <p:tag name="COUNTDOWNSECONDS" val="10"/>
  <p:tag name="VALUES" val="No Value|smicln|No Value|smicln|No Value|smicln|No Value|smicln|No Value"/>
  <p:tag name="RESPONSECOUNT" val="1"/>
  <p:tag name="SLICED" val="False"/>
  <p:tag name="RESPONSES" val="3;"/>
  <p:tag name="CHARTSTRINGSTD" val="0 0 1 0 0"/>
  <p:tag name="CHARTSTRINGREV" val="0 0 1 0 0"/>
  <p:tag name="CHARTSTRINGSTDPER" val="0 0 1 0 0"/>
  <p:tag name="CHARTSTRINGREVPER" val="0 0 1 0 0"/>
  <p:tag name="RESPONSESGATHERED" val="False"/>
  <p:tag name="RESTORECOUNTDOWNTIMER" val="True"/>
  <p:tag name="COUNTDOWNHEIGHT" val="80"/>
  <p:tag name="COUNTDOWNWIDTH" val="100"/>
  <p:tag name="TOTALRESPONSES" val="0"/>
  <p:tag name="ANONYMOUSTEMP" val="False"/>
</p:tagLst>
</file>

<file path=ppt/tags/tag13.xml><?xml version="1.0" encoding="utf-8"?>
<p:tagLst xmlns:a="http://schemas.openxmlformats.org/drawingml/2006/main" xmlns:r="http://schemas.openxmlformats.org/officeDocument/2006/relationships" xmlns:p="http://schemas.openxmlformats.org/presentationml/2006/main">
  <p:tag name="CDTYPE" val="Style_Gemstone"/>
  <p:tag name="CDTIMELEFT" val="10"/>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SLIDEID" val="DBDB431A541E4BEFAEC69DAF331CA0BA"/>
  <p:tag name="SLIDETYPE" val="Q"/>
  <p:tag name="DEMOGRAPHIC" val="False"/>
  <p:tag name="TEAMASSIGN" val="False"/>
  <p:tag name="SPEEDSCORING" val="False"/>
  <p:tag name="CORRECTPOINTVALUE" val="100"/>
  <p:tag name="INCORRECTPOINTVALUE" val="0"/>
  <p:tag name="ZEROBASED" val="False"/>
  <p:tag name="DELIMITERS" val="3.1"/>
  <p:tag name="VALUEFORMAT" val="0%"/>
  <p:tag name="ANSWERSALIAS" val="2 or less|smicln|3 – 5|smicln|6 – 8|smicln|9 – 12|smicln|13 or more"/>
  <p:tag name="SLIDEORDER" val="2"/>
  <p:tag name="SLIDEGUID" val="B33DC79A84924945B1180466C2BEB832"/>
  <p:tag name="AUTOADVANCE" val="True"/>
  <p:tag name="QUESTIONALIAS" val="How many words or phrases  do you remember?"/>
  <p:tag name="COUNTDOWNSECONDS" val="10"/>
  <p:tag name="VALUES" val="No Value|smicln|No Value|smicln|No Value|smicln|No Value|smicln|No Value"/>
  <p:tag name="RESPONSECOUNT" val="1"/>
  <p:tag name="SLICED" val="False"/>
  <p:tag name="RESPONSES" val="3;"/>
  <p:tag name="CHARTSTRINGSTD" val="0 0 1 0 0"/>
  <p:tag name="CHARTSTRINGREV" val="0 0 1 0 0"/>
  <p:tag name="CHARTSTRINGSTDPER" val="0 0 1 0 0"/>
  <p:tag name="CHARTSTRINGREVPER" val="0 0 1 0 0"/>
  <p:tag name="RESPONSESGATHERED" val="False"/>
  <p:tag name="RESTORECOUNTDOWNTIMER" val="True"/>
  <p:tag name="COUNTDOWNHEIGHT" val="80"/>
  <p:tag name="COUNTDOWNWIDTH" val="100"/>
  <p:tag name="TOTALRESPONSES" val="0"/>
  <p:tag name="ANONYMOUSTEMP" val="False"/>
</p:tagLst>
</file>

<file path=ppt/tags/tag16.xml><?xml version="1.0" encoding="utf-8"?>
<p:tagLst xmlns:a="http://schemas.openxmlformats.org/drawingml/2006/main" xmlns:r="http://schemas.openxmlformats.org/officeDocument/2006/relationships" xmlns:p="http://schemas.openxmlformats.org/presentationml/2006/main">
  <p:tag name="CDTYPE" val="Style_Gemstone"/>
  <p:tag name="CDTIMELEFT" val="10"/>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SLIDEID" val="7C641BE840AE4C59A0645CC1625BEAA9"/>
  <p:tag name="SLIDEORDER" val="1"/>
  <p:tag name="DEMOGRAPHIC" val="False"/>
  <p:tag name="TEAMASSIGN" val="False"/>
  <p:tag name="SPEEDSCORING" val="False"/>
  <p:tag name="CORRECTPOINTVALUE" val="100"/>
  <p:tag name="INCORRECTPOINTVALUE" val="0"/>
  <p:tag name="ZEROBASED" val="False"/>
  <p:tag name="AUTOADVANCE" val="False"/>
  <p:tag name="DELIMITERS" val="3.1"/>
  <p:tag name="VALUEFORMAT" val="0%"/>
  <p:tag name="RESPONSESGATHERED" val="True"/>
  <p:tag name="TOTALRESPONSES" val="153"/>
  <p:tag name="RESPONSECOUNT" val="153"/>
  <p:tag name="SLICED" val="False"/>
  <p:tag name="RESPONSES" val="4;1;1;1;3;4;2;4;-;1;1;2;2;4;1;3;2;2;2;3;1;2;4;1;2;3;4;5;-;2;2;2;3;2;3;4;3;2;3;1;2;3;3;1;2;3;5;-;5;2;-;3;1;2;6;4;2;3;3;2;3;5;2;1;2;3;1;3;3;1;1;1;2;3;4;3;4;2;3;-;2;1;4;2;1;2;2;2;2;2;3;1;-;2;1;3;2;3;4;3;-;2;3;2;-;2;2;3;2;4;3;-;2;2;2;3;2;2;3;1;1;2;4;3;6;3;3;2;2;2;4;2;1;2;2;1;6;3;2;4;4;3;3;4;2;1;-;3;4;4;1;1;3;3;1;1;1;1;2;6;2;1;-;2;-;"/>
  <p:tag name="CHARTSTRINGSTD" val="32 54 39 20 4 4"/>
  <p:tag name="CHARTSTRINGREV" val="4 4 20 39 54 32"/>
  <p:tag name="CHARTSTRINGSTDPER" val="0.209150326797386 0.352941176470588 0.254901960784314 0.130718954248366 0.0261437908496732 0.0261437908496732"/>
  <p:tag name="CHARTSTRINGREVPER" val="0.0261437908496732 0.0261437908496732 0.130718954248366 0.254901960784314 0.352941176470588 0.209150326797386"/>
  <p:tag name="QUESTIONALIAS" val="How students answered   At what level of Bloom’s did you have to operate to make A’s or B’s in high school?"/>
  <p:tag name="ANSWERSALIAS" val="Knowledge|smicln|Comprehension|smicln|Application|smicln|Analysis|smicln|Synthesis|smicln|Evaluation"/>
  <p:tag name="VALUES" val="No Value|smicln|No Value|smicln|No Value|smicln|No Value|smicln|No Value|smicln|No Valu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65"/>
  <p:tag name="FONTSIZE" val="32"/>
  <p:tag name="BULLETTYPE" val="ppBulletArabicPeriod"/>
  <p:tag name="ANSWERTEXT" val="Knowledge&#10;Comprehension&#10;Application&#10;Analysis&#10;Synthesis&#10;Evaluation"/>
</p:tagLst>
</file>

<file path=ppt/tags/tag21.xml><?xml version="1.0" encoding="utf-8"?>
<p:tagLst xmlns:a="http://schemas.openxmlformats.org/drawingml/2006/main" xmlns:r="http://schemas.openxmlformats.org/officeDocument/2006/relationships" xmlns:p="http://schemas.openxmlformats.org/presentationml/2006/main">
  <p:tag name="SLIDEID" val="7C641BE840AE4C59A0645CC1625BEAA9"/>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What level of Bloom’s did you have to operate to make A’s or B’s in high school?"/>
  <p:tag name="ANSWERSALIAS" val="Knowledge|smicln|Comprehension|smicln|Application|smicln|Analysis|smicln|Synthesis|smicln|Evaluation"/>
  <p:tag name="RESPONSESGATHERED" val="True"/>
  <p:tag name="TOTALRESPONSES" val="137"/>
  <p:tag name="RESPONSECOUNT" val="137"/>
  <p:tag name="SLICED" val="False"/>
  <p:tag name="RESPONSES" val="2;4;4;3;4;4;4;-;4;6;1;3;5;6;4;5;3;3;5;3;-;4;-;-;5;6;4;6;-;2;2;1;5;5;1;5;6;2;1;4;4;4;4;6;4;5;5;-;4;-;3;5;6;4;2;4;4;5;3;1;4;5;-;6;4;4;5;-;4;1;4;-;-;4;-;3;-;6;1;4;4;4;6;1;3;3;4;4;4;4;5;-;1;5;4;5;4;3;3;6;4;5;-;5;-;6;6;6;3;4;6;-;5;-;5;6;3;-;4;-;6;-;5;4;5;-;2;4;3;5;4;6;-;4;3;5;5;4;4;4;2;6;5;5;4;4;-;4;5;6;-;4;4;5;6;5;3;3;-;5;5;2;-;3;-;"/>
  <p:tag name="CHARTSTRINGSTD" val="9 8 19 48 32 21"/>
  <p:tag name="CHARTSTRINGREV" val="21 32 48 19 8 9"/>
  <p:tag name="CHARTSTRINGSTDPER" val="0.0656934306569343 0.0583941605839416 0.138686131386861 0.35036496350365 0.233576642335766 0.153284671532847"/>
  <p:tag name="CHARTSTRINGREVPER" val="0.153284671532847 0.233576642335766 0.35036496350365 0.138686131386861 0.0583941605839416 0.0656934306569343"/>
  <p:tag name="SLIDEORDER" val="3"/>
  <p:tag name="VALUES" val="No Value|smicln|No Value|smicln|No Value|smicln|No Value|smicln|No Value|smicln|No Value"/>
</p:tagLst>
</file>

<file path=ppt/tags/tag22.xml><?xml version="1.0" encoding="utf-8"?>
<p:tagLst xmlns:a="http://schemas.openxmlformats.org/drawingml/2006/main" xmlns:r="http://schemas.openxmlformats.org/officeDocument/2006/relationships" xmlns:p="http://schemas.openxmlformats.org/presentationml/2006/main">
  <p:tag name="ANSWERBULLETS" val="3"/>
  <p:tag name="TEXTLENGTH" val="65"/>
  <p:tag name="FONTSIZE" val="32"/>
  <p:tag name="BULLETTYPE" val="ppBulletArabicPeriod"/>
  <p:tag name="ANSWERTEXT" val="Knowledge&#10;Comprehension&#10;Application&#10;Analysis&#10;Synthesis&#10;Evaluation"/>
  <p:tag name="OLDNUMANSWERS" val="6"/>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16443</TotalTime>
  <Words>1890</Words>
  <Application>Microsoft Office PowerPoint</Application>
  <PresentationFormat>On-screen Show (4:3)</PresentationFormat>
  <Paragraphs>424</Paragraphs>
  <Slides>53</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Office Theme</vt:lpstr>
      <vt:lpstr>Chart</vt:lpstr>
      <vt:lpstr>Get Students to Focus on Learning Instead of Grades:   Metacognition is the Key!</vt:lpstr>
      <vt:lpstr> 2004-2005 National College Learning Center Association Frank L. Christ Outstanding Learning Center Award </vt:lpstr>
      <vt:lpstr>Desired outcomes</vt:lpstr>
      <vt:lpstr>Metacognition</vt:lpstr>
      <vt:lpstr>Why don’t most students know  how to learn or how to study?</vt:lpstr>
      <vt:lpstr>According to data from the  entering class of 2011...*</vt:lpstr>
      <vt:lpstr>What did most of your teachers in high school do the day before the test?</vt:lpstr>
      <vt:lpstr>    </vt:lpstr>
      <vt:lpstr>Reflection Questions</vt:lpstr>
      <vt:lpstr>Turn Students into Expert Learners:</vt:lpstr>
      <vt:lpstr>The Story of Three Students</vt:lpstr>
      <vt:lpstr>How’d They Do It?</vt:lpstr>
      <vt:lpstr> Travis, junior psychology student  47, 52, 82, 86 </vt:lpstr>
      <vt:lpstr>Maryam, freshman art student  57, 87</vt:lpstr>
      <vt:lpstr>Dana, first year physics student  80, 54, 91, 97, 90 (final)</vt:lpstr>
      <vt:lpstr>Why the Fast and Dramatic Increase?</vt:lpstr>
      <vt:lpstr>Slide 17</vt:lpstr>
      <vt:lpstr>Counting Vowels in 45 seconds</vt:lpstr>
      <vt:lpstr>Slide 19</vt:lpstr>
      <vt:lpstr>How many words or phrases from the list do you remember? </vt:lpstr>
      <vt:lpstr>Let’s look at the words again…</vt:lpstr>
      <vt:lpstr>Slide 22</vt:lpstr>
      <vt:lpstr>Now how many words or phrases do you remember? </vt:lpstr>
      <vt:lpstr>1.  We knew what the task was  2.  We knew how the information        was organized</vt:lpstr>
      <vt:lpstr>Slide 25</vt:lpstr>
      <vt:lpstr>What we know about learning</vt:lpstr>
      <vt:lpstr>Bloom’s Taxonomy </vt:lpstr>
      <vt:lpstr>Slide 28</vt:lpstr>
      <vt:lpstr>When we teach students about Bloom’s Taxonomy…   They GET it!   </vt:lpstr>
      <vt:lpstr>How students answered   At what level of Bloom’s did you have to operate to make A’s or B’s in high school?</vt:lpstr>
      <vt:lpstr>How students answered  At what level of Bloom’s do you think you’ll need to be to make an A in Chem 1201?</vt:lpstr>
      <vt:lpstr>How do we teach students to move higher on Bloom’s Taxonomy?  Teach them the Study Cycle*   </vt:lpstr>
      <vt:lpstr>Slide 33</vt:lpstr>
      <vt:lpstr> Effective Metacognitive Strategies</vt:lpstr>
      <vt:lpstr> Metacognitive Get Acquainted Activity*</vt:lpstr>
      <vt:lpstr>Slide 36</vt:lpstr>
      <vt:lpstr>Slide 37</vt:lpstr>
      <vt:lpstr>Mindset* is Important! </vt:lpstr>
      <vt:lpstr>Responses to Many Situations  are Based on Mindset </vt:lpstr>
      <vt:lpstr>Slide 40</vt:lpstr>
      <vt:lpstr>Slide 41</vt:lpstr>
      <vt:lpstr>Slide 42</vt:lpstr>
      <vt:lpstr>Intro Chem Results Spring 2007</vt:lpstr>
      <vt:lpstr>LSU Analytical Chemistry Graduate Student’s Cumulative Exam Record   </vt:lpstr>
      <vt:lpstr>Dr. Algernon Kelley, December 2009</vt:lpstr>
      <vt:lpstr>Slide 46</vt:lpstr>
      <vt:lpstr>Slide 47</vt:lpstr>
      <vt:lpstr>We can significantly increase student learning!</vt:lpstr>
      <vt:lpstr>Slide 49</vt:lpstr>
      <vt:lpstr>Who do you think students  say is primarily responsible  for student learning? </vt:lpstr>
      <vt:lpstr>Slide 51</vt:lpstr>
      <vt:lpstr>Useful Websites</vt:lpstr>
      <vt:lpstr>Additional 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I LEARN</dc:title>
  <dc:creator>Lahna Roche</dc:creator>
  <cp:lastModifiedBy>Saundra</cp:lastModifiedBy>
  <cp:revision>221</cp:revision>
  <cp:lastPrinted>2011-05-26T08:15:13Z</cp:lastPrinted>
  <dcterms:created xsi:type="dcterms:W3CDTF">2010-01-07T17:53:24Z</dcterms:created>
  <dcterms:modified xsi:type="dcterms:W3CDTF">2013-03-29T09:41:58Z</dcterms:modified>
</cp:coreProperties>
</file>